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6298" r:id="rId4"/>
  </p:sldMasterIdLst>
  <p:notesMasterIdLst>
    <p:notesMasterId r:id="rId29"/>
  </p:notesMasterIdLst>
  <p:sldIdLst>
    <p:sldId id="457" r:id="rId5"/>
    <p:sldId id="818" r:id="rId6"/>
    <p:sldId id="819" r:id="rId7"/>
    <p:sldId id="730" r:id="rId8"/>
    <p:sldId id="538" r:id="rId9"/>
    <p:sldId id="617" r:id="rId10"/>
    <p:sldId id="813" r:id="rId11"/>
    <p:sldId id="815" r:id="rId12"/>
    <p:sldId id="817" r:id="rId13"/>
    <p:sldId id="820" r:id="rId14"/>
    <p:sldId id="806" r:id="rId15"/>
    <p:sldId id="802" r:id="rId16"/>
    <p:sldId id="800" r:id="rId17"/>
    <p:sldId id="797" r:id="rId18"/>
    <p:sldId id="796" r:id="rId19"/>
    <p:sldId id="773" r:id="rId20"/>
    <p:sldId id="778" r:id="rId21"/>
    <p:sldId id="767" r:id="rId22"/>
    <p:sldId id="779" r:id="rId23"/>
    <p:sldId id="782" r:id="rId24"/>
    <p:sldId id="783" r:id="rId25"/>
    <p:sldId id="812" r:id="rId26"/>
    <p:sldId id="794" r:id="rId27"/>
    <p:sldId id="821" r:id="rId2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5D5"/>
    <a:srgbClr val="FFDC6D"/>
    <a:srgbClr val="B7F6FF"/>
    <a:srgbClr val="5BEBFF"/>
    <a:srgbClr val="D9D9D9"/>
    <a:srgbClr val="FF3300"/>
    <a:srgbClr val="000000"/>
    <a:srgbClr val="F793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1" autoAdjust="0"/>
    <p:restoredTop sz="91023" autoAdjust="0"/>
  </p:normalViewPr>
  <p:slideViewPr>
    <p:cSldViewPr snapToGrid="0">
      <p:cViewPr varScale="1">
        <p:scale>
          <a:sx n="66" d="100"/>
          <a:sy n="66" d="100"/>
        </p:scale>
        <p:origin x="-1038" y="-108"/>
      </p:cViewPr>
      <p:guideLst>
        <p:guide orient="horz" pos="187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ll\Desktop\New%20Microsoft%20Excel%20Workshee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0"/>
                  <c:y val="9.189997083697864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1899970836978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9.1899970836978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38196267133275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6019E-16"/>
                  <c:y val="1.38196267133275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5.063794109069700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B Mitra" panose="00000400000000000000" pitchFamily="2" charset="-78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IT  و نرم افزار های رایانه ای   </c:v>
                </c:pt>
                <c:pt idx="1">
                  <c:v>مواد پیشرفته و محصولات مبتنی بر فناوری های شیمیایی  </c:v>
                </c:pt>
                <c:pt idx="2">
                  <c:v>ماشین آلات و تجهیزات پیشرفته  </c:v>
                </c:pt>
                <c:pt idx="3">
                  <c:v>دارو و فراورده های پیشرفته حوزه تشخیص و درمان   </c:v>
                </c:pt>
                <c:pt idx="4">
                  <c:v>سخت افزار های برق و الکترونیک، لیزر و فوتونیک </c:v>
                </c:pt>
                <c:pt idx="5">
                  <c:v>وسایل، ملزومات و تجهیزات پزشکی  </c:v>
                </c:pt>
                <c:pt idx="6">
                  <c:v>فناوری زیستی، کشاورزی و صنایع غذایی  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77</c:v>
                </c:pt>
                <c:pt idx="1">
                  <c:v>60</c:v>
                </c:pt>
                <c:pt idx="2">
                  <c:v>59</c:v>
                </c:pt>
                <c:pt idx="3">
                  <c:v>36</c:v>
                </c:pt>
                <c:pt idx="4">
                  <c:v>24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gapWidth val="65"/>
        <c:axId val="110563712"/>
        <c:axId val="110565248"/>
      </c:barChart>
      <c:catAx>
        <c:axId val="110563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en-US"/>
          </a:p>
        </c:txPr>
        <c:crossAx val="110565248"/>
        <c:crosses val="autoZero"/>
        <c:auto val="1"/>
        <c:lblAlgn val="ctr"/>
        <c:lblOffset val="100"/>
      </c:catAx>
      <c:valAx>
        <c:axId val="110565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056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cs typeface="B Mitra" panose="00000400000000000000" pitchFamily="2" charset="-78"/>
        </a:defRPr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A0688-580C-4934-AEB8-318595F8FFE9}" type="doc">
      <dgm:prSet loTypeId="urn:microsoft.com/office/officeart/2005/8/layout/radial5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79DAE38-78D9-4130-90EF-1328956C2501}">
      <dgm:prSet phldrT="[Text]" custT="1"/>
      <dgm:spPr/>
      <dgm:t>
        <a:bodyPr/>
        <a:lstStyle/>
        <a:p>
          <a:r>
            <a:rPr lang="fa-IR" sz="3200" b="1" dirty="0" smtClean="0">
              <a:solidFill>
                <a:schemeClr val="tx1"/>
              </a:solidFill>
              <a:cs typeface="B Zar" pitchFamily="2" charset="-78"/>
            </a:rPr>
            <a:t>شرکت دانش بنیان</a:t>
          </a:r>
          <a:endParaRPr lang="en-US" sz="3200" b="1" dirty="0">
            <a:solidFill>
              <a:schemeClr val="tx1"/>
            </a:solidFill>
            <a:cs typeface="B Zar" pitchFamily="2" charset="-78"/>
          </a:endParaRPr>
        </a:p>
      </dgm:t>
    </dgm:pt>
    <dgm:pt modelId="{E6AFD3D9-A2BF-4017-BE77-80BCED447A69}" type="parTrans" cxnId="{57DC4698-E66F-45CF-999B-F67CD08FAC8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256FA96-6403-496C-A770-73CDB13F08C9}" type="sibTrans" cxnId="{57DC4698-E66F-45CF-999B-F67CD08FAC8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0EE72ED-0785-47CB-B2C9-5FE45CD35AD9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مالیات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0DD8660D-6EA2-4B96-BDD2-0B1298EBE020}" type="parTrans" cxnId="{BA3BB600-1425-4DDA-B569-21E213DB3FD9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821D072E-9EDC-47E7-A875-FB72F0C3B992}" type="sibTrans" cxnId="{BA3BB600-1425-4DDA-B569-21E213DB3FD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C7195AD-D781-4E77-9CE0-6C693FC8A9D0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تامین اجتماعی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D92B65D4-9454-4EB2-B0AD-021A3AC5249B}" type="parTrans" cxnId="{1DB7F2BA-D9CA-47B4-8CB4-1F44F2285C07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6AB12A45-D75F-4A21-8E66-8ABD18A2DFFB}" type="sibTrans" cxnId="{1DB7F2BA-D9CA-47B4-8CB4-1F44F2285C0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61D7FDC-A4C0-42C6-A34B-7A04D2A3D1DE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شهرداری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2C694B0C-2D9F-4241-87E3-FBB19B5FFEEB}" type="parTrans" cxnId="{07C4647B-852E-42FA-9955-AEE14017B28B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712498A9-D8B5-4EF8-8B6D-79641A57AB4A}" type="sibTrans" cxnId="{07C4647B-852E-42FA-9955-AEE14017B28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61CF55-C4A0-47D5-9821-D204FF4A8BAA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جواز تاسیس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377800B7-EF33-4100-9E37-AC02E11BB22A}" type="parTrans" cxnId="{69C6E64A-C1C1-4E0C-BEC9-2D6DC4EFDC7D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FAF2D436-53A2-4337-8523-DF6E9BF054B1}" type="sibTrans" cxnId="{69C6E64A-C1C1-4E0C-BEC9-2D6DC4EFDC7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0FB2724-B12A-4FA9-8D4D-2DD7659442B4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گمرک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288BD795-69E8-4E49-9FBD-4E6CA19A70A0}" type="parTrans" cxnId="{445725E0-E8E0-4B28-AE99-CC820A56233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3574BDB6-6835-45D1-866E-24EB026E3E5D}" type="sibTrans" cxnId="{445725E0-E8E0-4B28-AE99-CC820A56233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38DAACA-A59B-433E-963A-E5E9968E60D1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سربازی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7E9BFD10-E625-454E-9D45-34F29C168911}" type="parTrans" cxnId="{B0AD1781-0E6B-4DD0-AAA4-C07D2F39666A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0B2AE1C8-2712-496F-A8B7-3B327830F8D8}" type="sibTrans" cxnId="{B0AD1781-0E6B-4DD0-AAA4-C07D2F39666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36C1C73-C684-47C9-BC6B-C7DB227E40C4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بازارسازی 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DEBF0E35-3480-4112-83A9-0CD6439363B9}" type="parTrans" cxnId="{35EEFFCD-B968-4329-890F-56E50D6C280E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F6A2BAF0-E258-48C3-A2DC-7E9B9204D084}" type="sibTrans" cxnId="{35EEFFCD-B968-4329-890F-56E50D6C280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C38AD8E-EBFE-42EB-AF20-786FB41181A3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خدمات تجاری سازی 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22ACC3E5-D19F-4EF8-B936-F28A2E4F25E7}" type="parTrans" cxnId="{CA937D3E-9277-4D12-9AAA-3FF1DECF8A6B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331E6791-25EB-4852-940C-7797BC78D68D}" type="sibTrans" cxnId="{CA937D3E-9277-4D12-9AAA-3FF1DECF8A6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98069DA-33A8-41B7-89E3-F9CCEE2EBEEF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آموزش و مشاوره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D2FCC11E-0101-48AE-BB64-0B5EB6A80765}" type="parTrans" cxnId="{C0605467-CD69-4735-9048-E71EED0BA2FC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9DB1C183-257C-4018-BBE8-2C23B7F3B2C1}" type="sibTrans" cxnId="{C0605467-CD69-4735-9048-E71EED0BA2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192ADC0-7DB9-4176-B008-48587641F188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بیمه های بازرگانی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983D4FF1-685E-4CF2-87B6-5466B5B564E6}" type="parTrans" cxnId="{C64D4CF8-6337-4924-8C53-BCA96325199D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Zar" pitchFamily="2" charset="-78"/>
          </a:endParaRPr>
        </a:p>
      </dgm:t>
    </dgm:pt>
    <dgm:pt modelId="{670203AA-7C15-43DF-8022-74E63D6238FD}" type="sibTrans" cxnId="{C64D4CF8-6337-4924-8C53-BCA96325199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A391B41-6B09-4E4E-B22B-4E3EF8949681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صادرات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45D22F12-F771-46CE-BAAB-C7B5474ADB9A}" type="parTrans" cxnId="{1A55987E-4F27-46B8-86F6-03DEF39518A5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BC742FE-0D2D-45D9-AEDB-6C86DF797D4D}" type="sibTrans" cxnId="{1A55987E-4F27-46B8-86F6-03DEF39518A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2AA52C7-D12C-44A9-BF47-52720E280CD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تسهیلات مالی</a:t>
          </a:r>
          <a:endParaRPr lang="en-US" sz="2000" b="1" dirty="0" smtClean="0">
            <a:solidFill>
              <a:schemeClr val="tx1"/>
            </a:solidFill>
            <a:cs typeface="B Zar" pitchFamily="2" charset="-78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B73E6CF6-72A0-4F8B-815B-161167AF6CF1}" type="parTrans" cxnId="{84BB0186-476A-472E-9CDA-55E9D9FCCD4F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92081CE-9552-485C-9F45-04C72A554248}" type="sibTrans" cxnId="{84BB0186-476A-472E-9CDA-55E9D9FCCD4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C6B42B2-FFF6-4B3F-BBC2-8F4518E1A772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Zar" pitchFamily="2" charset="-78"/>
            </a:rPr>
            <a:t>رفع نیازهای صنعت</a:t>
          </a:r>
          <a:endParaRPr lang="en-US" sz="2000" b="1" dirty="0">
            <a:solidFill>
              <a:schemeClr val="tx1"/>
            </a:solidFill>
            <a:cs typeface="B Zar" pitchFamily="2" charset="-78"/>
          </a:endParaRPr>
        </a:p>
      </dgm:t>
    </dgm:pt>
    <dgm:pt modelId="{9AC2FD42-D635-44C6-88D3-77023437CD77}" type="parTrans" cxnId="{3D939B82-D983-43E9-944A-51025AC141A8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9FD34A3-DAC9-4A3F-A8AF-3B09F4915E93}" type="sibTrans" cxnId="{3D939B82-D983-43E9-944A-51025AC141A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678244D-9640-4E95-A40D-EF17B147994A}" type="pres">
      <dgm:prSet presAssocID="{3E7A0688-580C-4934-AEB8-318595F8FF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92F2A8-9878-43D9-9598-211C8CFD3282}" type="pres">
      <dgm:prSet presAssocID="{979DAE38-78D9-4130-90EF-1328956C2501}" presName="centerShape" presStyleLbl="node0" presStyleIdx="0" presStyleCnt="1" custScaleX="281907" custScaleY="192836" custLinFactNeighborX="2290"/>
      <dgm:spPr/>
      <dgm:t>
        <a:bodyPr/>
        <a:lstStyle/>
        <a:p>
          <a:endParaRPr lang="en-US"/>
        </a:p>
      </dgm:t>
    </dgm:pt>
    <dgm:pt modelId="{784CE19B-098B-4520-8B8B-BF87FBF18F31}" type="pres">
      <dgm:prSet presAssocID="{0DD8660D-6EA2-4B96-BDD2-0B1298EBE020}" presName="parTrans" presStyleLbl="sibTrans2D1" presStyleIdx="0" presStyleCnt="13"/>
      <dgm:spPr/>
      <dgm:t>
        <a:bodyPr/>
        <a:lstStyle/>
        <a:p>
          <a:endParaRPr lang="en-US"/>
        </a:p>
      </dgm:t>
    </dgm:pt>
    <dgm:pt modelId="{0DDA42E8-0596-482B-96F3-58DA4F12345C}" type="pres">
      <dgm:prSet presAssocID="{0DD8660D-6EA2-4B96-BDD2-0B1298EBE020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6B2222F9-84C4-4C73-A172-77B278D7A541}" type="pres">
      <dgm:prSet presAssocID="{70EE72ED-0785-47CB-B2C9-5FE45CD35AD9}" presName="node" presStyleLbl="node1" presStyleIdx="0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0D28F-D04E-4240-82E4-D775EE5A3750}" type="pres">
      <dgm:prSet presAssocID="{45D22F12-F771-46CE-BAAB-C7B5474ADB9A}" presName="parTrans" presStyleLbl="sibTrans2D1" presStyleIdx="1" presStyleCnt="13"/>
      <dgm:spPr/>
      <dgm:t>
        <a:bodyPr/>
        <a:lstStyle/>
        <a:p>
          <a:endParaRPr lang="en-US"/>
        </a:p>
      </dgm:t>
    </dgm:pt>
    <dgm:pt modelId="{CA86FBD1-69A1-4288-90D0-4F43011B87CF}" type="pres">
      <dgm:prSet presAssocID="{45D22F12-F771-46CE-BAAB-C7B5474ADB9A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609FE705-44A8-447A-9555-509A7D95B32B}" type="pres">
      <dgm:prSet presAssocID="{0A391B41-6B09-4E4E-B22B-4E3EF8949681}" presName="node" presStyleLbl="node1" presStyleIdx="1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0E56D-54EC-4590-8064-6A97AFC75622}" type="pres">
      <dgm:prSet presAssocID="{B73E6CF6-72A0-4F8B-815B-161167AF6CF1}" presName="parTrans" presStyleLbl="sibTrans2D1" presStyleIdx="2" presStyleCnt="13"/>
      <dgm:spPr/>
      <dgm:t>
        <a:bodyPr/>
        <a:lstStyle/>
        <a:p>
          <a:endParaRPr lang="en-US"/>
        </a:p>
      </dgm:t>
    </dgm:pt>
    <dgm:pt modelId="{7FE0F46B-71F5-474A-AD0D-12B8FABAD79F}" type="pres">
      <dgm:prSet presAssocID="{B73E6CF6-72A0-4F8B-815B-161167AF6CF1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D5D4E821-53AC-4419-BFB8-5F83302E3BA9}" type="pres">
      <dgm:prSet presAssocID="{C2AA52C7-D12C-44A9-BF47-52720E280CD5}" presName="node" presStyleLbl="node1" presStyleIdx="2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B2362-ADCC-42A7-9C9C-B091E592E5A2}" type="pres">
      <dgm:prSet presAssocID="{D92B65D4-9454-4EB2-B0AD-021A3AC5249B}" presName="parTrans" presStyleLbl="sibTrans2D1" presStyleIdx="3" presStyleCnt="13"/>
      <dgm:spPr/>
      <dgm:t>
        <a:bodyPr/>
        <a:lstStyle/>
        <a:p>
          <a:endParaRPr lang="en-US"/>
        </a:p>
      </dgm:t>
    </dgm:pt>
    <dgm:pt modelId="{89DEF401-0CD8-4DA9-80FB-A5D1BE23ABA2}" type="pres">
      <dgm:prSet presAssocID="{D92B65D4-9454-4EB2-B0AD-021A3AC5249B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7BAE04E9-9A08-4575-B44E-23E4F49EFC21}" type="pres">
      <dgm:prSet presAssocID="{EC7195AD-D781-4E77-9CE0-6C693FC8A9D0}" presName="node" presStyleLbl="node1" presStyleIdx="3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4CE8-7A1E-453D-996B-2104C2049B93}" type="pres">
      <dgm:prSet presAssocID="{7E9BFD10-E625-454E-9D45-34F29C168911}" presName="parTrans" presStyleLbl="sibTrans2D1" presStyleIdx="4" presStyleCnt="13"/>
      <dgm:spPr/>
      <dgm:t>
        <a:bodyPr/>
        <a:lstStyle/>
        <a:p>
          <a:endParaRPr lang="en-US"/>
        </a:p>
      </dgm:t>
    </dgm:pt>
    <dgm:pt modelId="{58F084EA-9DB1-4A0D-BC62-A16B2280F6B5}" type="pres">
      <dgm:prSet presAssocID="{7E9BFD10-E625-454E-9D45-34F29C168911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B685D05E-3330-474A-8E96-081F5658B1AD}" type="pres">
      <dgm:prSet presAssocID="{D38DAACA-A59B-433E-963A-E5E9968E60D1}" presName="node" presStyleLbl="node1" presStyleIdx="4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C6DBA-7DE1-4DE6-827A-43AD7D1821BE}" type="pres">
      <dgm:prSet presAssocID="{DEBF0E35-3480-4112-83A9-0CD6439363B9}" presName="parTrans" presStyleLbl="sibTrans2D1" presStyleIdx="5" presStyleCnt="13"/>
      <dgm:spPr/>
      <dgm:t>
        <a:bodyPr/>
        <a:lstStyle/>
        <a:p>
          <a:endParaRPr lang="en-US"/>
        </a:p>
      </dgm:t>
    </dgm:pt>
    <dgm:pt modelId="{98984200-EC45-434B-BDBB-C3B767B4BC96}" type="pres">
      <dgm:prSet presAssocID="{DEBF0E35-3480-4112-83A9-0CD6439363B9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EDF65D76-D2DA-4EEC-AF60-F376FD6F7CBC}" type="pres">
      <dgm:prSet presAssocID="{136C1C73-C684-47C9-BC6B-C7DB227E40C4}" presName="node" presStyleLbl="node1" presStyleIdx="5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0F6CA-F901-46DC-B8DE-4CC8346B0270}" type="pres">
      <dgm:prSet presAssocID="{9AC2FD42-D635-44C6-88D3-77023437CD77}" presName="parTrans" presStyleLbl="sibTrans2D1" presStyleIdx="6" presStyleCnt="13"/>
      <dgm:spPr/>
      <dgm:t>
        <a:bodyPr/>
        <a:lstStyle/>
        <a:p>
          <a:endParaRPr lang="en-US"/>
        </a:p>
      </dgm:t>
    </dgm:pt>
    <dgm:pt modelId="{ADDDD69B-B32F-4484-A733-A1F771832FD5}" type="pres">
      <dgm:prSet presAssocID="{9AC2FD42-D635-44C6-88D3-77023437CD77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CE40D31A-B02A-4781-ACE8-15758468B0DE}" type="pres">
      <dgm:prSet presAssocID="{8C6B42B2-FFF6-4B3F-BBC2-8F4518E1A772}" presName="node" presStyleLbl="node1" presStyleIdx="6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34861-EF47-42B9-A63B-DDA956D11A9A}" type="pres">
      <dgm:prSet presAssocID="{22ACC3E5-D19F-4EF8-B936-F28A2E4F25E7}" presName="parTrans" presStyleLbl="sibTrans2D1" presStyleIdx="7" presStyleCnt="13"/>
      <dgm:spPr/>
      <dgm:t>
        <a:bodyPr/>
        <a:lstStyle/>
        <a:p>
          <a:endParaRPr lang="en-US"/>
        </a:p>
      </dgm:t>
    </dgm:pt>
    <dgm:pt modelId="{7170F222-0AE8-4A47-89AE-983A45148411}" type="pres">
      <dgm:prSet presAssocID="{22ACC3E5-D19F-4EF8-B936-F28A2E4F25E7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06451B1B-8601-465B-8C59-832E0AEC1BEB}" type="pres">
      <dgm:prSet presAssocID="{AC38AD8E-EBFE-42EB-AF20-786FB41181A3}" presName="node" presStyleLbl="node1" presStyleIdx="7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436E5-241C-406D-B2CD-7195071FED48}" type="pres">
      <dgm:prSet presAssocID="{D2FCC11E-0101-48AE-BB64-0B5EB6A80765}" presName="parTrans" presStyleLbl="sibTrans2D1" presStyleIdx="8" presStyleCnt="13"/>
      <dgm:spPr/>
      <dgm:t>
        <a:bodyPr/>
        <a:lstStyle/>
        <a:p>
          <a:endParaRPr lang="en-US"/>
        </a:p>
      </dgm:t>
    </dgm:pt>
    <dgm:pt modelId="{5051C8C5-FE17-4AEE-B50D-196FBBC9B30E}" type="pres">
      <dgm:prSet presAssocID="{D2FCC11E-0101-48AE-BB64-0B5EB6A80765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39BD8D88-54A8-4927-9F25-EADD2E4B4A9A}" type="pres">
      <dgm:prSet presAssocID="{F98069DA-33A8-41B7-89E3-F9CCEE2EBEEF}" presName="node" presStyleLbl="node1" presStyleIdx="8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D360D-C8A3-421B-BB07-121AB6EF7F0F}" type="pres">
      <dgm:prSet presAssocID="{983D4FF1-685E-4CF2-87B6-5466B5B564E6}" presName="parTrans" presStyleLbl="sibTrans2D1" presStyleIdx="9" presStyleCnt="13"/>
      <dgm:spPr/>
      <dgm:t>
        <a:bodyPr/>
        <a:lstStyle/>
        <a:p>
          <a:endParaRPr lang="en-US"/>
        </a:p>
      </dgm:t>
    </dgm:pt>
    <dgm:pt modelId="{D6191E83-C9CD-42DA-99CA-559740D44BF0}" type="pres">
      <dgm:prSet presAssocID="{983D4FF1-685E-4CF2-87B6-5466B5B564E6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B7E3739F-6F71-4FCD-A83D-6AB2A393A374}" type="pres">
      <dgm:prSet presAssocID="{7192ADC0-7DB9-4176-B008-48587641F188}" presName="node" presStyleLbl="node1" presStyleIdx="9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BBA5-7F25-4C39-B979-D0B4987C0C4B}" type="pres">
      <dgm:prSet presAssocID="{288BD795-69E8-4E49-9FBD-4E6CA19A70A0}" presName="parTrans" presStyleLbl="sibTrans2D1" presStyleIdx="10" presStyleCnt="13"/>
      <dgm:spPr/>
      <dgm:t>
        <a:bodyPr/>
        <a:lstStyle/>
        <a:p>
          <a:endParaRPr lang="en-US"/>
        </a:p>
      </dgm:t>
    </dgm:pt>
    <dgm:pt modelId="{86DE4C31-741C-42BE-950E-B1C7E68FD0C3}" type="pres">
      <dgm:prSet presAssocID="{288BD795-69E8-4E49-9FBD-4E6CA19A70A0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779339E6-CFCB-4929-8A9A-913DD984B7A7}" type="pres">
      <dgm:prSet presAssocID="{90FB2724-B12A-4FA9-8D4D-2DD7659442B4}" presName="node" presStyleLbl="node1" presStyleIdx="10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C52C2-51DE-4FAC-8CD8-73D5FBAB6C1E}" type="pres">
      <dgm:prSet presAssocID="{2C694B0C-2D9F-4241-87E3-FBB19B5FFEEB}" presName="parTrans" presStyleLbl="sibTrans2D1" presStyleIdx="11" presStyleCnt="13"/>
      <dgm:spPr/>
      <dgm:t>
        <a:bodyPr/>
        <a:lstStyle/>
        <a:p>
          <a:endParaRPr lang="en-US"/>
        </a:p>
      </dgm:t>
    </dgm:pt>
    <dgm:pt modelId="{CF794FA3-0D11-41E4-A85C-ECE6E87A0EAD}" type="pres">
      <dgm:prSet presAssocID="{2C694B0C-2D9F-4241-87E3-FBB19B5FFEEB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F0FC78E0-2B61-4987-8BA9-478271A7F72B}" type="pres">
      <dgm:prSet presAssocID="{961D7FDC-A4C0-42C6-A34B-7A04D2A3D1DE}" presName="node" presStyleLbl="node1" presStyleIdx="11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BAAA2-0CF6-467D-99E4-EF614B586F13}" type="pres">
      <dgm:prSet presAssocID="{377800B7-EF33-4100-9E37-AC02E11BB22A}" presName="parTrans" presStyleLbl="sibTrans2D1" presStyleIdx="12" presStyleCnt="13"/>
      <dgm:spPr/>
      <dgm:t>
        <a:bodyPr/>
        <a:lstStyle/>
        <a:p>
          <a:endParaRPr lang="en-US"/>
        </a:p>
      </dgm:t>
    </dgm:pt>
    <dgm:pt modelId="{6442FC41-4838-4923-AB7A-0C9C60838378}" type="pres">
      <dgm:prSet presAssocID="{377800B7-EF33-4100-9E37-AC02E11BB22A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E522A4E1-845F-4F4B-9B81-E4BA3547D840}" type="pres">
      <dgm:prSet presAssocID="{5E61CF55-C4A0-47D5-9821-D204FF4A8BAA}" presName="node" presStyleLbl="node1" presStyleIdx="12" presStyleCnt="13" custScaleX="132715" custScaleY="10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ECC41-7C51-4577-8F67-258BC65A3B1D}" type="presOf" srcId="{2C694B0C-2D9F-4241-87E3-FBB19B5FFEEB}" destId="{CF794FA3-0D11-41E4-A85C-ECE6E87A0EAD}" srcOrd="1" destOrd="0" presId="urn:microsoft.com/office/officeart/2005/8/layout/radial5"/>
    <dgm:cxn modelId="{B0AD1781-0E6B-4DD0-AAA4-C07D2F39666A}" srcId="{979DAE38-78D9-4130-90EF-1328956C2501}" destId="{D38DAACA-A59B-433E-963A-E5E9968E60D1}" srcOrd="4" destOrd="0" parTransId="{7E9BFD10-E625-454E-9D45-34F29C168911}" sibTransId="{0B2AE1C8-2712-496F-A8B7-3B327830F8D8}"/>
    <dgm:cxn modelId="{E466B599-693F-4597-BF99-7718FC68B3A9}" type="presOf" srcId="{D92B65D4-9454-4EB2-B0AD-021A3AC5249B}" destId="{89DEF401-0CD8-4DA9-80FB-A5D1BE23ABA2}" srcOrd="1" destOrd="0" presId="urn:microsoft.com/office/officeart/2005/8/layout/radial5"/>
    <dgm:cxn modelId="{C0605467-CD69-4735-9048-E71EED0BA2FC}" srcId="{979DAE38-78D9-4130-90EF-1328956C2501}" destId="{F98069DA-33A8-41B7-89E3-F9CCEE2EBEEF}" srcOrd="8" destOrd="0" parTransId="{D2FCC11E-0101-48AE-BB64-0B5EB6A80765}" sibTransId="{9DB1C183-257C-4018-BBE8-2C23B7F3B2C1}"/>
    <dgm:cxn modelId="{72274A93-0709-4BFC-B4A0-F93090E4E2B9}" type="presOf" srcId="{90FB2724-B12A-4FA9-8D4D-2DD7659442B4}" destId="{779339E6-CFCB-4929-8A9A-913DD984B7A7}" srcOrd="0" destOrd="0" presId="urn:microsoft.com/office/officeart/2005/8/layout/radial5"/>
    <dgm:cxn modelId="{BAD259D1-12EB-4A1C-995B-76B99AA82759}" type="presOf" srcId="{B73E6CF6-72A0-4F8B-815B-161167AF6CF1}" destId="{7FE0F46B-71F5-474A-AD0D-12B8FABAD79F}" srcOrd="1" destOrd="0" presId="urn:microsoft.com/office/officeart/2005/8/layout/radial5"/>
    <dgm:cxn modelId="{BB1AC30C-21B5-4972-BF05-D3C48815B03F}" type="presOf" srcId="{9AC2FD42-D635-44C6-88D3-77023437CD77}" destId="{ADDDD69B-B32F-4484-A733-A1F771832FD5}" srcOrd="1" destOrd="0" presId="urn:microsoft.com/office/officeart/2005/8/layout/radial5"/>
    <dgm:cxn modelId="{310AE7AB-6726-47AF-A6CD-F2C0CE73385F}" type="presOf" srcId="{136C1C73-C684-47C9-BC6B-C7DB227E40C4}" destId="{EDF65D76-D2DA-4EEC-AF60-F376FD6F7CBC}" srcOrd="0" destOrd="0" presId="urn:microsoft.com/office/officeart/2005/8/layout/radial5"/>
    <dgm:cxn modelId="{69C6E64A-C1C1-4E0C-BEC9-2D6DC4EFDC7D}" srcId="{979DAE38-78D9-4130-90EF-1328956C2501}" destId="{5E61CF55-C4A0-47D5-9821-D204FF4A8BAA}" srcOrd="12" destOrd="0" parTransId="{377800B7-EF33-4100-9E37-AC02E11BB22A}" sibTransId="{FAF2D436-53A2-4337-8523-DF6E9BF054B1}"/>
    <dgm:cxn modelId="{753275D4-C76D-463B-BA25-F576A204A407}" type="presOf" srcId="{8C6B42B2-FFF6-4B3F-BBC2-8F4518E1A772}" destId="{CE40D31A-B02A-4781-ACE8-15758468B0DE}" srcOrd="0" destOrd="0" presId="urn:microsoft.com/office/officeart/2005/8/layout/radial5"/>
    <dgm:cxn modelId="{6FB8964B-3DEA-4326-A9F9-03F58CC57C87}" type="presOf" srcId="{D38DAACA-A59B-433E-963A-E5E9968E60D1}" destId="{B685D05E-3330-474A-8E96-081F5658B1AD}" srcOrd="0" destOrd="0" presId="urn:microsoft.com/office/officeart/2005/8/layout/radial5"/>
    <dgm:cxn modelId="{35EEFFCD-B968-4329-890F-56E50D6C280E}" srcId="{979DAE38-78D9-4130-90EF-1328956C2501}" destId="{136C1C73-C684-47C9-BC6B-C7DB227E40C4}" srcOrd="5" destOrd="0" parTransId="{DEBF0E35-3480-4112-83A9-0CD6439363B9}" sibTransId="{F6A2BAF0-E258-48C3-A2DC-7E9B9204D084}"/>
    <dgm:cxn modelId="{3D939B82-D983-43E9-944A-51025AC141A8}" srcId="{979DAE38-78D9-4130-90EF-1328956C2501}" destId="{8C6B42B2-FFF6-4B3F-BBC2-8F4518E1A772}" srcOrd="6" destOrd="0" parTransId="{9AC2FD42-D635-44C6-88D3-77023437CD77}" sibTransId="{99FD34A3-DAC9-4A3F-A8AF-3B09F4915E93}"/>
    <dgm:cxn modelId="{8AF9A293-977C-4C3B-AE7C-14E029D3AF39}" type="presOf" srcId="{0DD8660D-6EA2-4B96-BDD2-0B1298EBE020}" destId="{0DDA42E8-0596-482B-96F3-58DA4F12345C}" srcOrd="1" destOrd="0" presId="urn:microsoft.com/office/officeart/2005/8/layout/radial5"/>
    <dgm:cxn modelId="{48767FFD-64A9-4A6D-B55B-B00A442AACED}" type="presOf" srcId="{7E9BFD10-E625-454E-9D45-34F29C168911}" destId="{52934CE8-7A1E-453D-996B-2104C2049B93}" srcOrd="0" destOrd="0" presId="urn:microsoft.com/office/officeart/2005/8/layout/radial5"/>
    <dgm:cxn modelId="{84BB0186-476A-472E-9CDA-55E9D9FCCD4F}" srcId="{979DAE38-78D9-4130-90EF-1328956C2501}" destId="{C2AA52C7-D12C-44A9-BF47-52720E280CD5}" srcOrd="2" destOrd="0" parTransId="{B73E6CF6-72A0-4F8B-815B-161167AF6CF1}" sibTransId="{F92081CE-9552-485C-9F45-04C72A554248}"/>
    <dgm:cxn modelId="{323B1945-3A4A-4DAD-A843-8CE383A2914A}" type="presOf" srcId="{0DD8660D-6EA2-4B96-BDD2-0B1298EBE020}" destId="{784CE19B-098B-4520-8B8B-BF87FBF18F31}" srcOrd="0" destOrd="0" presId="urn:microsoft.com/office/officeart/2005/8/layout/radial5"/>
    <dgm:cxn modelId="{7E6812A4-3656-4CDF-A84A-B778BE970209}" type="presOf" srcId="{D92B65D4-9454-4EB2-B0AD-021A3AC5249B}" destId="{EDBB2362-ADCC-42A7-9C9C-B091E592E5A2}" srcOrd="0" destOrd="0" presId="urn:microsoft.com/office/officeart/2005/8/layout/radial5"/>
    <dgm:cxn modelId="{9C5FAB54-AC95-4692-8C89-FB53FB5EBED2}" type="presOf" srcId="{377800B7-EF33-4100-9E37-AC02E11BB22A}" destId="{6442FC41-4838-4923-AB7A-0C9C60838378}" srcOrd="1" destOrd="0" presId="urn:microsoft.com/office/officeart/2005/8/layout/radial5"/>
    <dgm:cxn modelId="{5D48C508-7A2C-48C9-BF04-66BD9C417F13}" type="presOf" srcId="{EC7195AD-D781-4E77-9CE0-6C693FC8A9D0}" destId="{7BAE04E9-9A08-4575-B44E-23E4F49EFC21}" srcOrd="0" destOrd="0" presId="urn:microsoft.com/office/officeart/2005/8/layout/radial5"/>
    <dgm:cxn modelId="{3C2D1D0D-FC85-4B56-A082-5C8E15183CD5}" type="presOf" srcId="{70EE72ED-0785-47CB-B2C9-5FE45CD35AD9}" destId="{6B2222F9-84C4-4C73-A172-77B278D7A541}" srcOrd="0" destOrd="0" presId="urn:microsoft.com/office/officeart/2005/8/layout/radial5"/>
    <dgm:cxn modelId="{AA32D532-3009-4CDB-8603-C621A4BD54A1}" type="presOf" srcId="{961D7FDC-A4C0-42C6-A34B-7A04D2A3D1DE}" destId="{F0FC78E0-2B61-4987-8BA9-478271A7F72B}" srcOrd="0" destOrd="0" presId="urn:microsoft.com/office/officeart/2005/8/layout/radial5"/>
    <dgm:cxn modelId="{0A43894A-981E-419A-8BF5-53C35D14289C}" type="presOf" srcId="{45D22F12-F771-46CE-BAAB-C7B5474ADB9A}" destId="{CA86FBD1-69A1-4288-90D0-4F43011B87CF}" srcOrd="1" destOrd="0" presId="urn:microsoft.com/office/officeart/2005/8/layout/radial5"/>
    <dgm:cxn modelId="{05D6E0A1-F571-4FF9-8D0C-B5B79C0E82FD}" type="presOf" srcId="{F98069DA-33A8-41B7-89E3-F9CCEE2EBEEF}" destId="{39BD8D88-54A8-4927-9F25-EADD2E4B4A9A}" srcOrd="0" destOrd="0" presId="urn:microsoft.com/office/officeart/2005/8/layout/radial5"/>
    <dgm:cxn modelId="{07C4647B-852E-42FA-9955-AEE14017B28B}" srcId="{979DAE38-78D9-4130-90EF-1328956C2501}" destId="{961D7FDC-A4C0-42C6-A34B-7A04D2A3D1DE}" srcOrd="11" destOrd="0" parTransId="{2C694B0C-2D9F-4241-87E3-FBB19B5FFEEB}" sibTransId="{712498A9-D8B5-4EF8-8B6D-79641A57AB4A}"/>
    <dgm:cxn modelId="{1DB7F2BA-D9CA-47B4-8CB4-1F44F2285C07}" srcId="{979DAE38-78D9-4130-90EF-1328956C2501}" destId="{EC7195AD-D781-4E77-9CE0-6C693FC8A9D0}" srcOrd="3" destOrd="0" parTransId="{D92B65D4-9454-4EB2-B0AD-021A3AC5249B}" sibTransId="{6AB12A45-D75F-4A21-8E66-8ABD18A2DFFB}"/>
    <dgm:cxn modelId="{F5E98ADC-9A30-41EA-9CAD-9BE2F545EF1C}" type="presOf" srcId="{983D4FF1-685E-4CF2-87B6-5466B5B564E6}" destId="{D6191E83-C9CD-42DA-99CA-559740D44BF0}" srcOrd="1" destOrd="0" presId="urn:microsoft.com/office/officeart/2005/8/layout/radial5"/>
    <dgm:cxn modelId="{C64D4CF8-6337-4924-8C53-BCA96325199D}" srcId="{979DAE38-78D9-4130-90EF-1328956C2501}" destId="{7192ADC0-7DB9-4176-B008-48587641F188}" srcOrd="9" destOrd="0" parTransId="{983D4FF1-685E-4CF2-87B6-5466B5B564E6}" sibTransId="{670203AA-7C15-43DF-8022-74E63D6238FD}"/>
    <dgm:cxn modelId="{BA3BB600-1425-4DDA-B569-21E213DB3FD9}" srcId="{979DAE38-78D9-4130-90EF-1328956C2501}" destId="{70EE72ED-0785-47CB-B2C9-5FE45CD35AD9}" srcOrd="0" destOrd="0" parTransId="{0DD8660D-6EA2-4B96-BDD2-0B1298EBE020}" sibTransId="{821D072E-9EDC-47E7-A875-FB72F0C3B992}"/>
    <dgm:cxn modelId="{AA3402DF-A5DF-4CD6-91AD-3A146898AD8C}" type="presOf" srcId="{288BD795-69E8-4E49-9FBD-4E6CA19A70A0}" destId="{A8DABBA5-7F25-4C39-B979-D0B4987C0C4B}" srcOrd="0" destOrd="0" presId="urn:microsoft.com/office/officeart/2005/8/layout/radial5"/>
    <dgm:cxn modelId="{352C9C44-7A9A-4FF9-88A2-2C338ACDCB95}" type="presOf" srcId="{3E7A0688-580C-4934-AEB8-318595F8FFE9}" destId="{2678244D-9640-4E95-A40D-EF17B147994A}" srcOrd="0" destOrd="0" presId="urn:microsoft.com/office/officeart/2005/8/layout/radial5"/>
    <dgm:cxn modelId="{2B82F783-0170-4B45-AEC3-25A0B88B16FF}" type="presOf" srcId="{7192ADC0-7DB9-4176-B008-48587641F188}" destId="{B7E3739F-6F71-4FCD-A83D-6AB2A393A374}" srcOrd="0" destOrd="0" presId="urn:microsoft.com/office/officeart/2005/8/layout/radial5"/>
    <dgm:cxn modelId="{E81DAD0B-6498-426A-AC70-A6A7DAA07165}" type="presOf" srcId="{0A391B41-6B09-4E4E-B22B-4E3EF8949681}" destId="{609FE705-44A8-447A-9555-509A7D95B32B}" srcOrd="0" destOrd="0" presId="urn:microsoft.com/office/officeart/2005/8/layout/radial5"/>
    <dgm:cxn modelId="{7A7C1342-EEBF-4E46-833D-64280AA263DD}" type="presOf" srcId="{45D22F12-F771-46CE-BAAB-C7B5474ADB9A}" destId="{59C0D28F-D04E-4240-82E4-D775EE5A3750}" srcOrd="0" destOrd="0" presId="urn:microsoft.com/office/officeart/2005/8/layout/radial5"/>
    <dgm:cxn modelId="{3935FA02-3492-4722-B696-7CF76C205D17}" type="presOf" srcId="{C2AA52C7-D12C-44A9-BF47-52720E280CD5}" destId="{D5D4E821-53AC-4419-BFB8-5F83302E3BA9}" srcOrd="0" destOrd="0" presId="urn:microsoft.com/office/officeart/2005/8/layout/radial5"/>
    <dgm:cxn modelId="{B88ADE50-39B9-4327-9133-F249F7720A06}" type="presOf" srcId="{D2FCC11E-0101-48AE-BB64-0B5EB6A80765}" destId="{5051C8C5-FE17-4AEE-B50D-196FBBC9B30E}" srcOrd="1" destOrd="0" presId="urn:microsoft.com/office/officeart/2005/8/layout/radial5"/>
    <dgm:cxn modelId="{CC3C07F4-D515-4010-92F9-8BA328E12164}" type="presOf" srcId="{2C694B0C-2D9F-4241-87E3-FBB19B5FFEEB}" destId="{603C52C2-51DE-4FAC-8CD8-73D5FBAB6C1E}" srcOrd="0" destOrd="0" presId="urn:microsoft.com/office/officeart/2005/8/layout/radial5"/>
    <dgm:cxn modelId="{1A55987E-4F27-46B8-86F6-03DEF39518A5}" srcId="{979DAE38-78D9-4130-90EF-1328956C2501}" destId="{0A391B41-6B09-4E4E-B22B-4E3EF8949681}" srcOrd="1" destOrd="0" parTransId="{45D22F12-F771-46CE-BAAB-C7B5474ADB9A}" sibTransId="{9BC742FE-0D2D-45D9-AEDB-6C86DF797D4D}"/>
    <dgm:cxn modelId="{959CED9B-4251-4D0C-9495-9C890F99A410}" type="presOf" srcId="{979DAE38-78D9-4130-90EF-1328956C2501}" destId="{6A92F2A8-9878-43D9-9598-211C8CFD3282}" srcOrd="0" destOrd="0" presId="urn:microsoft.com/office/officeart/2005/8/layout/radial5"/>
    <dgm:cxn modelId="{891FB00C-9F2B-4A9B-9AFF-64535CF29DA1}" type="presOf" srcId="{7E9BFD10-E625-454E-9D45-34F29C168911}" destId="{58F084EA-9DB1-4A0D-BC62-A16B2280F6B5}" srcOrd="1" destOrd="0" presId="urn:microsoft.com/office/officeart/2005/8/layout/radial5"/>
    <dgm:cxn modelId="{2016ADFF-56FF-4337-9383-987092F3652C}" type="presOf" srcId="{22ACC3E5-D19F-4EF8-B936-F28A2E4F25E7}" destId="{57234861-EF47-42B9-A63B-DDA956D11A9A}" srcOrd="0" destOrd="0" presId="urn:microsoft.com/office/officeart/2005/8/layout/radial5"/>
    <dgm:cxn modelId="{326418C3-7379-42D0-ADC7-FD0CF520B9A7}" type="presOf" srcId="{DEBF0E35-3480-4112-83A9-0CD6439363B9}" destId="{749C6DBA-7DE1-4DE6-827A-43AD7D1821BE}" srcOrd="0" destOrd="0" presId="urn:microsoft.com/office/officeart/2005/8/layout/radial5"/>
    <dgm:cxn modelId="{57DC4698-E66F-45CF-999B-F67CD08FAC8D}" srcId="{3E7A0688-580C-4934-AEB8-318595F8FFE9}" destId="{979DAE38-78D9-4130-90EF-1328956C2501}" srcOrd="0" destOrd="0" parTransId="{E6AFD3D9-A2BF-4017-BE77-80BCED447A69}" sibTransId="{5256FA96-6403-496C-A770-73CDB13F08C9}"/>
    <dgm:cxn modelId="{9B76F16E-8A4B-4021-9DCC-0D77D2223152}" type="presOf" srcId="{5E61CF55-C4A0-47D5-9821-D204FF4A8BAA}" destId="{E522A4E1-845F-4F4B-9B81-E4BA3547D840}" srcOrd="0" destOrd="0" presId="urn:microsoft.com/office/officeart/2005/8/layout/radial5"/>
    <dgm:cxn modelId="{898B435D-2AEA-4F7C-86BE-B07561B5B8A3}" type="presOf" srcId="{377800B7-EF33-4100-9E37-AC02E11BB22A}" destId="{8D5BAAA2-0CF6-467D-99E4-EF614B586F13}" srcOrd="0" destOrd="0" presId="urn:microsoft.com/office/officeart/2005/8/layout/radial5"/>
    <dgm:cxn modelId="{8A3BEA38-E9B9-4D58-AC94-7CDAF32EDA31}" type="presOf" srcId="{9AC2FD42-D635-44C6-88D3-77023437CD77}" destId="{A0C0F6CA-F901-46DC-B8DE-4CC8346B0270}" srcOrd="0" destOrd="0" presId="urn:microsoft.com/office/officeart/2005/8/layout/radial5"/>
    <dgm:cxn modelId="{8F900DEE-027C-475C-9500-25D0E8EB2D76}" type="presOf" srcId="{288BD795-69E8-4E49-9FBD-4E6CA19A70A0}" destId="{86DE4C31-741C-42BE-950E-B1C7E68FD0C3}" srcOrd="1" destOrd="0" presId="urn:microsoft.com/office/officeart/2005/8/layout/radial5"/>
    <dgm:cxn modelId="{D5460491-B181-4C10-834D-C9072F0E0273}" type="presOf" srcId="{D2FCC11E-0101-48AE-BB64-0B5EB6A80765}" destId="{CD5436E5-241C-406D-B2CD-7195071FED48}" srcOrd="0" destOrd="0" presId="urn:microsoft.com/office/officeart/2005/8/layout/radial5"/>
    <dgm:cxn modelId="{6BEAC923-FE41-4B4B-9666-B47954803B31}" type="presOf" srcId="{983D4FF1-685E-4CF2-87B6-5466B5B564E6}" destId="{4B6D360D-C8A3-421B-BB07-121AB6EF7F0F}" srcOrd="0" destOrd="0" presId="urn:microsoft.com/office/officeart/2005/8/layout/radial5"/>
    <dgm:cxn modelId="{BF8BBCDD-292F-4840-971B-ED1B3B4BBB53}" type="presOf" srcId="{B73E6CF6-72A0-4F8B-815B-161167AF6CF1}" destId="{6060E56D-54EC-4590-8064-6A97AFC75622}" srcOrd="0" destOrd="0" presId="urn:microsoft.com/office/officeart/2005/8/layout/radial5"/>
    <dgm:cxn modelId="{CA937D3E-9277-4D12-9AAA-3FF1DECF8A6B}" srcId="{979DAE38-78D9-4130-90EF-1328956C2501}" destId="{AC38AD8E-EBFE-42EB-AF20-786FB41181A3}" srcOrd="7" destOrd="0" parTransId="{22ACC3E5-D19F-4EF8-B936-F28A2E4F25E7}" sibTransId="{331E6791-25EB-4852-940C-7797BC78D68D}"/>
    <dgm:cxn modelId="{804DE162-FE99-48EB-9928-6969FEC64EDB}" type="presOf" srcId="{22ACC3E5-D19F-4EF8-B936-F28A2E4F25E7}" destId="{7170F222-0AE8-4A47-89AE-983A45148411}" srcOrd="1" destOrd="0" presId="urn:microsoft.com/office/officeart/2005/8/layout/radial5"/>
    <dgm:cxn modelId="{E5949A4C-1FFA-4A4B-B348-0ED74F3F96D6}" type="presOf" srcId="{AC38AD8E-EBFE-42EB-AF20-786FB41181A3}" destId="{06451B1B-8601-465B-8C59-832E0AEC1BEB}" srcOrd="0" destOrd="0" presId="urn:microsoft.com/office/officeart/2005/8/layout/radial5"/>
    <dgm:cxn modelId="{97361E24-D480-4E5B-9C68-C2FB8BE3AC6C}" type="presOf" srcId="{DEBF0E35-3480-4112-83A9-0CD6439363B9}" destId="{98984200-EC45-434B-BDBB-C3B767B4BC96}" srcOrd="1" destOrd="0" presId="urn:microsoft.com/office/officeart/2005/8/layout/radial5"/>
    <dgm:cxn modelId="{445725E0-E8E0-4B28-AE99-CC820A562332}" srcId="{979DAE38-78D9-4130-90EF-1328956C2501}" destId="{90FB2724-B12A-4FA9-8D4D-2DD7659442B4}" srcOrd="10" destOrd="0" parTransId="{288BD795-69E8-4E49-9FBD-4E6CA19A70A0}" sibTransId="{3574BDB6-6835-45D1-866E-24EB026E3E5D}"/>
    <dgm:cxn modelId="{87625B3E-D47C-4466-9DFF-EC5196480DFA}" type="presParOf" srcId="{2678244D-9640-4E95-A40D-EF17B147994A}" destId="{6A92F2A8-9878-43D9-9598-211C8CFD3282}" srcOrd="0" destOrd="0" presId="urn:microsoft.com/office/officeart/2005/8/layout/radial5"/>
    <dgm:cxn modelId="{19F180F5-4E5D-4DD9-B4EB-253CACB1C748}" type="presParOf" srcId="{2678244D-9640-4E95-A40D-EF17B147994A}" destId="{784CE19B-098B-4520-8B8B-BF87FBF18F31}" srcOrd="1" destOrd="0" presId="urn:microsoft.com/office/officeart/2005/8/layout/radial5"/>
    <dgm:cxn modelId="{6F5A97A2-37F7-4C78-9F37-A7BAF6DC006F}" type="presParOf" srcId="{784CE19B-098B-4520-8B8B-BF87FBF18F31}" destId="{0DDA42E8-0596-482B-96F3-58DA4F12345C}" srcOrd="0" destOrd="0" presId="urn:microsoft.com/office/officeart/2005/8/layout/radial5"/>
    <dgm:cxn modelId="{B8EE65D6-4F5D-46F8-A92F-AFD1E2362A2D}" type="presParOf" srcId="{2678244D-9640-4E95-A40D-EF17B147994A}" destId="{6B2222F9-84C4-4C73-A172-77B278D7A541}" srcOrd="2" destOrd="0" presId="urn:microsoft.com/office/officeart/2005/8/layout/radial5"/>
    <dgm:cxn modelId="{F58426E6-6B34-4559-8215-FB5D3233F5FC}" type="presParOf" srcId="{2678244D-9640-4E95-A40D-EF17B147994A}" destId="{59C0D28F-D04E-4240-82E4-D775EE5A3750}" srcOrd="3" destOrd="0" presId="urn:microsoft.com/office/officeart/2005/8/layout/radial5"/>
    <dgm:cxn modelId="{4B1D566F-77E1-45AF-8343-61C9F72CA595}" type="presParOf" srcId="{59C0D28F-D04E-4240-82E4-D775EE5A3750}" destId="{CA86FBD1-69A1-4288-90D0-4F43011B87CF}" srcOrd="0" destOrd="0" presId="urn:microsoft.com/office/officeart/2005/8/layout/radial5"/>
    <dgm:cxn modelId="{B4D212E8-5A24-412B-8060-7CDBC04D155D}" type="presParOf" srcId="{2678244D-9640-4E95-A40D-EF17B147994A}" destId="{609FE705-44A8-447A-9555-509A7D95B32B}" srcOrd="4" destOrd="0" presId="urn:microsoft.com/office/officeart/2005/8/layout/radial5"/>
    <dgm:cxn modelId="{0BFACE2B-D3C8-42E2-BF90-579FD19648E8}" type="presParOf" srcId="{2678244D-9640-4E95-A40D-EF17B147994A}" destId="{6060E56D-54EC-4590-8064-6A97AFC75622}" srcOrd="5" destOrd="0" presId="urn:microsoft.com/office/officeart/2005/8/layout/radial5"/>
    <dgm:cxn modelId="{2B946D6F-12EF-4811-AC8C-C1CE8A1D6816}" type="presParOf" srcId="{6060E56D-54EC-4590-8064-6A97AFC75622}" destId="{7FE0F46B-71F5-474A-AD0D-12B8FABAD79F}" srcOrd="0" destOrd="0" presId="urn:microsoft.com/office/officeart/2005/8/layout/radial5"/>
    <dgm:cxn modelId="{3B7181E6-4272-4A87-9D9F-7F0DE84D3849}" type="presParOf" srcId="{2678244D-9640-4E95-A40D-EF17B147994A}" destId="{D5D4E821-53AC-4419-BFB8-5F83302E3BA9}" srcOrd="6" destOrd="0" presId="urn:microsoft.com/office/officeart/2005/8/layout/radial5"/>
    <dgm:cxn modelId="{C517C9E4-332C-44B0-A980-BF4567F3F4D2}" type="presParOf" srcId="{2678244D-9640-4E95-A40D-EF17B147994A}" destId="{EDBB2362-ADCC-42A7-9C9C-B091E592E5A2}" srcOrd="7" destOrd="0" presId="urn:microsoft.com/office/officeart/2005/8/layout/radial5"/>
    <dgm:cxn modelId="{10C3C700-0C15-484C-B693-E6D512F5FEAD}" type="presParOf" srcId="{EDBB2362-ADCC-42A7-9C9C-B091E592E5A2}" destId="{89DEF401-0CD8-4DA9-80FB-A5D1BE23ABA2}" srcOrd="0" destOrd="0" presId="urn:microsoft.com/office/officeart/2005/8/layout/radial5"/>
    <dgm:cxn modelId="{8E12D0EA-D1D0-46B2-BA35-F3FB391DF612}" type="presParOf" srcId="{2678244D-9640-4E95-A40D-EF17B147994A}" destId="{7BAE04E9-9A08-4575-B44E-23E4F49EFC21}" srcOrd="8" destOrd="0" presId="urn:microsoft.com/office/officeart/2005/8/layout/radial5"/>
    <dgm:cxn modelId="{8478AC04-50DB-44CA-A515-D4D91A0B445D}" type="presParOf" srcId="{2678244D-9640-4E95-A40D-EF17B147994A}" destId="{52934CE8-7A1E-453D-996B-2104C2049B93}" srcOrd="9" destOrd="0" presId="urn:microsoft.com/office/officeart/2005/8/layout/radial5"/>
    <dgm:cxn modelId="{4A682E33-635E-4FEF-ADD2-77429C880955}" type="presParOf" srcId="{52934CE8-7A1E-453D-996B-2104C2049B93}" destId="{58F084EA-9DB1-4A0D-BC62-A16B2280F6B5}" srcOrd="0" destOrd="0" presId="urn:microsoft.com/office/officeart/2005/8/layout/radial5"/>
    <dgm:cxn modelId="{DA06F745-48B8-4F09-B56E-41D7F90C4161}" type="presParOf" srcId="{2678244D-9640-4E95-A40D-EF17B147994A}" destId="{B685D05E-3330-474A-8E96-081F5658B1AD}" srcOrd="10" destOrd="0" presId="urn:microsoft.com/office/officeart/2005/8/layout/radial5"/>
    <dgm:cxn modelId="{C7677FE0-CD8D-46C1-BBAB-AC48F922A3EF}" type="presParOf" srcId="{2678244D-9640-4E95-A40D-EF17B147994A}" destId="{749C6DBA-7DE1-4DE6-827A-43AD7D1821BE}" srcOrd="11" destOrd="0" presId="urn:microsoft.com/office/officeart/2005/8/layout/radial5"/>
    <dgm:cxn modelId="{CBF6A184-4FA0-4331-BB6F-62A4DB589577}" type="presParOf" srcId="{749C6DBA-7DE1-4DE6-827A-43AD7D1821BE}" destId="{98984200-EC45-434B-BDBB-C3B767B4BC96}" srcOrd="0" destOrd="0" presId="urn:microsoft.com/office/officeart/2005/8/layout/radial5"/>
    <dgm:cxn modelId="{EA6AABD0-0CBA-4DE8-B95A-5352AB3B6649}" type="presParOf" srcId="{2678244D-9640-4E95-A40D-EF17B147994A}" destId="{EDF65D76-D2DA-4EEC-AF60-F376FD6F7CBC}" srcOrd="12" destOrd="0" presId="urn:microsoft.com/office/officeart/2005/8/layout/radial5"/>
    <dgm:cxn modelId="{99FEC095-C532-488F-8688-989C50E8BED6}" type="presParOf" srcId="{2678244D-9640-4E95-A40D-EF17B147994A}" destId="{A0C0F6CA-F901-46DC-B8DE-4CC8346B0270}" srcOrd="13" destOrd="0" presId="urn:microsoft.com/office/officeart/2005/8/layout/radial5"/>
    <dgm:cxn modelId="{E5E9CC5D-8501-4938-B378-3BDE508B7B8C}" type="presParOf" srcId="{A0C0F6CA-F901-46DC-B8DE-4CC8346B0270}" destId="{ADDDD69B-B32F-4484-A733-A1F771832FD5}" srcOrd="0" destOrd="0" presId="urn:microsoft.com/office/officeart/2005/8/layout/radial5"/>
    <dgm:cxn modelId="{D1E184D0-0EB9-417C-87A7-99083E860C76}" type="presParOf" srcId="{2678244D-9640-4E95-A40D-EF17B147994A}" destId="{CE40D31A-B02A-4781-ACE8-15758468B0DE}" srcOrd="14" destOrd="0" presId="urn:microsoft.com/office/officeart/2005/8/layout/radial5"/>
    <dgm:cxn modelId="{7120F8E4-26EC-41A8-972B-BC0F41FC4D15}" type="presParOf" srcId="{2678244D-9640-4E95-A40D-EF17B147994A}" destId="{57234861-EF47-42B9-A63B-DDA956D11A9A}" srcOrd="15" destOrd="0" presId="urn:microsoft.com/office/officeart/2005/8/layout/radial5"/>
    <dgm:cxn modelId="{BD46518D-45E2-4B5F-94DD-23280236E492}" type="presParOf" srcId="{57234861-EF47-42B9-A63B-DDA956D11A9A}" destId="{7170F222-0AE8-4A47-89AE-983A45148411}" srcOrd="0" destOrd="0" presId="urn:microsoft.com/office/officeart/2005/8/layout/radial5"/>
    <dgm:cxn modelId="{5EF0A1EB-2FBF-4785-8FC1-AB4AC19C8081}" type="presParOf" srcId="{2678244D-9640-4E95-A40D-EF17B147994A}" destId="{06451B1B-8601-465B-8C59-832E0AEC1BEB}" srcOrd="16" destOrd="0" presId="urn:microsoft.com/office/officeart/2005/8/layout/radial5"/>
    <dgm:cxn modelId="{65F96AEE-2896-484B-9244-FE756D64D047}" type="presParOf" srcId="{2678244D-9640-4E95-A40D-EF17B147994A}" destId="{CD5436E5-241C-406D-B2CD-7195071FED48}" srcOrd="17" destOrd="0" presId="urn:microsoft.com/office/officeart/2005/8/layout/radial5"/>
    <dgm:cxn modelId="{78AEFBDC-FD62-4207-8DA2-47ED0805C54F}" type="presParOf" srcId="{CD5436E5-241C-406D-B2CD-7195071FED48}" destId="{5051C8C5-FE17-4AEE-B50D-196FBBC9B30E}" srcOrd="0" destOrd="0" presId="urn:microsoft.com/office/officeart/2005/8/layout/radial5"/>
    <dgm:cxn modelId="{EB7BD3CD-B861-4B4B-A196-C873AF5FB135}" type="presParOf" srcId="{2678244D-9640-4E95-A40D-EF17B147994A}" destId="{39BD8D88-54A8-4927-9F25-EADD2E4B4A9A}" srcOrd="18" destOrd="0" presId="urn:microsoft.com/office/officeart/2005/8/layout/radial5"/>
    <dgm:cxn modelId="{4702D453-7ED9-4990-BAC9-6D12EF251948}" type="presParOf" srcId="{2678244D-9640-4E95-A40D-EF17B147994A}" destId="{4B6D360D-C8A3-421B-BB07-121AB6EF7F0F}" srcOrd="19" destOrd="0" presId="urn:microsoft.com/office/officeart/2005/8/layout/radial5"/>
    <dgm:cxn modelId="{74770EA5-71CA-4049-9273-9434075CABC7}" type="presParOf" srcId="{4B6D360D-C8A3-421B-BB07-121AB6EF7F0F}" destId="{D6191E83-C9CD-42DA-99CA-559740D44BF0}" srcOrd="0" destOrd="0" presId="urn:microsoft.com/office/officeart/2005/8/layout/radial5"/>
    <dgm:cxn modelId="{CE640CDC-6712-428D-B633-F4103F6E3630}" type="presParOf" srcId="{2678244D-9640-4E95-A40D-EF17B147994A}" destId="{B7E3739F-6F71-4FCD-A83D-6AB2A393A374}" srcOrd="20" destOrd="0" presId="urn:microsoft.com/office/officeart/2005/8/layout/radial5"/>
    <dgm:cxn modelId="{14F1EFCB-7736-4684-BC51-341EA2BB52C8}" type="presParOf" srcId="{2678244D-9640-4E95-A40D-EF17B147994A}" destId="{A8DABBA5-7F25-4C39-B979-D0B4987C0C4B}" srcOrd="21" destOrd="0" presId="urn:microsoft.com/office/officeart/2005/8/layout/radial5"/>
    <dgm:cxn modelId="{E0B1C62C-9BC4-4216-9E7A-B0D32E27DCEB}" type="presParOf" srcId="{A8DABBA5-7F25-4C39-B979-D0B4987C0C4B}" destId="{86DE4C31-741C-42BE-950E-B1C7E68FD0C3}" srcOrd="0" destOrd="0" presId="urn:microsoft.com/office/officeart/2005/8/layout/radial5"/>
    <dgm:cxn modelId="{BAB59ABF-A6D3-4625-BB9D-5AB5647DEDE2}" type="presParOf" srcId="{2678244D-9640-4E95-A40D-EF17B147994A}" destId="{779339E6-CFCB-4929-8A9A-913DD984B7A7}" srcOrd="22" destOrd="0" presId="urn:microsoft.com/office/officeart/2005/8/layout/radial5"/>
    <dgm:cxn modelId="{BB4C1259-6060-4D00-9D8C-2FD0DF317F7A}" type="presParOf" srcId="{2678244D-9640-4E95-A40D-EF17B147994A}" destId="{603C52C2-51DE-4FAC-8CD8-73D5FBAB6C1E}" srcOrd="23" destOrd="0" presId="urn:microsoft.com/office/officeart/2005/8/layout/radial5"/>
    <dgm:cxn modelId="{A057D5D3-673D-4096-9421-56489C894B5D}" type="presParOf" srcId="{603C52C2-51DE-4FAC-8CD8-73D5FBAB6C1E}" destId="{CF794FA3-0D11-41E4-A85C-ECE6E87A0EAD}" srcOrd="0" destOrd="0" presId="urn:microsoft.com/office/officeart/2005/8/layout/radial5"/>
    <dgm:cxn modelId="{B67775F8-2859-4F40-BFC5-EC81C15495E2}" type="presParOf" srcId="{2678244D-9640-4E95-A40D-EF17B147994A}" destId="{F0FC78E0-2B61-4987-8BA9-478271A7F72B}" srcOrd="24" destOrd="0" presId="urn:microsoft.com/office/officeart/2005/8/layout/radial5"/>
    <dgm:cxn modelId="{37A47A07-05C6-4438-B752-6C16556A2BC8}" type="presParOf" srcId="{2678244D-9640-4E95-A40D-EF17B147994A}" destId="{8D5BAAA2-0CF6-467D-99E4-EF614B586F13}" srcOrd="25" destOrd="0" presId="urn:microsoft.com/office/officeart/2005/8/layout/radial5"/>
    <dgm:cxn modelId="{B0290A2B-0912-46AD-B374-9A093B06FF71}" type="presParOf" srcId="{8D5BAAA2-0CF6-467D-99E4-EF614B586F13}" destId="{6442FC41-4838-4923-AB7A-0C9C60838378}" srcOrd="0" destOrd="0" presId="urn:microsoft.com/office/officeart/2005/8/layout/radial5"/>
    <dgm:cxn modelId="{7551BC23-0ED7-45DF-B810-85364E69D35E}" type="presParOf" srcId="{2678244D-9640-4E95-A40D-EF17B147994A}" destId="{E522A4E1-845F-4F4B-9B81-E4BA3547D840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2F2A8-9878-43D9-9598-211C8CFD3282}">
      <dsp:nvSpPr>
        <dsp:cNvPr id="0" name=""/>
        <dsp:cNvSpPr/>
      </dsp:nvSpPr>
      <dsp:spPr>
        <a:xfrm>
          <a:off x="5010149" y="2637313"/>
          <a:ext cx="2438429" cy="1667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  <a:cs typeface="B Zar" pitchFamily="2" charset="-78"/>
            </a:rPr>
            <a:t>شرکت دانش بنیان</a:t>
          </a:r>
          <a:endParaRPr lang="en-US" sz="32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5010149" y="2637313"/>
        <a:ext cx="2438429" cy="1667986"/>
      </dsp:txXfrm>
    </dsp:sp>
    <dsp:sp modelId="{784CE19B-098B-4520-8B8B-BF87FBF18F31}">
      <dsp:nvSpPr>
        <dsp:cNvPr id="0" name=""/>
        <dsp:cNvSpPr/>
      </dsp:nvSpPr>
      <dsp:spPr>
        <a:xfrm rot="16042661">
          <a:off x="5761896" y="1610261"/>
          <a:ext cx="792240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16042661">
        <a:off x="5761896" y="1610261"/>
        <a:ext cx="792240" cy="606491"/>
      </dsp:txXfrm>
    </dsp:sp>
    <dsp:sp modelId="{6B2222F9-84C4-4C73-A172-77B278D7A541}">
      <dsp:nvSpPr>
        <dsp:cNvPr id="0" name=""/>
        <dsp:cNvSpPr/>
      </dsp:nvSpPr>
      <dsp:spPr>
        <a:xfrm>
          <a:off x="5385789" y="-26069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مالیات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5385789" y="-26069"/>
        <a:ext cx="1420420" cy="1170981"/>
      </dsp:txXfrm>
    </dsp:sp>
    <dsp:sp modelId="{59C0D28F-D04E-4240-82E4-D775EE5A3750}">
      <dsp:nvSpPr>
        <dsp:cNvPr id="0" name=""/>
        <dsp:cNvSpPr/>
      </dsp:nvSpPr>
      <dsp:spPr>
        <a:xfrm rot="17719174">
          <a:off x="6525818" y="1773476"/>
          <a:ext cx="726692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 rot="17719174">
        <a:off x="6525818" y="1773476"/>
        <a:ext cx="726692" cy="606491"/>
      </dsp:txXfrm>
    </dsp:sp>
    <dsp:sp modelId="{609FE705-44A8-447A-9555-509A7D95B32B}">
      <dsp:nvSpPr>
        <dsp:cNvPr id="0" name=""/>
        <dsp:cNvSpPr/>
      </dsp:nvSpPr>
      <dsp:spPr>
        <a:xfrm>
          <a:off x="6739010" y="307469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صادرات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6739010" y="307469"/>
        <a:ext cx="1420420" cy="1170981"/>
      </dsp:txXfrm>
    </dsp:sp>
    <dsp:sp modelId="{6060E56D-54EC-4590-8064-6A97AFC75622}">
      <dsp:nvSpPr>
        <dsp:cNvPr id="0" name=""/>
        <dsp:cNvSpPr/>
      </dsp:nvSpPr>
      <dsp:spPr>
        <a:xfrm rot="19430155">
          <a:off x="7203312" y="2240591"/>
          <a:ext cx="589894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 rot="19430155">
        <a:off x="7203312" y="2240591"/>
        <a:ext cx="589894" cy="606491"/>
      </dsp:txXfrm>
    </dsp:sp>
    <dsp:sp modelId="{D5D4E821-53AC-4419-BFB8-5F83302E3BA9}">
      <dsp:nvSpPr>
        <dsp:cNvPr id="0" name=""/>
        <dsp:cNvSpPr/>
      </dsp:nvSpPr>
      <dsp:spPr>
        <a:xfrm>
          <a:off x="7782224" y="1231676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تسهیلات مالی</a:t>
          </a:r>
          <a:endParaRPr lang="en-US" sz="2000" b="1" kern="1200" dirty="0" smtClean="0">
            <a:solidFill>
              <a:schemeClr val="tx1"/>
            </a:solidFill>
            <a:cs typeface="B Zar" pitchFamily="2" charset="-78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7782224" y="1231676"/>
        <a:ext cx="1420420" cy="1170981"/>
      </dsp:txXfrm>
    </dsp:sp>
    <dsp:sp modelId="{EDBB2362-ADCC-42A7-9C9C-B091E592E5A2}">
      <dsp:nvSpPr>
        <dsp:cNvPr id="0" name=""/>
        <dsp:cNvSpPr/>
      </dsp:nvSpPr>
      <dsp:spPr>
        <a:xfrm rot="21164733">
          <a:off x="7614656" y="2962586"/>
          <a:ext cx="457747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21164733">
        <a:off x="7614656" y="2962586"/>
        <a:ext cx="457747" cy="606491"/>
      </dsp:txXfrm>
    </dsp:sp>
    <dsp:sp modelId="{7BAE04E9-9A08-4575-B44E-23E4F49EFC21}">
      <dsp:nvSpPr>
        <dsp:cNvPr id="0" name=""/>
        <dsp:cNvSpPr/>
      </dsp:nvSpPr>
      <dsp:spPr>
        <a:xfrm>
          <a:off x="8276444" y="2534827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تامین اجتماعی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8276444" y="2534827"/>
        <a:ext cx="1420420" cy="1170981"/>
      </dsp:txXfrm>
    </dsp:sp>
    <dsp:sp modelId="{52934CE8-7A1E-453D-996B-2104C2049B93}">
      <dsp:nvSpPr>
        <dsp:cNvPr id="0" name=""/>
        <dsp:cNvSpPr/>
      </dsp:nvSpPr>
      <dsp:spPr>
        <a:xfrm rot="1304478">
          <a:off x="7461726" y="3761521"/>
          <a:ext cx="511627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1304478">
        <a:off x="7461726" y="3761521"/>
        <a:ext cx="511627" cy="606491"/>
      </dsp:txXfrm>
    </dsp:sp>
    <dsp:sp modelId="{B685D05E-3330-474A-8E96-081F5658B1AD}">
      <dsp:nvSpPr>
        <dsp:cNvPr id="0" name=""/>
        <dsp:cNvSpPr/>
      </dsp:nvSpPr>
      <dsp:spPr>
        <a:xfrm>
          <a:off x="8108450" y="3918385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سربازی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8108450" y="3918385"/>
        <a:ext cx="1420420" cy="1170981"/>
      </dsp:txXfrm>
    </dsp:sp>
    <dsp:sp modelId="{749C6DBA-7DE1-4DE6-827A-43AD7D1821BE}">
      <dsp:nvSpPr>
        <dsp:cNvPr id="0" name=""/>
        <dsp:cNvSpPr/>
      </dsp:nvSpPr>
      <dsp:spPr>
        <a:xfrm rot="3029185">
          <a:off x="6883178" y="4364412"/>
          <a:ext cx="665716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3029185">
        <a:off x="6883178" y="4364412"/>
        <a:ext cx="665716" cy="606491"/>
      </dsp:txXfrm>
    </dsp:sp>
    <dsp:sp modelId="{EDF65D76-D2DA-4EEC-AF60-F376FD6F7CBC}">
      <dsp:nvSpPr>
        <dsp:cNvPr id="0" name=""/>
        <dsp:cNvSpPr/>
      </dsp:nvSpPr>
      <dsp:spPr>
        <a:xfrm>
          <a:off x="7316727" y="5065394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بازارسازی 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7316727" y="5065394"/>
        <a:ext cx="1420420" cy="1170981"/>
      </dsp:txXfrm>
    </dsp:sp>
    <dsp:sp modelId="{A0C0F6CA-F901-46DC-B8DE-4CC8346B0270}">
      <dsp:nvSpPr>
        <dsp:cNvPr id="0" name=""/>
        <dsp:cNvSpPr/>
      </dsp:nvSpPr>
      <dsp:spPr>
        <a:xfrm rot="4723695">
          <a:off x="6147071" y="4684652"/>
          <a:ext cx="769120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 rot="4723695">
        <a:off x="6147071" y="4684652"/>
        <a:ext cx="769120" cy="606491"/>
      </dsp:txXfrm>
    </dsp:sp>
    <dsp:sp modelId="{CE40D31A-B02A-4781-ACE8-15758468B0DE}">
      <dsp:nvSpPr>
        <dsp:cNvPr id="0" name=""/>
        <dsp:cNvSpPr/>
      </dsp:nvSpPr>
      <dsp:spPr>
        <a:xfrm>
          <a:off x="6082649" y="5713088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رفع نیازهای صنعت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6082649" y="5713088"/>
        <a:ext cx="1420420" cy="1170981"/>
      </dsp:txXfrm>
    </dsp:sp>
    <dsp:sp modelId="{57234861-EF47-42B9-A63B-DDA956D11A9A}">
      <dsp:nvSpPr>
        <dsp:cNvPr id="0" name=""/>
        <dsp:cNvSpPr/>
      </dsp:nvSpPr>
      <dsp:spPr>
        <a:xfrm rot="6381888">
          <a:off x="5386229" y="4684392"/>
          <a:ext cx="795732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6381888">
        <a:off x="5386229" y="4684392"/>
        <a:ext cx="795732" cy="606491"/>
      </dsp:txXfrm>
    </dsp:sp>
    <dsp:sp modelId="{06451B1B-8601-465B-8C59-832E0AEC1BEB}">
      <dsp:nvSpPr>
        <dsp:cNvPr id="0" name=""/>
        <dsp:cNvSpPr/>
      </dsp:nvSpPr>
      <dsp:spPr>
        <a:xfrm>
          <a:off x="4688929" y="5713088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خدمات تجاری سازی 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4688929" y="5713088"/>
        <a:ext cx="1420420" cy="1170981"/>
      </dsp:txXfrm>
    </dsp:sp>
    <dsp:sp modelId="{CD5436E5-241C-406D-B2CD-7195071FED48}">
      <dsp:nvSpPr>
        <dsp:cNvPr id="0" name=""/>
        <dsp:cNvSpPr/>
      </dsp:nvSpPr>
      <dsp:spPr>
        <a:xfrm rot="8006644">
          <a:off x="4727139" y="4361805"/>
          <a:ext cx="743234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8006644">
        <a:off x="4727139" y="4361805"/>
        <a:ext cx="743234" cy="606491"/>
      </dsp:txXfrm>
    </dsp:sp>
    <dsp:sp modelId="{39BD8D88-54A8-4927-9F25-EADD2E4B4A9A}">
      <dsp:nvSpPr>
        <dsp:cNvPr id="0" name=""/>
        <dsp:cNvSpPr/>
      </dsp:nvSpPr>
      <dsp:spPr>
        <a:xfrm>
          <a:off x="3454852" y="5065394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آموزش و مشاوره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3454852" y="5065394"/>
        <a:ext cx="1420420" cy="1170981"/>
      </dsp:txXfrm>
    </dsp:sp>
    <dsp:sp modelId="{4B6D360D-C8A3-421B-BB07-121AB6EF7F0F}">
      <dsp:nvSpPr>
        <dsp:cNvPr id="0" name=""/>
        <dsp:cNvSpPr/>
      </dsp:nvSpPr>
      <dsp:spPr>
        <a:xfrm rot="9607381">
          <a:off x="4286744" y="3755510"/>
          <a:ext cx="635541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9607381">
        <a:off x="4286744" y="3755510"/>
        <a:ext cx="635541" cy="606491"/>
      </dsp:txXfrm>
    </dsp:sp>
    <dsp:sp modelId="{B7E3739F-6F71-4FCD-A83D-6AB2A393A374}">
      <dsp:nvSpPr>
        <dsp:cNvPr id="0" name=""/>
        <dsp:cNvSpPr/>
      </dsp:nvSpPr>
      <dsp:spPr>
        <a:xfrm>
          <a:off x="2663128" y="3918385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بیمه های بازرگانی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2663128" y="3918385"/>
        <a:ext cx="1420420" cy="1170981"/>
      </dsp:txXfrm>
    </dsp:sp>
    <dsp:sp modelId="{A8DABBA5-7F25-4C39-B979-D0B4987C0C4B}">
      <dsp:nvSpPr>
        <dsp:cNvPr id="0" name=""/>
        <dsp:cNvSpPr/>
      </dsp:nvSpPr>
      <dsp:spPr>
        <a:xfrm rot="11197232">
          <a:off x="4186306" y="2965569"/>
          <a:ext cx="596897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11197232">
        <a:off x="4186306" y="2965569"/>
        <a:ext cx="596897" cy="606491"/>
      </dsp:txXfrm>
    </dsp:sp>
    <dsp:sp modelId="{779339E6-CFCB-4929-8A9A-913DD984B7A7}">
      <dsp:nvSpPr>
        <dsp:cNvPr id="0" name=""/>
        <dsp:cNvSpPr/>
      </dsp:nvSpPr>
      <dsp:spPr>
        <a:xfrm>
          <a:off x="2495134" y="2534827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گمرک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2495134" y="2534827"/>
        <a:ext cx="1420420" cy="1170981"/>
      </dsp:txXfrm>
    </dsp:sp>
    <dsp:sp modelId="{603C52C2-51DE-4FAC-8CD8-73D5FBAB6C1E}">
      <dsp:nvSpPr>
        <dsp:cNvPr id="0" name=""/>
        <dsp:cNvSpPr/>
      </dsp:nvSpPr>
      <dsp:spPr>
        <a:xfrm rot="12790749">
          <a:off x="4472636" y="2245481"/>
          <a:ext cx="691515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12790749">
        <a:off x="4472636" y="2245481"/>
        <a:ext cx="691515" cy="606491"/>
      </dsp:txXfrm>
    </dsp:sp>
    <dsp:sp modelId="{F0FC78E0-2B61-4987-8BA9-478271A7F72B}">
      <dsp:nvSpPr>
        <dsp:cNvPr id="0" name=""/>
        <dsp:cNvSpPr/>
      </dsp:nvSpPr>
      <dsp:spPr>
        <a:xfrm>
          <a:off x="2989354" y="1231676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شهرداری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2989354" y="1231676"/>
        <a:ext cx="1420420" cy="1170981"/>
      </dsp:txXfrm>
    </dsp:sp>
    <dsp:sp modelId="{8D5BAAA2-0CF6-467D-99E4-EF614B586F13}">
      <dsp:nvSpPr>
        <dsp:cNvPr id="0" name=""/>
        <dsp:cNvSpPr/>
      </dsp:nvSpPr>
      <dsp:spPr>
        <a:xfrm rot="14402025">
          <a:off x="5036251" y="1774474"/>
          <a:ext cx="779239" cy="6064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Zar" pitchFamily="2" charset="-78"/>
          </a:endParaRPr>
        </a:p>
      </dsp:txBody>
      <dsp:txXfrm rot="14402025">
        <a:off x="5036251" y="1774474"/>
        <a:ext cx="779239" cy="606491"/>
      </dsp:txXfrm>
    </dsp:sp>
    <dsp:sp modelId="{E522A4E1-845F-4F4B-9B81-E4BA3547D840}">
      <dsp:nvSpPr>
        <dsp:cNvPr id="0" name=""/>
        <dsp:cNvSpPr/>
      </dsp:nvSpPr>
      <dsp:spPr>
        <a:xfrm>
          <a:off x="4032568" y="307469"/>
          <a:ext cx="1420420" cy="1170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itchFamily="2" charset="-78"/>
            </a:rPr>
            <a:t>جواز تاسیس</a:t>
          </a:r>
          <a:endParaRPr lang="en-US" sz="2000" b="1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4032568" y="307469"/>
        <a:ext cx="1420420" cy="117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F9F6-B036-4277-86A3-1874A2C6950A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9D0C097-2FD4-4533-BB1F-8C336C69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CE9D31-5FA9-43C8-B702-07BBF15BDE87}" type="slidenum">
              <a:rPr lang="id-ID">
                <a:solidFill>
                  <a:srgbClr val="000000"/>
                </a:solidFill>
              </a:rPr>
              <a:pPr/>
              <a:t>1</a:t>
            </a:fld>
            <a:endParaRPr 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3568FC-32D3-4356-B713-677EECB9403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C6C998-1FED-4471-ADC7-C0DFDA2477F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8DE959-A6BA-48BF-928B-8A1FA3A4539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544EBC-1347-4518-BCA5-BB5587FEDD8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3053A-3A6A-4315-BDF2-707EE1C0B267}" type="slidenum">
              <a:rPr lang="id-ID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F6F85-B785-41AE-A257-4525D13D6A75}" type="slidenum">
              <a:rPr lang="id-ID" altLang="en-US"/>
              <a:pPr/>
              <a:t>6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AF92F7-282B-4C2F-8B75-C45D8A4BF513}" type="slidenum">
              <a:rPr lang="id-ID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F349FB-6395-4CB4-B80B-F1581211F55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9C44B2-C12A-410E-A260-F299CB11F28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3B175-BFF5-4908-801C-C943DCEC3C8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78928A-8F75-424C-A25D-3F5D5C46195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D6AF-79B5-4AA4-98ED-3DFAC89A4DC7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E19F-1B81-49E4-A118-2883F294D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C428-A1A0-418E-AA0B-A719C783EE56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7D7DC-1530-49D0-979D-ADD5F33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A0C-F55D-4D48-B5E7-398DF8509288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EA27-61C3-4EDC-82C4-A92C914B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"/>
            <a:ext cx="95504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"/>
            <a:ext cx="95504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"/>
            <a:ext cx="95504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"/>
            <a:ext cx="95504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"/>
            <a:ext cx="95504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Picture 27"/>
          <p:cNvSpPr>
            <a:spLocks noChangeAspect="1"/>
          </p:cNvSpPr>
          <p:nvPr userDrawn="1"/>
        </p:nvSpPr>
        <p:spPr bwMode="auto">
          <a:xfrm>
            <a:off x="6959600" y="404813"/>
            <a:ext cx="4762500" cy="1076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  <a:cs typeface="B Yagut" panose="000004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A48B4E7-5163-47B5-BC7A-8EE78D4A0C37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12A9FC4B-4D2A-4CA8-A764-FE04D4B289A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 algn="just">
              <a:defRPr>
                <a:solidFill>
                  <a:schemeClr val="tx1"/>
                </a:solidFill>
                <a:cs typeface="B Nazanin" panose="00000400000000000000" pitchFamily="2" charset="-78"/>
              </a:defRPr>
            </a:lvl2pPr>
            <a:lvl3pPr algn="just">
              <a:defRPr>
                <a:solidFill>
                  <a:schemeClr val="tx1"/>
                </a:solidFill>
                <a:cs typeface="B Nazanin" panose="00000400000000000000" pitchFamily="2" charset="-78"/>
              </a:defRPr>
            </a:lvl3pPr>
            <a:lvl4pPr algn="just">
              <a:defRPr>
                <a:solidFill>
                  <a:schemeClr val="tx1"/>
                </a:solidFill>
                <a:cs typeface="B Nazanin" panose="00000400000000000000" pitchFamily="2" charset="-78"/>
              </a:defRPr>
            </a:lvl4pPr>
            <a:lvl5pPr algn="just">
              <a:defRPr>
                <a:solidFill>
                  <a:schemeClr val="tx1"/>
                </a:solidFill>
                <a:cs typeface="B Nazanin" panose="00000400000000000000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22099ED-4B8F-40DB-A359-91DCE196D605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87B297E3-34F7-4826-809E-7DF0B0C3128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4" y="1437449"/>
            <a:ext cx="8556978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C93B289-9908-454B-98E9-D2FEBB6330EC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8D8622C5-F40A-4660-A137-11C29A96EE5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4EF6-0CDB-4E76-8EE2-B44FEB21B19F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B62F-EF0D-4F8B-83E6-774D73D5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9F22C11-7D13-48CB-917A-8D3FE25DB0FC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44FA76D2-01B1-4950-82DC-EA58D6CA86B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74D7C03-AB54-4D04-A823-A37F766A2E04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610E225F-E939-4982-A385-19B21F56B17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1BA3CAB-DD02-4416-980A-A59026B8FAD4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1D8024F6-1A29-4BCD-B97B-07EA83C51CB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26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483916C-2199-40DE-B3BF-3A5CD5F88068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E3C26672-764B-4925-B3DA-ED8F7E3EF28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6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94B365F-303F-4FC1-8471-638558CD7C53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4B42F6CE-A2B8-4677-AEC3-5D235939E38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028DDD8-64FB-40D2-BFE2-32E27CACBD97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40D3FA21-F58C-4823-AE91-E1797B4CB1B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951F4CD-4CF9-44BD-857A-3B3562B4982C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436CF88B-9D67-4A34-9C5B-72A9C737B62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26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E6B7A86-E816-406F-84D5-EF077CF88CB6}" type="datetimeFigureOut">
              <a:rPr lang="fa-IR"/>
              <a:pPr>
                <a:defRPr/>
              </a:pPr>
              <a:t>1441/12/02</a:t>
            </a:fld>
            <a:endParaRPr lang="fa-I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E158BE26-D3FE-4B65-939A-F7638F1AFC4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5509360"/>
            <a:ext cx="8534401" cy="764440"/>
          </a:xfrm>
        </p:spPr>
        <p:txBody>
          <a:bodyPr/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2733FF-DD1F-4B11-8F47-84C29BF846F7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51A7A8-2F0C-4B22-991B-CD02AB3A0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FB8B3B-0537-4C54-88DA-6AF930F7D65F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5395A-E54E-47D0-8B7C-1A1AD9BE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A98D-3B96-4548-B728-DA8C9A2AF83D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4793-8CEC-49B7-9C3C-532C8419F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96BA798-1448-4AD4-84E1-52CEC62849A5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722B9-7488-468E-A228-22DCBB972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263221-F70A-4565-AC57-56ED15566522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348293-52C9-4BED-84EB-E182FED7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B3A55C-BF0B-4E8E-BD9B-0855510DACDE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EBB15-999D-4C19-A830-D6AF329F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FD58EA4-3CB2-4238-B300-D064FAA2A12B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1F1680-EF26-4145-ABA6-2DE51B28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1" cy="715961"/>
          </a:xfrm>
        </p:spPr>
        <p:txBody>
          <a:bodyPr/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80D6A8-2C95-4AC9-8DFA-C2B95E955BA3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05BFC-7C1D-4C1B-9A12-4518B6758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1" cy="715961"/>
          </a:xfrm>
        </p:spPr>
        <p:txBody>
          <a:bodyPr/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1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EB1964-A62E-45E9-B14A-1316F317ACC5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17C69-189F-4613-B91B-0E13E6D99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DF3000-D602-4FC7-B37C-E6B17CDBE9BF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B2A1D-B53E-4540-9596-1731B6C0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C537522-0012-4C34-9B33-8270DAC41F48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EA3130-2702-4C36-8489-13E7721B8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4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2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E377A7-887D-4E19-B36A-769E77F50A7C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464660-608B-4D32-ABE0-D03DEFFD5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EF93A8-0803-40F2-9E81-87063094F12F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DEC5C6-EF86-4ACC-A1F8-C78DC42E9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A270-0F44-4FF8-949E-3700BCBAC9D6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A40D-5014-4AE8-A3BF-BDAFFF1C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BF3648-943C-4E6C-A2BB-2F13E0BD73BE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B77CBC-9966-4AC0-AC46-FBF76B31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1" cy="715961"/>
          </a:xfrm>
        </p:spPr>
        <p:txBody>
          <a:bodyPr/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1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849B4A-A4F9-433C-B8AF-5A212A45DF6A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4CF8E-3ADF-40C5-BC5C-6A983607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4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80302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204E2B0-FEF2-4C8F-90A4-46C9D72643E3}" type="datetime1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SlideModel.com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430000" y="6356350"/>
            <a:ext cx="762000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round/>
            <a:headEnd/>
            <a:tailEnd/>
          </a:ln>
        </p:spPr>
        <p:txBody>
          <a:bodyPr lIns="0" tIns="91440" rIns="0" bIns="91440" anchorCtr="1"/>
          <a:lstStyle>
            <a:lvl1pPr>
              <a:defRPr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9B96B2-7127-4CA0-B9EF-00CE09703FF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84392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2" y="2057400"/>
            <a:ext cx="4192092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A11A09-9F32-4641-8453-947B871CD4DE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1F06C4-4439-415B-8220-632044A89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674" y="2870636"/>
            <a:ext cx="5932223" cy="711081"/>
          </a:xfrm>
        </p:spPr>
        <p:txBody>
          <a:bodyPr/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80808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35EFA07-A72E-44D4-B4CB-BCAD658A6716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80808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8199CF-5007-425F-8ECA-FE2E9A01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0" y="-23813"/>
            <a:ext cx="12165013" cy="6904038"/>
            <a:chOff x="0" y="-18147"/>
            <a:chExt cx="9124033" cy="5178243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-17197"/>
              <a:ext cx="9124036" cy="5175422"/>
              <a:chOff x="-1" y="-17197"/>
              <a:chExt cx="9124036" cy="5175422"/>
            </a:xfrm>
            <a:solidFill>
              <a:schemeClr val="bg1">
                <a:alpha val="4000"/>
              </a:schemeClr>
            </a:solidFill>
          </p:grpSpPr>
          <p:grpSp>
            <p:nvGrpSpPr>
              <p:cNvPr id="292" name="Group 291"/>
              <p:cNvGrpSpPr/>
              <p:nvPr/>
            </p:nvGrpSpPr>
            <p:grpSpPr>
              <a:xfrm>
                <a:off x="0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425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6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7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8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9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0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2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5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7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8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9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0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8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 rot="10800000">
                <a:off x="-1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402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3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4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5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6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7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2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3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6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8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0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4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204393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3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4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10800000">
                <a:off x="3204392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344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5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6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7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6412032" y="-17197"/>
                <a:ext cx="2712003" cy="3204674"/>
                <a:chOff x="0" y="-3175"/>
                <a:chExt cx="4675188" cy="5524500"/>
              </a:xfrm>
              <a:grpFill/>
            </p:grpSpPr>
            <p:sp>
              <p:nvSpPr>
                <p:cNvPr id="31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 rot="10800000">
                <a:off x="6412033" y="3187535"/>
                <a:ext cx="2712000" cy="1970690"/>
                <a:chOff x="849313" y="2124075"/>
                <a:chExt cx="4675187" cy="3397251"/>
              </a:xfrm>
              <a:grpFill/>
            </p:grpSpPr>
            <p:sp>
              <p:nvSpPr>
                <p:cNvPr id="2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6" y="-18147"/>
              <a:ext cx="9124033" cy="5178241"/>
              <a:chOff x="6" y="-18147"/>
              <a:chExt cx="9124033" cy="5178241"/>
            </a:xfrm>
            <a:solidFill>
              <a:schemeClr val="bg1">
                <a:alpha val="2000"/>
              </a:schemeClr>
            </a:solidFill>
          </p:grpSpPr>
          <p:grpSp>
            <p:nvGrpSpPr>
              <p:cNvPr id="178" name="Group 177"/>
              <p:cNvGrpSpPr/>
              <p:nvPr/>
            </p:nvGrpSpPr>
            <p:grpSpPr>
              <a:xfrm>
                <a:off x="921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1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2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0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9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0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rot="10800000">
                <a:off x="6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5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5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1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6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8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205314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31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2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3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4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5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9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0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1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2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7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1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2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3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 rot="10800000">
                <a:off x="3204399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1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7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9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3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9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0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6412953" y="-18147"/>
                <a:ext cx="2711086" cy="3203746"/>
                <a:chOff x="1588" y="-1587"/>
                <a:chExt cx="4673600" cy="5522912"/>
              </a:xfrm>
              <a:grpFill/>
            </p:grpSpPr>
            <p:sp>
              <p:nvSpPr>
                <p:cNvPr id="1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1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2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3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9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4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 rot="10800000">
                <a:off x="6412027" y="3189401"/>
                <a:ext cx="2465209" cy="1970693"/>
                <a:chOff x="1274763" y="2124075"/>
                <a:chExt cx="4249737" cy="3397250"/>
              </a:xfrm>
              <a:grpFill/>
            </p:grpSpPr>
            <p:sp>
              <p:nvSpPr>
                <p:cNvPr id="18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8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9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5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6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-1" y="-16231"/>
              <a:ext cx="9124034" cy="4927628"/>
              <a:chOff x="-1" y="-16231"/>
              <a:chExt cx="9124034" cy="4927628"/>
            </a:xfrm>
            <a:solidFill>
              <a:schemeClr val="bg1">
                <a:alpha val="1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0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14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4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6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7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8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9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2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3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4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5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6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8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9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0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4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5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7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8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9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0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1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3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4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5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6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7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rot="10800000">
                <a:off x="-1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120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1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3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4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5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4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5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6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7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9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0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1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204393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84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5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6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8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9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0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1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2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3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4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5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7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8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1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2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7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8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9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0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1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9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3204392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6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5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6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7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0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9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0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412032" y="-16231"/>
                <a:ext cx="2712001" cy="3203746"/>
                <a:chOff x="0" y="-1587"/>
                <a:chExt cx="4675188" cy="5522912"/>
              </a:xfrm>
              <a:grpFill/>
            </p:grpSpPr>
            <p:sp>
              <p:nvSpPr>
                <p:cNvPr id="31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3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4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5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6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10800000">
                <a:off x="6412033" y="3187500"/>
                <a:ext cx="2712000" cy="1723897"/>
                <a:chOff x="849313" y="2549525"/>
                <a:chExt cx="4675187" cy="2971800"/>
              </a:xfrm>
              <a:grpFill/>
            </p:grpSpPr>
            <p:sp>
              <p:nvSpPr>
                <p:cNvPr id="12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attern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542117">
            <a:off x="1662113" y="2068513"/>
            <a:ext cx="3038475" cy="303847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 userDrawn="1"/>
        </p:nvSpPr>
        <p:spPr>
          <a:xfrm>
            <a:off x="441325" y="-6350"/>
            <a:ext cx="4057650" cy="3590925"/>
          </a:xfrm>
          <a:custGeom>
            <a:avLst/>
            <a:gdLst>
              <a:gd name="connsiteX0" fmla="*/ 820413 w 3042357"/>
              <a:gd name="connsiteY0" fmla="*/ 0 h 2693072"/>
              <a:gd name="connsiteX1" fmla="*/ 1714225 w 3042357"/>
              <a:gd name="connsiteY1" fmla="*/ 0 h 2693072"/>
              <a:gd name="connsiteX2" fmla="*/ 3042357 w 3042357"/>
              <a:gd name="connsiteY2" fmla="*/ 639242 h 2693072"/>
              <a:gd name="connsiteX3" fmla="*/ 2053830 w 3042357"/>
              <a:gd name="connsiteY3" fmla="*/ 2693072 h 2693072"/>
              <a:gd name="connsiteX4" fmla="*/ 0 w 3042357"/>
              <a:gd name="connsiteY4" fmla="*/ 1704545 h 2693072"/>
              <a:gd name="connsiteX5" fmla="*/ 820413 w 3042357"/>
              <a:gd name="connsiteY5" fmla="*/ 0 h 26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357" h="2693072">
                <a:moveTo>
                  <a:pt x="820413" y="0"/>
                </a:moveTo>
                <a:lnTo>
                  <a:pt x="1714225" y="0"/>
                </a:lnTo>
                <a:lnTo>
                  <a:pt x="3042357" y="639242"/>
                </a:lnTo>
                <a:lnTo>
                  <a:pt x="2053830" y="2693072"/>
                </a:lnTo>
                <a:lnTo>
                  <a:pt x="0" y="1704545"/>
                </a:lnTo>
                <a:lnTo>
                  <a:pt x="820413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 userDrawn="1"/>
        </p:nvSpPr>
        <p:spPr>
          <a:xfrm>
            <a:off x="0" y="2266950"/>
            <a:ext cx="3189288" cy="4056063"/>
          </a:xfrm>
          <a:custGeom>
            <a:avLst/>
            <a:gdLst>
              <a:gd name="connsiteX0" fmla="*/ 337788 w 2391618"/>
              <a:gd name="connsiteY0" fmla="*/ 0 h 3042358"/>
              <a:gd name="connsiteX1" fmla="*/ 2391618 w 2391618"/>
              <a:gd name="connsiteY1" fmla="*/ 988527 h 3042358"/>
              <a:gd name="connsiteX2" fmla="*/ 1403091 w 2391618"/>
              <a:gd name="connsiteY2" fmla="*/ 3042358 h 3042358"/>
              <a:gd name="connsiteX3" fmla="*/ 0 w 2391618"/>
              <a:gd name="connsiteY3" fmla="*/ 2367037 h 3042358"/>
              <a:gd name="connsiteX4" fmla="*/ 0 w 2391618"/>
              <a:gd name="connsiteY4" fmla="*/ 701811 h 3042358"/>
              <a:gd name="connsiteX5" fmla="*/ 337788 w 2391618"/>
              <a:gd name="connsiteY5" fmla="*/ 0 h 304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1618" h="3042358">
                <a:moveTo>
                  <a:pt x="337788" y="0"/>
                </a:moveTo>
                <a:lnTo>
                  <a:pt x="2391618" y="988527"/>
                </a:lnTo>
                <a:lnTo>
                  <a:pt x="1403091" y="3042358"/>
                </a:lnTo>
                <a:lnTo>
                  <a:pt x="0" y="2367037"/>
                </a:lnTo>
                <a:lnTo>
                  <a:pt x="0" y="701811"/>
                </a:lnTo>
                <a:lnTo>
                  <a:pt x="33778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0" y="360363"/>
            <a:ext cx="2478088" cy="3932237"/>
          </a:xfrm>
          <a:custGeom>
            <a:avLst/>
            <a:gdLst>
              <a:gd name="connsiteX0" fmla="*/ 0 w 1858111"/>
              <a:gd name="connsiteY0" fmla="*/ 0 h 2948156"/>
              <a:gd name="connsiteX1" fmla="*/ 1858111 w 1858111"/>
              <a:gd name="connsiteY1" fmla="*/ 894326 h 2948156"/>
              <a:gd name="connsiteX2" fmla="*/ 869584 w 1858111"/>
              <a:gd name="connsiteY2" fmla="*/ 2948156 h 2948156"/>
              <a:gd name="connsiteX3" fmla="*/ 0 w 1858111"/>
              <a:gd name="connsiteY3" fmla="*/ 2529617 h 2948156"/>
              <a:gd name="connsiteX4" fmla="*/ 0 w 1858111"/>
              <a:gd name="connsiteY4" fmla="*/ 0 h 29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111" h="2948156">
                <a:moveTo>
                  <a:pt x="0" y="0"/>
                </a:moveTo>
                <a:lnTo>
                  <a:pt x="1858111" y="894326"/>
                </a:lnTo>
                <a:lnTo>
                  <a:pt x="869584" y="2948156"/>
                </a:lnTo>
                <a:lnTo>
                  <a:pt x="0" y="2529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0" y="2065338"/>
            <a:ext cx="444500" cy="1136650"/>
          </a:xfrm>
          <a:custGeom>
            <a:avLst/>
            <a:gdLst>
              <a:gd name="connsiteX0" fmla="*/ 0 w 333198"/>
              <a:gd name="connsiteY0" fmla="*/ 0 h 852646"/>
              <a:gd name="connsiteX1" fmla="*/ 333198 w 333198"/>
              <a:gd name="connsiteY1" fmla="*/ 160371 h 852646"/>
              <a:gd name="connsiteX2" fmla="*/ 0 w 333198"/>
              <a:gd name="connsiteY2" fmla="*/ 852646 h 852646"/>
              <a:gd name="connsiteX3" fmla="*/ 0 w 333198"/>
              <a:gd name="connsiteY3" fmla="*/ 0 h 85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98" h="852646">
                <a:moveTo>
                  <a:pt x="0" y="0"/>
                </a:moveTo>
                <a:lnTo>
                  <a:pt x="333198" y="160371"/>
                </a:lnTo>
                <a:lnTo>
                  <a:pt x="0" y="85264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0" y="2054225"/>
            <a:ext cx="436563" cy="1117600"/>
          </a:xfrm>
          <a:custGeom>
            <a:avLst/>
            <a:gdLst>
              <a:gd name="connsiteX0" fmla="*/ 0 w 327679"/>
              <a:gd name="connsiteY0" fmla="*/ 0 h 838523"/>
              <a:gd name="connsiteX1" fmla="*/ 327679 w 327679"/>
              <a:gd name="connsiteY1" fmla="*/ 157715 h 838523"/>
              <a:gd name="connsiteX2" fmla="*/ 0 w 327679"/>
              <a:gd name="connsiteY2" fmla="*/ 838523 h 838523"/>
              <a:gd name="connsiteX3" fmla="*/ 0 w 327679"/>
              <a:gd name="connsiteY3" fmla="*/ 0 h 83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79" h="838523">
                <a:moveTo>
                  <a:pt x="0" y="0"/>
                </a:moveTo>
                <a:lnTo>
                  <a:pt x="327679" y="157715"/>
                </a:lnTo>
                <a:lnTo>
                  <a:pt x="0" y="83852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3736975"/>
            <a:ext cx="1155700" cy="2959100"/>
          </a:xfrm>
          <a:custGeom>
            <a:avLst/>
            <a:gdLst>
              <a:gd name="connsiteX0" fmla="*/ 0 w 867099"/>
              <a:gd name="connsiteY0" fmla="*/ 0 h 2218886"/>
              <a:gd name="connsiteX1" fmla="*/ 867099 w 867099"/>
              <a:gd name="connsiteY1" fmla="*/ 417342 h 2218886"/>
              <a:gd name="connsiteX2" fmla="*/ 0 w 867099"/>
              <a:gd name="connsiteY2" fmla="*/ 2218886 h 2218886"/>
              <a:gd name="connsiteX3" fmla="*/ 0 w 867099"/>
              <a:gd name="connsiteY3" fmla="*/ 0 h 221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099" h="2218886">
                <a:moveTo>
                  <a:pt x="0" y="0"/>
                </a:moveTo>
                <a:lnTo>
                  <a:pt x="867099" y="417342"/>
                </a:lnTo>
                <a:lnTo>
                  <a:pt x="0" y="22188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0" y="2271713"/>
            <a:ext cx="3175000" cy="4056062"/>
          </a:xfrm>
          <a:custGeom>
            <a:avLst/>
            <a:gdLst>
              <a:gd name="connsiteX0" fmla="*/ 327372 w 2381202"/>
              <a:gd name="connsiteY0" fmla="*/ 0 h 3042358"/>
              <a:gd name="connsiteX1" fmla="*/ 2381202 w 2381202"/>
              <a:gd name="connsiteY1" fmla="*/ 988527 h 3042358"/>
              <a:gd name="connsiteX2" fmla="*/ 1392675 w 2381202"/>
              <a:gd name="connsiteY2" fmla="*/ 3042358 h 3042358"/>
              <a:gd name="connsiteX3" fmla="*/ 0 w 2381202"/>
              <a:gd name="connsiteY3" fmla="*/ 2372050 h 3042358"/>
              <a:gd name="connsiteX4" fmla="*/ 0 w 2381202"/>
              <a:gd name="connsiteY4" fmla="*/ 680170 h 3042358"/>
              <a:gd name="connsiteX5" fmla="*/ 327372 w 2381202"/>
              <a:gd name="connsiteY5" fmla="*/ 0 h 304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202" h="3042358">
                <a:moveTo>
                  <a:pt x="327372" y="0"/>
                </a:moveTo>
                <a:lnTo>
                  <a:pt x="2381202" y="988527"/>
                </a:lnTo>
                <a:lnTo>
                  <a:pt x="1392675" y="3042358"/>
                </a:lnTo>
                <a:lnTo>
                  <a:pt x="0" y="2372050"/>
                </a:lnTo>
                <a:lnTo>
                  <a:pt x="0" y="680170"/>
                </a:lnTo>
                <a:lnTo>
                  <a:pt x="327372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-1588"/>
            <a:ext cx="1535113" cy="2278063"/>
          </a:xfrm>
          <a:custGeom>
            <a:avLst/>
            <a:gdLst>
              <a:gd name="connsiteX0" fmla="*/ 0 w 1150982"/>
              <a:gd name="connsiteY0" fmla="*/ 0 h 1708753"/>
              <a:gd name="connsiteX1" fmla="*/ 1150982 w 1150982"/>
              <a:gd name="connsiteY1" fmla="*/ 0 h 1708753"/>
              <a:gd name="connsiteX2" fmla="*/ 328544 w 1150982"/>
              <a:gd name="connsiteY2" fmla="*/ 1708753 h 1708753"/>
              <a:gd name="connsiteX3" fmla="*/ 0 w 1150982"/>
              <a:gd name="connsiteY3" fmla="*/ 1550622 h 1708753"/>
              <a:gd name="connsiteX4" fmla="*/ 0 w 1150982"/>
              <a:gd name="connsiteY4" fmla="*/ 0 h 170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982" h="1708753">
                <a:moveTo>
                  <a:pt x="0" y="0"/>
                </a:moveTo>
                <a:lnTo>
                  <a:pt x="1150982" y="0"/>
                </a:lnTo>
                <a:lnTo>
                  <a:pt x="328544" y="1708753"/>
                </a:lnTo>
                <a:lnTo>
                  <a:pt x="0" y="15506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0" y="-1588"/>
            <a:ext cx="1546225" cy="2273301"/>
          </a:xfrm>
          <a:custGeom>
            <a:avLst/>
            <a:gdLst>
              <a:gd name="connsiteX0" fmla="*/ 0 w 1159644"/>
              <a:gd name="connsiteY0" fmla="*/ 0 h 1705106"/>
              <a:gd name="connsiteX1" fmla="*/ 1159644 w 1159644"/>
              <a:gd name="connsiteY1" fmla="*/ 0 h 1705106"/>
              <a:gd name="connsiteX2" fmla="*/ 338961 w 1159644"/>
              <a:gd name="connsiteY2" fmla="*/ 1705106 h 1705106"/>
              <a:gd name="connsiteX3" fmla="*/ 0 w 1159644"/>
              <a:gd name="connsiteY3" fmla="*/ 1541961 h 1705106"/>
              <a:gd name="connsiteX4" fmla="*/ 0 w 1159644"/>
              <a:gd name="connsiteY4" fmla="*/ 0 h 170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644" h="1705106">
                <a:moveTo>
                  <a:pt x="0" y="0"/>
                </a:moveTo>
                <a:lnTo>
                  <a:pt x="1159644" y="0"/>
                </a:lnTo>
                <a:lnTo>
                  <a:pt x="338961" y="1705106"/>
                </a:lnTo>
                <a:lnTo>
                  <a:pt x="0" y="154196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0" y="-1588"/>
            <a:ext cx="3225800" cy="1565276"/>
          </a:xfrm>
          <a:custGeom>
            <a:avLst/>
            <a:gdLst>
              <a:gd name="connsiteX0" fmla="*/ 0 w 2419911"/>
              <a:gd name="connsiteY0" fmla="*/ 0 h 1174367"/>
              <a:gd name="connsiteX1" fmla="*/ 2419911 w 2419911"/>
              <a:gd name="connsiteY1" fmla="*/ 0 h 1174367"/>
              <a:gd name="connsiteX2" fmla="*/ 1854677 w 2419911"/>
              <a:gd name="connsiteY2" fmla="*/ 1174367 h 1174367"/>
              <a:gd name="connsiteX3" fmla="*/ 0 w 2419911"/>
              <a:gd name="connsiteY3" fmla="*/ 281694 h 1174367"/>
              <a:gd name="connsiteX4" fmla="*/ 0 w 2419911"/>
              <a:gd name="connsiteY4" fmla="*/ 0 h 117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911" h="1174367">
                <a:moveTo>
                  <a:pt x="0" y="0"/>
                </a:moveTo>
                <a:lnTo>
                  <a:pt x="2419911" y="0"/>
                </a:lnTo>
                <a:lnTo>
                  <a:pt x="1854677" y="1174367"/>
                </a:lnTo>
                <a:lnTo>
                  <a:pt x="0" y="28169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1604963" y="6311900"/>
            <a:ext cx="1395412" cy="546100"/>
          </a:xfrm>
          <a:custGeom>
            <a:avLst/>
            <a:gdLst>
              <a:gd name="connsiteX0" fmla="*/ 196917 w 1046948"/>
              <a:gd name="connsiteY0" fmla="*/ 0 h 409128"/>
              <a:gd name="connsiteX1" fmla="*/ 1046948 w 1046948"/>
              <a:gd name="connsiteY1" fmla="*/ 409128 h 409128"/>
              <a:gd name="connsiteX2" fmla="*/ 0 w 1046948"/>
              <a:gd name="connsiteY2" fmla="*/ 409128 h 409128"/>
              <a:gd name="connsiteX3" fmla="*/ 196917 w 1046948"/>
              <a:gd name="connsiteY3" fmla="*/ 0 h 40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948" h="409128">
                <a:moveTo>
                  <a:pt x="196917" y="0"/>
                </a:moveTo>
                <a:lnTo>
                  <a:pt x="1046948" y="409128"/>
                </a:lnTo>
                <a:lnTo>
                  <a:pt x="0" y="409128"/>
                </a:lnTo>
                <a:lnTo>
                  <a:pt x="19691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0" y="4292600"/>
            <a:ext cx="3897313" cy="2565400"/>
          </a:xfrm>
          <a:custGeom>
            <a:avLst/>
            <a:gdLst>
              <a:gd name="connsiteX0" fmla="*/ 869585 w 2923415"/>
              <a:gd name="connsiteY0" fmla="*/ 0 h 1924522"/>
              <a:gd name="connsiteX1" fmla="*/ 2923415 w 2923415"/>
              <a:gd name="connsiteY1" fmla="*/ 988528 h 1924522"/>
              <a:gd name="connsiteX2" fmla="*/ 2472913 w 2923415"/>
              <a:gd name="connsiteY2" fmla="*/ 1924522 h 1924522"/>
              <a:gd name="connsiteX3" fmla="*/ 0 w 2923415"/>
              <a:gd name="connsiteY3" fmla="*/ 1924522 h 1924522"/>
              <a:gd name="connsiteX4" fmla="*/ 0 w 2923415"/>
              <a:gd name="connsiteY4" fmla="*/ 1806708 h 1924522"/>
              <a:gd name="connsiteX5" fmla="*/ 869585 w 2923415"/>
              <a:gd name="connsiteY5" fmla="*/ 0 h 192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3415" h="1924522">
                <a:moveTo>
                  <a:pt x="869585" y="0"/>
                </a:moveTo>
                <a:lnTo>
                  <a:pt x="2923415" y="988528"/>
                </a:lnTo>
                <a:lnTo>
                  <a:pt x="2472913" y="1924522"/>
                </a:lnTo>
                <a:lnTo>
                  <a:pt x="0" y="1924522"/>
                </a:lnTo>
                <a:lnTo>
                  <a:pt x="0" y="1806708"/>
                </a:lnTo>
                <a:lnTo>
                  <a:pt x="86958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0" y="5427663"/>
            <a:ext cx="1857375" cy="1430337"/>
          </a:xfrm>
          <a:custGeom>
            <a:avLst/>
            <a:gdLst>
              <a:gd name="connsiteX0" fmla="*/ 0 w 1392982"/>
              <a:gd name="connsiteY0" fmla="*/ 0 h 1072891"/>
              <a:gd name="connsiteX1" fmla="*/ 1392982 w 1392982"/>
              <a:gd name="connsiteY1" fmla="*/ 670455 h 1072891"/>
              <a:gd name="connsiteX2" fmla="*/ 1199286 w 1392982"/>
              <a:gd name="connsiteY2" fmla="*/ 1072891 h 1072891"/>
              <a:gd name="connsiteX3" fmla="*/ 0 w 1392982"/>
              <a:gd name="connsiteY3" fmla="*/ 1072891 h 1072891"/>
              <a:gd name="connsiteX4" fmla="*/ 0 w 1392982"/>
              <a:gd name="connsiteY4" fmla="*/ 0 h 107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982" h="1072891">
                <a:moveTo>
                  <a:pt x="0" y="0"/>
                </a:moveTo>
                <a:lnTo>
                  <a:pt x="1392982" y="670455"/>
                </a:lnTo>
                <a:lnTo>
                  <a:pt x="1199286" y="1072891"/>
                </a:lnTo>
                <a:lnTo>
                  <a:pt x="0" y="107289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 userDrawn="1"/>
        </p:nvSpPr>
        <p:spPr>
          <a:xfrm>
            <a:off x="0" y="5427663"/>
            <a:ext cx="1857375" cy="1430337"/>
          </a:xfrm>
          <a:custGeom>
            <a:avLst/>
            <a:gdLst>
              <a:gd name="connsiteX0" fmla="*/ 0 w 1392982"/>
              <a:gd name="connsiteY0" fmla="*/ 0 h 1073050"/>
              <a:gd name="connsiteX1" fmla="*/ 1392982 w 1392982"/>
              <a:gd name="connsiteY1" fmla="*/ 670455 h 1073050"/>
              <a:gd name="connsiteX2" fmla="*/ 1199209 w 1392982"/>
              <a:gd name="connsiteY2" fmla="*/ 1073050 h 1073050"/>
              <a:gd name="connsiteX3" fmla="*/ 0 w 1392982"/>
              <a:gd name="connsiteY3" fmla="*/ 1073050 h 1073050"/>
              <a:gd name="connsiteX4" fmla="*/ 0 w 1392982"/>
              <a:gd name="connsiteY4" fmla="*/ 0 h 10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982" h="1073050">
                <a:moveTo>
                  <a:pt x="0" y="0"/>
                </a:moveTo>
                <a:lnTo>
                  <a:pt x="1392982" y="670455"/>
                </a:lnTo>
                <a:lnTo>
                  <a:pt x="1199209" y="1073050"/>
                </a:lnTo>
                <a:lnTo>
                  <a:pt x="0" y="1073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>
          <a:xfrm>
            <a:off x="1862138" y="3584575"/>
            <a:ext cx="4056062" cy="3273425"/>
          </a:xfrm>
          <a:custGeom>
            <a:avLst/>
            <a:gdLst>
              <a:gd name="connsiteX0" fmla="*/ 988527 w 3042358"/>
              <a:gd name="connsiteY0" fmla="*/ 0 h 2455261"/>
              <a:gd name="connsiteX1" fmla="*/ 3042358 w 3042358"/>
              <a:gd name="connsiteY1" fmla="*/ 988527 h 2455261"/>
              <a:gd name="connsiteX2" fmla="*/ 2336405 w 3042358"/>
              <a:gd name="connsiteY2" fmla="*/ 2455261 h 2455261"/>
              <a:gd name="connsiteX3" fmla="*/ 834039 w 3042358"/>
              <a:gd name="connsiteY3" fmla="*/ 2455261 h 2455261"/>
              <a:gd name="connsiteX4" fmla="*/ 0 w 3042358"/>
              <a:gd name="connsiteY4" fmla="*/ 2053830 h 2455261"/>
              <a:gd name="connsiteX5" fmla="*/ 988527 w 3042358"/>
              <a:gd name="connsiteY5" fmla="*/ 0 h 24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358" h="2455261">
                <a:moveTo>
                  <a:pt x="988527" y="0"/>
                </a:moveTo>
                <a:lnTo>
                  <a:pt x="3042358" y="988527"/>
                </a:lnTo>
                <a:lnTo>
                  <a:pt x="2336405" y="2455261"/>
                </a:lnTo>
                <a:lnTo>
                  <a:pt x="834039" y="2455261"/>
                </a:lnTo>
                <a:lnTo>
                  <a:pt x="0" y="2053830"/>
                </a:lnTo>
                <a:lnTo>
                  <a:pt x="9885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 userDrawn="1"/>
        </p:nvSpPr>
        <p:spPr>
          <a:xfrm>
            <a:off x="3284538" y="5605463"/>
            <a:ext cx="3206750" cy="1252537"/>
          </a:xfrm>
          <a:custGeom>
            <a:avLst/>
            <a:gdLst>
              <a:gd name="connsiteX0" fmla="*/ 452366 w 2405096"/>
              <a:gd name="connsiteY0" fmla="*/ 0 h 939867"/>
              <a:gd name="connsiteX1" fmla="*/ 2405096 w 2405096"/>
              <a:gd name="connsiteY1" fmla="*/ 939867 h 939867"/>
              <a:gd name="connsiteX2" fmla="*/ 0 w 2405096"/>
              <a:gd name="connsiteY2" fmla="*/ 939867 h 939867"/>
              <a:gd name="connsiteX3" fmla="*/ 452366 w 2405096"/>
              <a:gd name="connsiteY3" fmla="*/ 0 h 9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096" h="939867">
                <a:moveTo>
                  <a:pt x="452366" y="0"/>
                </a:moveTo>
                <a:lnTo>
                  <a:pt x="2405096" y="939867"/>
                </a:lnTo>
                <a:lnTo>
                  <a:pt x="0" y="939867"/>
                </a:lnTo>
                <a:lnTo>
                  <a:pt x="45236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 userDrawn="1"/>
        </p:nvSpPr>
        <p:spPr>
          <a:xfrm>
            <a:off x="1592263" y="6316663"/>
            <a:ext cx="1384300" cy="541337"/>
          </a:xfrm>
          <a:custGeom>
            <a:avLst/>
            <a:gdLst>
              <a:gd name="connsiteX0" fmla="*/ 195162 w 1037616"/>
              <a:gd name="connsiteY0" fmla="*/ 0 h 405481"/>
              <a:gd name="connsiteX1" fmla="*/ 1037616 w 1037616"/>
              <a:gd name="connsiteY1" fmla="*/ 405481 h 405481"/>
              <a:gd name="connsiteX2" fmla="*/ 0 w 1037616"/>
              <a:gd name="connsiteY2" fmla="*/ 405481 h 405481"/>
              <a:gd name="connsiteX3" fmla="*/ 195162 w 1037616"/>
              <a:gd name="connsiteY3" fmla="*/ 0 h 4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616" h="405481">
                <a:moveTo>
                  <a:pt x="195162" y="0"/>
                </a:moveTo>
                <a:lnTo>
                  <a:pt x="1037616" y="405481"/>
                </a:lnTo>
                <a:lnTo>
                  <a:pt x="0" y="405481"/>
                </a:lnTo>
                <a:lnTo>
                  <a:pt x="195162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T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56CB5205-DB51-4C64-A734-F93C135CC3DB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-T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556250"/>
            <a:ext cx="12192000" cy="130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70E6B874-FEEE-4F32-9258-C7F66090709E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4837-CBB6-41BC-89A9-DE58DAE8FB26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FC63-2042-4353-B85C-A06FC32E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6258C6B7-B5FF-4B1A-BDFB-B682E4E1A520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45693" y="6437955"/>
            <a:ext cx="196811" cy="173211"/>
            <a:chOff x="2155825" y="1089025"/>
            <a:chExt cx="1687513" cy="1430338"/>
          </a:xfrm>
          <a:solidFill>
            <a:schemeClr val="tx2">
              <a:lumMod val="7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srgbClr val="44546A">
                    <a:lumMod val="75000"/>
                  </a:srgbClr>
                </a:solidFill>
                <a:latin typeface="Open Sans"/>
              </a:rPr>
              <a:t>unlimited</a:t>
            </a:r>
            <a:endParaRPr lang="id-ID" sz="1467" b="1" dirty="0">
              <a:solidFill>
                <a:srgbClr val="44546A">
                  <a:lumMod val="75000"/>
                </a:srgbClr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0" y="-23813"/>
            <a:ext cx="12165013" cy="6904038"/>
            <a:chOff x="0" y="-18147"/>
            <a:chExt cx="9124033" cy="5178243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-17197"/>
              <a:ext cx="9124036" cy="5175422"/>
              <a:chOff x="-1" y="-17197"/>
              <a:chExt cx="9124036" cy="5175422"/>
            </a:xfrm>
            <a:solidFill>
              <a:schemeClr val="bg1">
                <a:alpha val="4000"/>
              </a:schemeClr>
            </a:solidFill>
          </p:grpSpPr>
          <p:grpSp>
            <p:nvGrpSpPr>
              <p:cNvPr id="292" name="Group 291"/>
              <p:cNvGrpSpPr/>
              <p:nvPr/>
            </p:nvGrpSpPr>
            <p:grpSpPr>
              <a:xfrm>
                <a:off x="0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425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6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7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8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9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0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2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5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7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8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9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0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8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 rot="10800000">
                <a:off x="-1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402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3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4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5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6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7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2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3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6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8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0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4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204393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3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4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10800000">
                <a:off x="3204392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344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5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6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7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6412032" y="-17197"/>
                <a:ext cx="2712003" cy="3204674"/>
                <a:chOff x="0" y="-3175"/>
                <a:chExt cx="4675188" cy="5524500"/>
              </a:xfrm>
              <a:grpFill/>
            </p:grpSpPr>
            <p:sp>
              <p:nvSpPr>
                <p:cNvPr id="31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 rot="10800000">
                <a:off x="6412033" y="3187535"/>
                <a:ext cx="2712000" cy="1970690"/>
                <a:chOff x="849313" y="2124075"/>
                <a:chExt cx="4675187" cy="3397251"/>
              </a:xfrm>
              <a:grpFill/>
            </p:grpSpPr>
            <p:sp>
              <p:nvSpPr>
                <p:cNvPr id="2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6" y="-18147"/>
              <a:ext cx="9124033" cy="5178241"/>
              <a:chOff x="6" y="-18147"/>
              <a:chExt cx="9124033" cy="5178241"/>
            </a:xfrm>
            <a:solidFill>
              <a:schemeClr val="bg1">
                <a:alpha val="2000"/>
              </a:schemeClr>
            </a:solidFill>
          </p:grpSpPr>
          <p:grpSp>
            <p:nvGrpSpPr>
              <p:cNvPr id="178" name="Group 177"/>
              <p:cNvGrpSpPr/>
              <p:nvPr/>
            </p:nvGrpSpPr>
            <p:grpSpPr>
              <a:xfrm>
                <a:off x="921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1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2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0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9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0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rot="10800000">
                <a:off x="6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5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5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1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6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8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205314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31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2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3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4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5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9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0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1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2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7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1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2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3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 rot="10800000">
                <a:off x="3204399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1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7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9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3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9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0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6412953" y="-18147"/>
                <a:ext cx="2711086" cy="3203746"/>
                <a:chOff x="1588" y="-1587"/>
                <a:chExt cx="4673600" cy="5522912"/>
              </a:xfrm>
              <a:grpFill/>
            </p:grpSpPr>
            <p:sp>
              <p:nvSpPr>
                <p:cNvPr id="1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1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2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3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9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4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 rot="10800000">
                <a:off x="6412027" y="3189401"/>
                <a:ext cx="2465209" cy="1970693"/>
                <a:chOff x="1274763" y="2124075"/>
                <a:chExt cx="4249737" cy="3397250"/>
              </a:xfrm>
              <a:grpFill/>
            </p:grpSpPr>
            <p:sp>
              <p:nvSpPr>
                <p:cNvPr id="18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8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9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5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6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-1" y="-16231"/>
              <a:ext cx="9124034" cy="4927628"/>
              <a:chOff x="-1" y="-16231"/>
              <a:chExt cx="9124034" cy="4927628"/>
            </a:xfrm>
            <a:solidFill>
              <a:schemeClr val="bg1">
                <a:alpha val="1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0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14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4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6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7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8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9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2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3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4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5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6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8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9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0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4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5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7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8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9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0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1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3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4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5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6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7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rot="10800000">
                <a:off x="-1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120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1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3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4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5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4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5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6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7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9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0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1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204393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84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5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6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8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9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0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1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2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3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4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5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7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8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1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2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7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8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9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0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1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9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3204392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6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5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6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7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0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9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0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412032" y="-16231"/>
                <a:ext cx="2712001" cy="3203746"/>
                <a:chOff x="0" y="-1587"/>
                <a:chExt cx="4675188" cy="5522912"/>
              </a:xfrm>
              <a:grpFill/>
            </p:grpSpPr>
            <p:sp>
              <p:nvSpPr>
                <p:cNvPr id="31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3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4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5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6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10800000">
                <a:off x="6412033" y="3187500"/>
                <a:ext cx="2712000" cy="1723897"/>
                <a:chOff x="849313" y="2549525"/>
                <a:chExt cx="4675187" cy="2971800"/>
              </a:xfrm>
              <a:grpFill/>
            </p:grpSpPr>
            <p:sp>
              <p:nvSpPr>
                <p:cNvPr id="12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</p:grpSp>
      <p:sp>
        <p:nvSpPr>
          <p:cNvPr id="460" name="Rounded Rectangle 45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1" name="Rounded Rectangle 46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72C17712-2054-4475-B704-35422DBD4917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463" name="Group 462"/>
          <p:cNvGrpSpPr/>
          <p:nvPr userDrawn="1"/>
        </p:nvGrpSpPr>
        <p:grpSpPr>
          <a:xfrm>
            <a:off x="145693" y="6437955"/>
            <a:ext cx="196811" cy="173211"/>
            <a:chOff x="2155825" y="1089025"/>
            <a:chExt cx="1687513" cy="1430338"/>
          </a:xfrm>
          <a:solidFill>
            <a:schemeClr val="accent1">
              <a:lumMod val="75000"/>
            </a:schemeClr>
          </a:solidFill>
        </p:grpSpPr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65" name="Freeform 464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466" name="TextBox 465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srgbClr val="25B89A">
                    <a:lumMod val="75000"/>
                  </a:srgbClr>
                </a:solidFill>
                <a:latin typeface="Open Sans"/>
              </a:rPr>
              <a:t>unlimited</a:t>
            </a:r>
            <a:endParaRPr lang="id-ID" sz="1467" b="1" dirty="0">
              <a:solidFill>
                <a:srgbClr val="25B89A">
                  <a:lumMod val="75000"/>
                </a:srgbClr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0" y="-23813"/>
            <a:ext cx="12165013" cy="6904038"/>
            <a:chOff x="0" y="-18147"/>
            <a:chExt cx="9124033" cy="5178243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-17197"/>
              <a:ext cx="9124036" cy="5175422"/>
              <a:chOff x="-1" y="-17197"/>
              <a:chExt cx="9124036" cy="5175422"/>
            </a:xfrm>
            <a:solidFill>
              <a:schemeClr val="bg1">
                <a:alpha val="4000"/>
              </a:schemeClr>
            </a:solidFill>
          </p:grpSpPr>
          <p:grpSp>
            <p:nvGrpSpPr>
              <p:cNvPr id="292" name="Group 291"/>
              <p:cNvGrpSpPr/>
              <p:nvPr/>
            </p:nvGrpSpPr>
            <p:grpSpPr>
              <a:xfrm>
                <a:off x="0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425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6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7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8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9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0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2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5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7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8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9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0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8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 rot="10800000">
                <a:off x="-1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402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3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4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5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6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7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2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3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6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8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0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4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204393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3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4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10800000">
                <a:off x="3204392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344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5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6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7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6412032" y="-17197"/>
                <a:ext cx="2712003" cy="3204674"/>
                <a:chOff x="0" y="-3175"/>
                <a:chExt cx="4675188" cy="5524500"/>
              </a:xfrm>
              <a:grpFill/>
            </p:grpSpPr>
            <p:sp>
              <p:nvSpPr>
                <p:cNvPr id="31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 rot="10800000">
                <a:off x="6412033" y="3187535"/>
                <a:ext cx="2712000" cy="1970690"/>
                <a:chOff x="849313" y="2124075"/>
                <a:chExt cx="4675187" cy="3397251"/>
              </a:xfrm>
              <a:grpFill/>
            </p:grpSpPr>
            <p:sp>
              <p:nvSpPr>
                <p:cNvPr id="2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6" y="-18147"/>
              <a:ext cx="9124033" cy="5178241"/>
              <a:chOff x="6" y="-18147"/>
              <a:chExt cx="9124033" cy="5178241"/>
            </a:xfrm>
            <a:solidFill>
              <a:schemeClr val="bg1">
                <a:alpha val="2000"/>
              </a:schemeClr>
            </a:solidFill>
          </p:grpSpPr>
          <p:grpSp>
            <p:nvGrpSpPr>
              <p:cNvPr id="178" name="Group 177"/>
              <p:cNvGrpSpPr/>
              <p:nvPr/>
            </p:nvGrpSpPr>
            <p:grpSpPr>
              <a:xfrm>
                <a:off x="921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1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2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0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9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0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rot="10800000">
                <a:off x="6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5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5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1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6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8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205314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31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2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3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4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5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9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0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1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2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7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1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2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3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 rot="10800000">
                <a:off x="3204399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1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7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9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3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9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0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6412953" y="-18147"/>
                <a:ext cx="2711086" cy="3203746"/>
                <a:chOff x="1588" y="-1587"/>
                <a:chExt cx="4673600" cy="5522912"/>
              </a:xfrm>
              <a:grpFill/>
            </p:grpSpPr>
            <p:sp>
              <p:nvSpPr>
                <p:cNvPr id="1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1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2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3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9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4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 rot="10800000">
                <a:off x="6412027" y="3189401"/>
                <a:ext cx="2465209" cy="1970693"/>
                <a:chOff x="1274763" y="2124075"/>
                <a:chExt cx="4249737" cy="3397250"/>
              </a:xfrm>
              <a:grpFill/>
            </p:grpSpPr>
            <p:sp>
              <p:nvSpPr>
                <p:cNvPr id="18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8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9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5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6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-1" y="-16231"/>
              <a:ext cx="9124034" cy="4927628"/>
              <a:chOff x="-1" y="-16231"/>
              <a:chExt cx="9124034" cy="4927628"/>
            </a:xfrm>
            <a:solidFill>
              <a:schemeClr val="bg1">
                <a:alpha val="1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0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14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4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6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7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8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9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2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3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4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5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6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8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9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0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4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5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7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8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9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0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1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3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4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5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6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7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rot="10800000">
                <a:off x="-1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120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1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3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4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5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4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5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6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7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9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0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1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204393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84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5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6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8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9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0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1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2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3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4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5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7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8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1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2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7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8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9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0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1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9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3204392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6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5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6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7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0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9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0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412032" y="-16231"/>
                <a:ext cx="2712001" cy="3203746"/>
                <a:chOff x="0" y="-1587"/>
                <a:chExt cx="4675188" cy="5522912"/>
              </a:xfrm>
              <a:grpFill/>
            </p:grpSpPr>
            <p:sp>
              <p:nvSpPr>
                <p:cNvPr id="31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3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4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5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6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10800000">
                <a:off x="6412033" y="3187500"/>
                <a:ext cx="2712000" cy="1723897"/>
                <a:chOff x="849313" y="2549525"/>
                <a:chExt cx="4675187" cy="2971800"/>
              </a:xfrm>
              <a:grpFill/>
            </p:grpSpPr>
            <p:sp>
              <p:nvSpPr>
                <p:cNvPr id="12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</p:grpSp>
      <p:sp>
        <p:nvSpPr>
          <p:cNvPr id="460" name="Rounded Rectangle 45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1" name="Rounded Rectangle 46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6BE46C94-0EA2-4D8A-843E-7757CC0CFC51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463" name="Group 462"/>
          <p:cNvGrpSpPr/>
          <p:nvPr userDrawn="1"/>
        </p:nvGrpSpPr>
        <p:grpSpPr>
          <a:xfrm>
            <a:off x="145693" y="6437955"/>
            <a:ext cx="196811" cy="173211"/>
            <a:chOff x="2155825" y="1089025"/>
            <a:chExt cx="1687513" cy="1430338"/>
          </a:xfrm>
          <a:solidFill>
            <a:schemeClr val="accent2">
              <a:lumMod val="75000"/>
            </a:schemeClr>
          </a:solidFill>
        </p:grpSpPr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65" name="Freeform 464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466" name="TextBox 465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srgbClr val="3B97D3">
                    <a:lumMod val="75000"/>
                  </a:srgbClr>
                </a:solidFill>
                <a:latin typeface="Open Sans"/>
              </a:rPr>
              <a:t>unlimited</a:t>
            </a:r>
            <a:endParaRPr lang="id-ID" sz="1467" b="1" dirty="0">
              <a:solidFill>
                <a:srgbClr val="3B97D3">
                  <a:lumMod val="75000"/>
                </a:srgbClr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0" y="-23813"/>
            <a:ext cx="12165013" cy="6904038"/>
            <a:chOff x="0" y="-18147"/>
            <a:chExt cx="9124033" cy="5178243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-17197"/>
              <a:ext cx="9124036" cy="5175422"/>
              <a:chOff x="-1" y="-17197"/>
              <a:chExt cx="9124036" cy="5175422"/>
            </a:xfrm>
            <a:solidFill>
              <a:schemeClr val="bg1">
                <a:alpha val="4000"/>
              </a:schemeClr>
            </a:solidFill>
          </p:grpSpPr>
          <p:grpSp>
            <p:nvGrpSpPr>
              <p:cNvPr id="292" name="Group 291"/>
              <p:cNvGrpSpPr/>
              <p:nvPr/>
            </p:nvGrpSpPr>
            <p:grpSpPr>
              <a:xfrm>
                <a:off x="0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425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6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7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8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9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0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2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5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7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8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9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0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8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 rot="10800000">
                <a:off x="-1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402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3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4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5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6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7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2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3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6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8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0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4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204393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3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4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10800000">
                <a:off x="3204392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344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5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6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7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6412032" y="-17197"/>
                <a:ext cx="2712003" cy="3204674"/>
                <a:chOff x="0" y="-3175"/>
                <a:chExt cx="4675188" cy="5524500"/>
              </a:xfrm>
              <a:grpFill/>
            </p:grpSpPr>
            <p:sp>
              <p:nvSpPr>
                <p:cNvPr id="31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 rot="10800000">
                <a:off x="6412033" y="3187535"/>
                <a:ext cx="2712000" cy="1970690"/>
                <a:chOff x="849313" y="2124075"/>
                <a:chExt cx="4675187" cy="3397251"/>
              </a:xfrm>
              <a:grpFill/>
            </p:grpSpPr>
            <p:sp>
              <p:nvSpPr>
                <p:cNvPr id="2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6" y="-18147"/>
              <a:ext cx="9124033" cy="5178241"/>
              <a:chOff x="6" y="-18147"/>
              <a:chExt cx="9124033" cy="5178241"/>
            </a:xfrm>
            <a:solidFill>
              <a:schemeClr val="bg1">
                <a:alpha val="2000"/>
              </a:schemeClr>
            </a:solidFill>
          </p:grpSpPr>
          <p:grpSp>
            <p:nvGrpSpPr>
              <p:cNvPr id="178" name="Group 177"/>
              <p:cNvGrpSpPr/>
              <p:nvPr/>
            </p:nvGrpSpPr>
            <p:grpSpPr>
              <a:xfrm>
                <a:off x="921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1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2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0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9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0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rot="10800000">
                <a:off x="6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5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5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1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6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8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205314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31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2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3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4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5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9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0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1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2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7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1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2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3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 rot="10800000">
                <a:off x="3204399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1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7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9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3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9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0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6412953" y="-18147"/>
                <a:ext cx="2711086" cy="3203746"/>
                <a:chOff x="1588" y="-1587"/>
                <a:chExt cx="4673600" cy="5522912"/>
              </a:xfrm>
              <a:grpFill/>
            </p:grpSpPr>
            <p:sp>
              <p:nvSpPr>
                <p:cNvPr id="1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1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2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3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9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4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 rot="10800000">
                <a:off x="6412027" y="3189401"/>
                <a:ext cx="2465209" cy="1970693"/>
                <a:chOff x="1274763" y="2124075"/>
                <a:chExt cx="4249737" cy="3397250"/>
              </a:xfrm>
              <a:grpFill/>
            </p:grpSpPr>
            <p:sp>
              <p:nvSpPr>
                <p:cNvPr id="18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8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9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5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6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-1" y="-16231"/>
              <a:ext cx="9124034" cy="4927628"/>
              <a:chOff x="-1" y="-16231"/>
              <a:chExt cx="9124034" cy="4927628"/>
            </a:xfrm>
            <a:solidFill>
              <a:schemeClr val="bg1">
                <a:alpha val="1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0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14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4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6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7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8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9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2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3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4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5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6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8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9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0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4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5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7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8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9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0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1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3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4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5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6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7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rot="10800000">
                <a:off x="-1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120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1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3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4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5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4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5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6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7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9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0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1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204393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84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5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6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8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9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0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1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2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3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4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5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7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8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1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2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7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8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9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0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1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9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3204392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6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5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6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7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0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9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0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412032" y="-16231"/>
                <a:ext cx="2712001" cy="3203746"/>
                <a:chOff x="0" y="-1587"/>
                <a:chExt cx="4675188" cy="5522912"/>
              </a:xfrm>
              <a:grpFill/>
            </p:grpSpPr>
            <p:sp>
              <p:nvSpPr>
                <p:cNvPr id="31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3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4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5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6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10800000">
                <a:off x="6412033" y="3187500"/>
                <a:ext cx="2712000" cy="1723897"/>
                <a:chOff x="849313" y="2549525"/>
                <a:chExt cx="4675187" cy="2971800"/>
              </a:xfrm>
              <a:grpFill/>
            </p:grpSpPr>
            <p:sp>
              <p:nvSpPr>
                <p:cNvPr id="12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</p:grpSp>
      <p:sp>
        <p:nvSpPr>
          <p:cNvPr id="460" name="Rounded Rectangle 45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1" name="Rounded Rectangle 46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458F7519-5625-430A-8142-DC30DB0685E3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463" name="Group 462"/>
          <p:cNvGrpSpPr/>
          <p:nvPr userDrawn="1"/>
        </p:nvGrpSpPr>
        <p:grpSpPr>
          <a:xfrm>
            <a:off x="145693" y="6437955"/>
            <a:ext cx="196811" cy="173211"/>
            <a:chOff x="2155825" y="1089025"/>
            <a:chExt cx="1687513" cy="1430338"/>
          </a:xfrm>
          <a:solidFill>
            <a:schemeClr val="accent3">
              <a:lumMod val="75000"/>
            </a:schemeClr>
          </a:solidFill>
        </p:grpSpPr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  <p:sp>
          <p:nvSpPr>
            <p:cNvPr id="465" name="Freeform 464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</p:grpSp>
      <p:sp>
        <p:nvSpPr>
          <p:cNvPr id="466" name="TextBox 465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srgbClr val="9CBE5C">
                    <a:lumMod val="75000"/>
                  </a:srgbClr>
                </a:solidFill>
                <a:latin typeface="Open Sans"/>
              </a:rPr>
              <a:t>unlimited</a:t>
            </a:r>
            <a:endParaRPr lang="id-ID" sz="1467" b="1" dirty="0">
              <a:solidFill>
                <a:srgbClr val="9CBE5C">
                  <a:lumMod val="75000"/>
                </a:srgbClr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0" y="-23813"/>
            <a:ext cx="12165013" cy="6904038"/>
            <a:chOff x="0" y="-18147"/>
            <a:chExt cx="9124033" cy="5178243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-17197"/>
              <a:ext cx="9124036" cy="5175422"/>
              <a:chOff x="-1" y="-17197"/>
              <a:chExt cx="9124036" cy="5175422"/>
            </a:xfrm>
            <a:solidFill>
              <a:schemeClr val="bg1">
                <a:alpha val="4000"/>
              </a:schemeClr>
            </a:solidFill>
          </p:grpSpPr>
          <p:grpSp>
            <p:nvGrpSpPr>
              <p:cNvPr id="292" name="Group 291"/>
              <p:cNvGrpSpPr/>
              <p:nvPr/>
            </p:nvGrpSpPr>
            <p:grpSpPr>
              <a:xfrm>
                <a:off x="0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425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6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7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8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9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0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2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5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7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8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9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0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8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 rot="10800000">
                <a:off x="-1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402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3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4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5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6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7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2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3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6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8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0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4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204393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3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4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10800000">
                <a:off x="3204392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344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5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6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7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6412032" y="-17197"/>
                <a:ext cx="2712003" cy="3204674"/>
                <a:chOff x="0" y="-3175"/>
                <a:chExt cx="4675188" cy="5524500"/>
              </a:xfrm>
              <a:grpFill/>
            </p:grpSpPr>
            <p:sp>
              <p:nvSpPr>
                <p:cNvPr id="31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 rot="10800000">
                <a:off x="6412033" y="3187535"/>
                <a:ext cx="2712000" cy="1970690"/>
                <a:chOff x="849313" y="2124075"/>
                <a:chExt cx="4675187" cy="3397251"/>
              </a:xfrm>
              <a:grpFill/>
            </p:grpSpPr>
            <p:sp>
              <p:nvSpPr>
                <p:cNvPr id="2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6" y="-18147"/>
              <a:ext cx="9124033" cy="5178241"/>
              <a:chOff x="6" y="-18147"/>
              <a:chExt cx="9124033" cy="5178241"/>
            </a:xfrm>
            <a:solidFill>
              <a:schemeClr val="bg1">
                <a:alpha val="2000"/>
              </a:schemeClr>
            </a:solidFill>
          </p:grpSpPr>
          <p:grpSp>
            <p:nvGrpSpPr>
              <p:cNvPr id="178" name="Group 177"/>
              <p:cNvGrpSpPr/>
              <p:nvPr/>
            </p:nvGrpSpPr>
            <p:grpSpPr>
              <a:xfrm>
                <a:off x="921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1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2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0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9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0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rot="10800000">
                <a:off x="6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5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5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1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6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8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205314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31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2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3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4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5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9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0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1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2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7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1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2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3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 rot="10800000">
                <a:off x="3204399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1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7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9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3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9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0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6412953" y="-18147"/>
                <a:ext cx="2711086" cy="3203746"/>
                <a:chOff x="1588" y="-1587"/>
                <a:chExt cx="4673600" cy="5522912"/>
              </a:xfrm>
              <a:grpFill/>
            </p:grpSpPr>
            <p:sp>
              <p:nvSpPr>
                <p:cNvPr id="1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1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2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3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9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4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 rot="10800000">
                <a:off x="6412027" y="3189401"/>
                <a:ext cx="2465209" cy="1970693"/>
                <a:chOff x="1274763" y="2124075"/>
                <a:chExt cx="4249737" cy="3397250"/>
              </a:xfrm>
              <a:grpFill/>
            </p:grpSpPr>
            <p:sp>
              <p:nvSpPr>
                <p:cNvPr id="18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8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9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5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6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-1" y="-16231"/>
              <a:ext cx="9124034" cy="4927628"/>
              <a:chOff x="-1" y="-16231"/>
              <a:chExt cx="9124034" cy="4927628"/>
            </a:xfrm>
            <a:solidFill>
              <a:schemeClr val="bg1">
                <a:alpha val="1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0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14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4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6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7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8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9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2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3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4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5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6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8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9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0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4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5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7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8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9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0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1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3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4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5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6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7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rot="10800000">
                <a:off x="-1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120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1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3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4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5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4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5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6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7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9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0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1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204393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84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5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6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8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9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0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1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2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3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4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5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7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8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1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2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7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8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9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0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1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9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3204392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6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5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6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7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0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9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0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412032" y="-16231"/>
                <a:ext cx="2712001" cy="3203746"/>
                <a:chOff x="0" y="-1587"/>
                <a:chExt cx="4675188" cy="5522912"/>
              </a:xfrm>
              <a:grpFill/>
            </p:grpSpPr>
            <p:sp>
              <p:nvSpPr>
                <p:cNvPr id="31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3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4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5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6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10800000">
                <a:off x="6412033" y="3187500"/>
                <a:ext cx="2712000" cy="1723897"/>
                <a:chOff x="849313" y="2549525"/>
                <a:chExt cx="4675187" cy="2971800"/>
              </a:xfrm>
              <a:grpFill/>
            </p:grpSpPr>
            <p:sp>
              <p:nvSpPr>
                <p:cNvPr id="12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</p:grpSp>
      <p:sp>
        <p:nvSpPr>
          <p:cNvPr id="460" name="Rounded Rectangle 45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1" name="Rounded Rectangle 46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747D8766-7D77-4DDD-8D64-73CCDFED7651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463" name="Group 462"/>
          <p:cNvGrpSpPr/>
          <p:nvPr userDrawn="1"/>
        </p:nvGrpSpPr>
        <p:grpSpPr>
          <a:xfrm>
            <a:off x="145693" y="6437955"/>
            <a:ext cx="196811" cy="173211"/>
            <a:chOff x="2155825" y="1089025"/>
            <a:chExt cx="1687513" cy="1430338"/>
          </a:xfrm>
          <a:solidFill>
            <a:schemeClr val="accent4">
              <a:lumMod val="75000"/>
            </a:schemeClr>
          </a:solidFill>
        </p:grpSpPr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  <p:sp>
          <p:nvSpPr>
            <p:cNvPr id="465" name="Freeform 464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</p:grpSp>
      <p:sp>
        <p:nvSpPr>
          <p:cNvPr id="466" name="TextBox 465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srgbClr val="F29C1F">
                    <a:lumMod val="75000"/>
                  </a:srgbClr>
                </a:solidFill>
                <a:latin typeface="Open Sans"/>
              </a:rPr>
              <a:t>unlimited</a:t>
            </a:r>
            <a:endParaRPr lang="id-ID" sz="1467" b="1" dirty="0">
              <a:solidFill>
                <a:srgbClr val="F29C1F">
                  <a:lumMod val="75000"/>
                </a:srgbClr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7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0" y="-23813"/>
            <a:ext cx="12165013" cy="6904038"/>
            <a:chOff x="0" y="-18147"/>
            <a:chExt cx="9124033" cy="5178243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-17197"/>
              <a:ext cx="9124036" cy="5175422"/>
              <a:chOff x="-1" y="-17197"/>
              <a:chExt cx="9124036" cy="5175422"/>
            </a:xfrm>
            <a:solidFill>
              <a:schemeClr val="bg1">
                <a:alpha val="4000"/>
              </a:schemeClr>
            </a:solidFill>
          </p:grpSpPr>
          <p:grpSp>
            <p:nvGrpSpPr>
              <p:cNvPr id="292" name="Group 291"/>
              <p:cNvGrpSpPr/>
              <p:nvPr/>
            </p:nvGrpSpPr>
            <p:grpSpPr>
              <a:xfrm>
                <a:off x="0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425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6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7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8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9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0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2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5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7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8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9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0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8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 rot="10800000">
                <a:off x="-1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402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3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4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5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6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7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2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3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6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8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0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4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204393" y="-573"/>
                <a:ext cx="3204675" cy="3204675"/>
                <a:chOff x="0" y="-3175"/>
                <a:chExt cx="5524500" cy="5524501"/>
              </a:xfrm>
              <a:grpFill/>
            </p:grpSpPr>
            <p:sp>
              <p:nvSpPr>
                <p:cNvPr id="3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4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4675188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4675188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099050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10800000">
                <a:off x="3204392" y="3187535"/>
                <a:ext cx="3204674" cy="1970690"/>
                <a:chOff x="0" y="2124075"/>
                <a:chExt cx="5524500" cy="3397251"/>
              </a:xfrm>
              <a:grpFill/>
            </p:grpSpPr>
            <p:sp>
              <p:nvSpPr>
                <p:cNvPr id="344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5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6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7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6412032" y="-17197"/>
                <a:ext cx="2712003" cy="3204674"/>
                <a:chOff x="0" y="-3175"/>
                <a:chExt cx="4675188" cy="5524500"/>
              </a:xfrm>
              <a:grpFill/>
            </p:grpSpPr>
            <p:sp>
              <p:nvSpPr>
                <p:cNvPr id="31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-3175"/>
                  <a:ext cx="423863" cy="84931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8" name="Rectangle 240"/>
                <p:cNvSpPr>
                  <a:spLocks noChangeArrowheads="1"/>
                </p:cNvSpPr>
                <p:nvPr/>
              </p:nvSpPr>
              <p:spPr bwMode="auto">
                <a:xfrm>
                  <a:off x="0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9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0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3863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3863" y="2973388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4246563"/>
                  <a:ext cx="84931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49313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7" name="Freeform 249"/>
                <p:cNvSpPr>
                  <a:spLocks/>
                </p:cNvSpPr>
                <p:nvPr/>
              </p:nvSpPr>
              <p:spPr bwMode="auto">
                <a:xfrm>
                  <a:off x="1698625" y="846138"/>
                  <a:ext cx="852488" cy="849313"/>
                </a:xfrm>
                <a:custGeom>
                  <a:avLst/>
                  <a:gdLst>
                    <a:gd name="T0" fmla="*/ 0 w 537"/>
                    <a:gd name="T1" fmla="*/ 0 h 535"/>
                    <a:gd name="T2" fmla="*/ 0 w 537"/>
                    <a:gd name="T3" fmla="*/ 535 h 535"/>
                    <a:gd name="T4" fmla="*/ 270 w 537"/>
                    <a:gd name="T5" fmla="*/ 535 h 535"/>
                    <a:gd name="T6" fmla="*/ 270 w 537"/>
                    <a:gd name="T7" fmla="*/ 267 h 535"/>
                    <a:gd name="T8" fmla="*/ 537 w 537"/>
                    <a:gd name="T9" fmla="*/ 267 h 535"/>
                    <a:gd name="T10" fmla="*/ 537 w 537"/>
                    <a:gd name="T11" fmla="*/ 0 h 535"/>
                    <a:gd name="T12" fmla="*/ 0 w 537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535">
                      <a:moveTo>
                        <a:pt x="0" y="0"/>
                      </a:moveTo>
                      <a:lnTo>
                        <a:pt x="0" y="535"/>
                      </a:lnTo>
                      <a:lnTo>
                        <a:pt x="270" y="535"/>
                      </a:lnTo>
                      <a:lnTo>
                        <a:pt x="270" y="267"/>
                      </a:lnTo>
                      <a:lnTo>
                        <a:pt x="537" y="267"/>
                      </a:lnTo>
                      <a:lnTo>
                        <a:pt x="5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51113" y="-3175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976563" y="42068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9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25875" y="-31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25875" y="84613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49738" y="127000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 rot="10800000">
                <a:off x="6412033" y="3187535"/>
                <a:ext cx="2712000" cy="1970690"/>
                <a:chOff x="849313" y="2124075"/>
                <a:chExt cx="4675187" cy="3397251"/>
              </a:xfrm>
              <a:grpFill/>
            </p:grpSpPr>
            <p:sp>
              <p:nvSpPr>
                <p:cNvPr id="2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84931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9" name="Rectangle 247"/>
                <p:cNvSpPr>
                  <a:spLocks noChangeArrowheads="1"/>
                </p:cNvSpPr>
                <p:nvPr/>
              </p:nvSpPr>
              <p:spPr bwMode="auto">
                <a:xfrm>
                  <a:off x="849313" y="4672013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3175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98625" y="2124075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698625" y="2973388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698625" y="3822700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98625" y="4672013"/>
                  <a:ext cx="428625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5" name="Rectangle 254"/>
                <p:cNvSpPr>
                  <a:spLocks noChangeArrowheads="1"/>
                </p:cNvSpPr>
                <p:nvPr/>
              </p:nvSpPr>
              <p:spPr bwMode="auto">
                <a:xfrm>
                  <a:off x="2127250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551113" y="3397250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51113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76563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976563" y="2973388"/>
                  <a:ext cx="84931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0" name="Freeform 261"/>
                <p:cNvSpPr>
                  <a:spLocks/>
                </p:cNvSpPr>
                <p:nvPr/>
              </p:nvSpPr>
              <p:spPr bwMode="auto">
                <a:xfrm>
                  <a:off x="2976563" y="3822700"/>
                  <a:ext cx="849313" cy="849313"/>
                </a:xfrm>
                <a:custGeom>
                  <a:avLst/>
                  <a:gdLst>
                    <a:gd name="T0" fmla="*/ 0 w 535"/>
                    <a:gd name="T1" fmla="*/ 0 h 535"/>
                    <a:gd name="T2" fmla="*/ 0 w 535"/>
                    <a:gd name="T3" fmla="*/ 267 h 535"/>
                    <a:gd name="T4" fmla="*/ 267 w 535"/>
                    <a:gd name="T5" fmla="*/ 267 h 535"/>
                    <a:gd name="T6" fmla="*/ 267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0 h 535"/>
                    <a:gd name="T12" fmla="*/ 0 w 535"/>
                    <a:gd name="T13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0" y="0"/>
                      </a:moveTo>
                      <a:lnTo>
                        <a:pt x="0" y="267"/>
                      </a:lnTo>
                      <a:lnTo>
                        <a:pt x="267" y="267"/>
                      </a:lnTo>
                      <a:lnTo>
                        <a:pt x="267" y="535"/>
                      </a:lnTo>
                      <a:lnTo>
                        <a:pt x="535" y="535"/>
                      </a:lnTo>
                      <a:lnTo>
                        <a:pt x="5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25875" y="2547938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2" name="Freeform 266"/>
                <p:cNvSpPr>
                  <a:spLocks/>
                </p:cNvSpPr>
                <p:nvPr/>
              </p:nvSpPr>
              <p:spPr bwMode="auto">
                <a:xfrm>
                  <a:off x="4249738" y="4672013"/>
                  <a:ext cx="849313" cy="849313"/>
                </a:xfrm>
                <a:custGeom>
                  <a:avLst/>
                  <a:gdLst>
                    <a:gd name="T0" fmla="*/ 268 w 535"/>
                    <a:gd name="T1" fmla="*/ 267 h 535"/>
                    <a:gd name="T2" fmla="*/ 268 w 535"/>
                    <a:gd name="T3" fmla="*/ 0 h 535"/>
                    <a:gd name="T4" fmla="*/ 0 w 535"/>
                    <a:gd name="T5" fmla="*/ 0 h 535"/>
                    <a:gd name="T6" fmla="*/ 0 w 535"/>
                    <a:gd name="T7" fmla="*/ 535 h 535"/>
                    <a:gd name="T8" fmla="*/ 535 w 535"/>
                    <a:gd name="T9" fmla="*/ 535 h 535"/>
                    <a:gd name="T10" fmla="*/ 535 w 535"/>
                    <a:gd name="T11" fmla="*/ 267 h 535"/>
                    <a:gd name="T12" fmla="*/ 268 w 535"/>
                    <a:gd name="T13" fmla="*/ 267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535">
                      <a:moveTo>
                        <a:pt x="268" y="267"/>
                      </a:moveTo>
                      <a:lnTo>
                        <a:pt x="268" y="0"/>
                      </a:lnTo>
                      <a:lnTo>
                        <a:pt x="0" y="0"/>
                      </a:lnTo>
                      <a:lnTo>
                        <a:pt x="0" y="535"/>
                      </a:lnTo>
                      <a:lnTo>
                        <a:pt x="535" y="535"/>
                      </a:lnTo>
                      <a:lnTo>
                        <a:pt x="535" y="267"/>
                      </a:lnTo>
                      <a:lnTo>
                        <a:pt x="268" y="2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675188" y="2124075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675188" y="2973388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675188" y="3822700"/>
                  <a:ext cx="423863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1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9050" y="4672013"/>
                  <a:ext cx="425450" cy="42386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6" y="-18147"/>
              <a:ext cx="9124033" cy="5178241"/>
              <a:chOff x="6" y="-18147"/>
              <a:chExt cx="9124033" cy="5178241"/>
            </a:xfrm>
            <a:solidFill>
              <a:schemeClr val="bg1">
                <a:alpha val="2000"/>
              </a:schemeClr>
            </a:solidFill>
          </p:grpSpPr>
          <p:grpSp>
            <p:nvGrpSpPr>
              <p:cNvPr id="178" name="Group 177"/>
              <p:cNvGrpSpPr/>
              <p:nvPr/>
            </p:nvGrpSpPr>
            <p:grpSpPr>
              <a:xfrm>
                <a:off x="921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1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2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0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9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0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rot="10800000">
                <a:off x="6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5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5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1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6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8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205314" y="-1523"/>
                <a:ext cx="3203746" cy="3203746"/>
                <a:chOff x="1588" y="-1587"/>
                <a:chExt cx="5522912" cy="5522912"/>
              </a:xfrm>
              <a:grpFill/>
            </p:grpSpPr>
            <p:sp>
              <p:nvSpPr>
                <p:cNvPr id="231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2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3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4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5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9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0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1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2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7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1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99050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2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3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 rot="10800000">
                <a:off x="3204399" y="3189384"/>
                <a:ext cx="3203746" cy="1970694"/>
                <a:chOff x="1588" y="2124075"/>
                <a:chExt cx="5522912" cy="3397250"/>
              </a:xfrm>
              <a:grpFill/>
            </p:grpSpPr>
            <p:sp>
              <p:nvSpPr>
                <p:cNvPr id="21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7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9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3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9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0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6412953" y="-18147"/>
                <a:ext cx="2711086" cy="3203746"/>
                <a:chOff x="1588" y="-1587"/>
                <a:chExt cx="4673600" cy="5522912"/>
              </a:xfrm>
              <a:grpFill/>
            </p:grpSpPr>
            <p:sp>
              <p:nvSpPr>
                <p:cNvPr id="1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1588" y="1695450"/>
                  <a:ext cx="423862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88" y="2973388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450" y="8477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450" y="339725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1" name="Rectangle 281"/>
                <p:cNvSpPr>
                  <a:spLocks noChangeArrowheads="1"/>
                </p:cNvSpPr>
                <p:nvPr/>
              </p:nvSpPr>
              <p:spPr bwMode="auto">
                <a:xfrm>
                  <a:off x="849313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2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3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4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27250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9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00425" y="847725"/>
                  <a:ext cx="425450" cy="8477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49738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4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49738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 rot="10800000">
                <a:off x="6412027" y="3189401"/>
                <a:ext cx="2465209" cy="1970693"/>
                <a:chOff x="1274763" y="2124075"/>
                <a:chExt cx="4249737" cy="3397250"/>
              </a:xfrm>
              <a:grpFill/>
            </p:grpSpPr>
            <p:sp>
              <p:nvSpPr>
                <p:cNvPr id="184" name="Rectangle 282"/>
                <p:cNvSpPr>
                  <a:spLocks noChangeArrowheads="1"/>
                </p:cNvSpPr>
                <p:nvPr/>
              </p:nvSpPr>
              <p:spPr bwMode="auto">
                <a:xfrm>
                  <a:off x="1274763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274763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6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74763" y="50958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52700" y="2124075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8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52700" y="3822700"/>
                  <a:ext cx="423862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9" name="Rectangle 288"/>
                <p:cNvSpPr>
                  <a:spLocks noChangeArrowheads="1"/>
                </p:cNvSpPr>
                <p:nvPr/>
              </p:nvSpPr>
              <p:spPr bwMode="auto">
                <a:xfrm>
                  <a:off x="2976563" y="2549525"/>
                  <a:ext cx="423862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40042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400425" y="2124075"/>
                  <a:ext cx="84931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2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25875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49738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675188" y="4246563"/>
                  <a:ext cx="423862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5" name="Rectangle 298"/>
                <p:cNvSpPr>
                  <a:spLocks noChangeArrowheads="1"/>
                </p:cNvSpPr>
                <p:nvPr/>
              </p:nvSpPr>
              <p:spPr bwMode="auto">
                <a:xfrm>
                  <a:off x="5099050" y="21240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6" name="Rectangle 299"/>
                <p:cNvSpPr>
                  <a:spLocks noChangeArrowheads="1"/>
                </p:cNvSpPr>
                <p:nvPr/>
              </p:nvSpPr>
              <p:spPr bwMode="auto">
                <a:xfrm>
                  <a:off x="5099050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-1" y="-16231"/>
              <a:ext cx="9124034" cy="4927628"/>
              <a:chOff x="-1" y="-16231"/>
              <a:chExt cx="9124034" cy="4927628"/>
            </a:xfrm>
            <a:solidFill>
              <a:schemeClr val="bg1">
                <a:alpha val="1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0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14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4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6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7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8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9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2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3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4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5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6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8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9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0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4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5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7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8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9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0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1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3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4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5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6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7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 rot="10800000">
                <a:off x="-1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120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1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3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4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5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2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1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2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3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4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5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6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7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9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0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1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204393" y="393"/>
                <a:ext cx="3204673" cy="3203746"/>
                <a:chOff x="0" y="-1587"/>
                <a:chExt cx="5524500" cy="5522912"/>
              </a:xfrm>
              <a:grpFill/>
            </p:grpSpPr>
            <p:sp>
              <p:nvSpPr>
                <p:cNvPr id="84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5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6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8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9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0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1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2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3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4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5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7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8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99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0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1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2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7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8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09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0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1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675188" y="4222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675188" y="1271588"/>
                  <a:ext cx="423863" cy="8524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19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3204392" y="3187500"/>
                <a:ext cx="3204674" cy="1723897"/>
                <a:chOff x="0" y="2549525"/>
                <a:chExt cx="5524500" cy="2971800"/>
              </a:xfrm>
              <a:grpFill/>
            </p:grpSpPr>
            <p:sp>
              <p:nvSpPr>
                <p:cNvPr id="62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3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5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6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7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0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5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6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79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0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412032" y="-16231"/>
                <a:ext cx="2712001" cy="3203746"/>
                <a:chOff x="0" y="-1587"/>
                <a:chExt cx="4675188" cy="5522912"/>
              </a:xfrm>
              <a:grpFill/>
            </p:grpSpPr>
            <p:sp>
              <p:nvSpPr>
                <p:cNvPr id="31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822700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2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3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1271588"/>
                  <a:ext cx="84931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3863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5" name="Rectangle 307"/>
                <p:cNvSpPr>
                  <a:spLocks noChangeArrowheads="1"/>
                </p:cNvSpPr>
                <p:nvPr/>
              </p:nvSpPr>
              <p:spPr bwMode="auto">
                <a:xfrm>
                  <a:off x="849313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6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7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8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73175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73175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3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4" name="Rectangle 316"/>
                <p:cNvSpPr>
                  <a:spLocks noChangeArrowheads="1"/>
                </p:cNvSpPr>
                <p:nvPr/>
              </p:nvSpPr>
              <p:spPr bwMode="auto">
                <a:xfrm>
                  <a:off x="1698625" y="422275"/>
                  <a:ext cx="428625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127250" y="1695450"/>
                  <a:ext cx="423863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51113" y="4222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4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51113" y="12715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3" name="Rectangle 325"/>
                <p:cNvSpPr>
                  <a:spLocks noChangeArrowheads="1"/>
                </p:cNvSpPr>
                <p:nvPr/>
              </p:nvSpPr>
              <p:spPr bwMode="auto">
                <a:xfrm>
                  <a:off x="3400425" y="-1587"/>
                  <a:ext cx="425450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4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0425" y="1695450"/>
                  <a:ext cx="425450" cy="4286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5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6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25875" y="12715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5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49738" y="-1587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6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10800000">
                <a:off x="6412033" y="3187500"/>
                <a:ext cx="2712000" cy="1723897"/>
                <a:chOff x="849313" y="2549525"/>
                <a:chExt cx="4675187" cy="2971800"/>
              </a:xfrm>
              <a:grpFill/>
            </p:grpSpPr>
            <p:sp>
              <p:nvSpPr>
                <p:cNvPr id="12" name="Rectangle 308"/>
                <p:cNvSpPr>
                  <a:spLocks noChangeArrowheads="1"/>
                </p:cNvSpPr>
                <p:nvPr/>
              </p:nvSpPr>
              <p:spPr bwMode="auto">
                <a:xfrm>
                  <a:off x="849313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3" name="Rectangle 309"/>
                <p:cNvSpPr>
                  <a:spLocks noChangeArrowheads="1"/>
                </p:cNvSpPr>
                <p:nvPr/>
              </p:nvSpPr>
              <p:spPr bwMode="auto">
                <a:xfrm>
                  <a:off x="849313" y="4246563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4" name="Rectangle 310"/>
                <p:cNvSpPr>
                  <a:spLocks noChangeArrowheads="1"/>
                </p:cNvSpPr>
                <p:nvPr/>
              </p:nvSpPr>
              <p:spPr bwMode="auto">
                <a:xfrm>
                  <a:off x="849313" y="5095875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73175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6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73175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7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73175" y="4672013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127250" y="2549525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2127250" y="4246563"/>
                  <a:ext cx="423863" cy="84931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551113" y="2973388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51113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76563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00425" y="5095875"/>
                  <a:ext cx="425450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4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25875" y="2973388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5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25875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9738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49738" y="3822700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675188" y="3397250"/>
                  <a:ext cx="423863" cy="42545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29" name="Rectangle 337"/>
                <p:cNvSpPr>
                  <a:spLocks noChangeArrowheads="1"/>
                </p:cNvSpPr>
                <p:nvPr/>
              </p:nvSpPr>
              <p:spPr bwMode="auto">
                <a:xfrm>
                  <a:off x="4675188" y="4672013"/>
                  <a:ext cx="423863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  <p:sp>
              <p:nvSpPr>
                <p:cNvPr id="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5099050" y="2549525"/>
                  <a:ext cx="425450" cy="423862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solidFill>
                      <a:prstClr val="black"/>
                    </a:solidFill>
                    <a:latin typeface="Open Sans"/>
                  </a:endParaRPr>
                </a:p>
              </p:txBody>
            </p:sp>
          </p:grpSp>
        </p:grpSp>
      </p:grpSp>
      <p:sp>
        <p:nvSpPr>
          <p:cNvPr id="460" name="Rounded Rectangle 45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1" name="Rounded Rectangle 46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01DD041E-AFC2-4013-88CB-984CA738A1B8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463" name="Group 462"/>
          <p:cNvGrpSpPr/>
          <p:nvPr userDrawn="1"/>
        </p:nvGrpSpPr>
        <p:grpSpPr>
          <a:xfrm>
            <a:off x="145693" y="6437955"/>
            <a:ext cx="196811" cy="173211"/>
            <a:chOff x="2155825" y="1089025"/>
            <a:chExt cx="1687513" cy="1430338"/>
          </a:xfrm>
          <a:solidFill>
            <a:schemeClr val="accent5">
              <a:lumMod val="75000"/>
            </a:schemeClr>
          </a:solidFill>
        </p:grpSpPr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  <p:sp>
          <p:nvSpPr>
            <p:cNvPr id="465" name="Freeform 464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</p:grpSp>
      <p:sp>
        <p:nvSpPr>
          <p:cNvPr id="466" name="TextBox 465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srgbClr val="C20E68">
                    <a:lumMod val="75000"/>
                  </a:srgbClr>
                </a:solidFill>
                <a:latin typeface="Open Sans"/>
              </a:rPr>
              <a:t>unlimited</a:t>
            </a:r>
            <a:endParaRPr lang="id-ID" sz="1467" b="1" dirty="0">
              <a:solidFill>
                <a:srgbClr val="C20E68">
                  <a:lumMod val="75000"/>
                </a:srgbClr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-8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4D2F61F7-A659-4765-A621-F6E270517BC9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45693" y="6437955"/>
            <a:ext cx="196811" cy="173211"/>
            <a:chOff x="2155825" y="1089025"/>
            <a:chExt cx="1687513" cy="1430338"/>
          </a:xfrm>
          <a:solidFill>
            <a:schemeClr val="accent6">
              <a:lumMod val="7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9CBE5C">
                    <a:lumMod val="75000"/>
                  </a:srgbClr>
                </a:solidFill>
                <a:latin typeface="Open Sans"/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srgbClr val="2C3E50">
                    <a:lumMod val="75000"/>
                  </a:srgbClr>
                </a:solidFill>
                <a:latin typeface="Open Sans"/>
              </a:rPr>
              <a:t>unlimited</a:t>
            </a:r>
            <a:endParaRPr lang="id-ID" sz="1467" b="1" dirty="0">
              <a:solidFill>
                <a:srgbClr val="2C3E50">
                  <a:lumMod val="75000"/>
                </a:srgbClr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B38C6B9A-47CE-4312-BB53-A3905ED03F09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5693" y="6437963"/>
            <a:ext cx="196811" cy="173211"/>
            <a:chOff x="2155825" y="1089025"/>
            <a:chExt cx="1687513" cy="1430338"/>
          </a:xfrm>
          <a:solidFill>
            <a:schemeClr val="bg1">
              <a:lumMod val="85000"/>
            </a:schemeClr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17488" y="6443663"/>
            <a:ext cx="1023937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67" b="1" dirty="0">
                <a:solidFill>
                  <a:prstClr val="white">
                    <a:lumMod val="85000"/>
                  </a:prstClr>
                </a:solidFill>
                <a:latin typeface="Open Sans"/>
              </a:rPr>
              <a:t>unlimited</a:t>
            </a:r>
            <a:endParaRPr lang="id-ID" sz="1467" b="1" dirty="0">
              <a:solidFill>
                <a:prstClr val="white">
                  <a:lumMod val="85000"/>
                </a:prstClr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6284" y="953593"/>
            <a:ext cx="1799441" cy="1799441"/>
          </a:xfrm>
          <a:prstGeom prst="ellipse">
            <a:avLst/>
          </a:prstGeom>
          <a:solidFill>
            <a:srgbClr val="2E4154"/>
          </a:solidFill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7F0AD90C-CD02-4389-9A31-DB8006438A7E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71088" y="2664886"/>
            <a:ext cx="3477433" cy="2110316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DA6009B3-62C5-4299-93EC-D3EC23930AE8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44141" y="1905000"/>
            <a:ext cx="2857500" cy="3210984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119C-8CB9-4700-9822-77D72DB3B962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39D1-78A8-44A0-BFBE-74068CBAC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6AD2504A-560E-44DF-AE22-16AE6E9DABF7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640667"/>
          </a:xfrm>
          <a:custGeom>
            <a:avLst/>
            <a:gdLst>
              <a:gd name="connsiteX0" fmla="*/ 0 w 9144000"/>
              <a:gd name="connsiteY0" fmla="*/ 0 h 2730500"/>
              <a:gd name="connsiteX1" fmla="*/ 8223250 w 9144000"/>
              <a:gd name="connsiteY1" fmla="*/ 0 h 2730500"/>
              <a:gd name="connsiteX2" fmla="*/ 8223250 w 9144000"/>
              <a:gd name="connsiteY2" fmla="*/ 199292 h 2730500"/>
              <a:gd name="connsiteX3" fmla="*/ 8676294 w 9144000"/>
              <a:gd name="connsiteY3" fmla="*/ 199292 h 2730500"/>
              <a:gd name="connsiteX4" fmla="*/ 8676294 w 9144000"/>
              <a:gd name="connsiteY4" fmla="*/ 0 h 2730500"/>
              <a:gd name="connsiteX5" fmla="*/ 9144000 w 9144000"/>
              <a:gd name="connsiteY5" fmla="*/ 0 h 2730500"/>
              <a:gd name="connsiteX6" fmla="*/ 9144000 w 9144000"/>
              <a:gd name="connsiteY6" fmla="*/ 2120900 h 2730500"/>
              <a:gd name="connsiteX7" fmla="*/ 9144000 w 9144000"/>
              <a:gd name="connsiteY7" fmla="*/ 2489200 h 2730500"/>
              <a:gd name="connsiteX8" fmla="*/ 9144000 w 9144000"/>
              <a:gd name="connsiteY8" fmla="*/ 2730500 h 2730500"/>
              <a:gd name="connsiteX9" fmla="*/ 0 w 9144000"/>
              <a:gd name="connsiteY9" fmla="*/ 2730500 h 2730500"/>
              <a:gd name="connsiteX10" fmla="*/ 0 w 9144000"/>
              <a:gd name="connsiteY10" fmla="*/ 2489200 h 2730500"/>
              <a:gd name="connsiteX11" fmla="*/ 0 w 9144000"/>
              <a:gd name="connsiteY11" fmla="*/ 21209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2730500">
                <a:moveTo>
                  <a:pt x="0" y="0"/>
                </a:moveTo>
                <a:lnTo>
                  <a:pt x="8223250" y="0"/>
                </a:lnTo>
                <a:lnTo>
                  <a:pt x="8223250" y="199292"/>
                </a:lnTo>
                <a:lnTo>
                  <a:pt x="8676294" y="199292"/>
                </a:lnTo>
                <a:lnTo>
                  <a:pt x="8676294" y="0"/>
                </a:lnTo>
                <a:lnTo>
                  <a:pt x="9144000" y="0"/>
                </a:lnTo>
                <a:lnTo>
                  <a:pt x="9144000" y="2120900"/>
                </a:lnTo>
                <a:lnTo>
                  <a:pt x="9144000" y="2489200"/>
                </a:lnTo>
                <a:lnTo>
                  <a:pt x="9144000" y="2730500"/>
                </a:lnTo>
                <a:lnTo>
                  <a:pt x="0" y="2730500"/>
                </a:lnTo>
                <a:lnTo>
                  <a:pt x="0" y="2489200"/>
                </a:lnTo>
                <a:lnTo>
                  <a:pt x="0" y="2120900"/>
                </a:lnTo>
                <a:close/>
              </a:path>
            </a:pathLst>
          </a:custGeom>
          <a:solidFill>
            <a:srgbClr val="2E4154"/>
          </a:solidFill>
        </p:spPr>
        <p:txBody>
          <a:bodyPr wrap="square">
            <a:noAutofit/>
          </a:bodyPr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44001703-AEDA-4F02-A00F-BC7271A0A725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78421" y="2472269"/>
            <a:ext cx="5217583" cy="3641732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52DD99B9-1B07-4755-80BA-CF1ADB491B36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878417" y="3158067"/>
            <a:ext cx="3477683" cy="2956984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7834884" y="3158067"/>
            <a:ext cx="3477683" cy="2956984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877F5EF5-40D5-40FB-9DC1-39D8425154AF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8421" y="2316048"/>
            <a:ext cx="2599273" cy="3799003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89410" y="2316048"/>
            <a:ext cx="2599273" cy="3799003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FD59A73D-77A5-4531-83CE-E831F8E50C00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82237" y="2316048"/>
            <a:ext cx="2092800" cy="209182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01807" y="2316048"/>
            <a:ext cx="2092800" cy="209182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221376" y="2316048"/>
            <a:ext cx="2092800" cy="209182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B81FA08A-B318-4127-BEF9-426517942E66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2203" y="2152116"/>
            <a:ext cx="1930725" cy="1930725"/>
          </a:xfrm>
          <a:prstGeom prst="ellipse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21291" y="2152116"/>
            <a:ext cx="1930725" cy="1930725"/>
          </a:xfrm>
          <a:prstGeom prst="ellipse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39878" y="2152116"/>
            <a:ext cx="1930725" cy="1930725"/>
          </a:xfrm>
          <a:prstGeom prst="ellipse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4270" y="2152116"/>
            <a:ext cx="1930725" cy="1930725"/>
          </a:xfrm>
          <a:prstGeom prst="ellipse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EEDAF188-1C46-45F2-B4AB-88BAB7254F69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86154" y="2516554"/>
            <a:ext cx="2539511" cy="3598497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66342" y="2516554"/>
            <a:ext cx="2539511" cy="3598497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2" name="Rounded Rectangle 11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32A51F36-F198-45A2-B54E-DA16DF5BEE51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5186" y="2828211"/>
            <a:ext cx="1484669" cy="148466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36450" y="2828211"/>
            <a:ext cx="1484669" cy="148466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486334" y="2828211"/>
            <a:ext cx="1484669" cy="148466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21179" y="2828211"/>
            <a:ext cx="1484669" cy="148466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02146" y="2828211"/>
            <a:ext cx="1484669" cy="1484669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F5A41469-57AA-4241-9656-5F95A44B9F3B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71725" y="2203167"/>
            <a:ext cx="2743200" cy="2743200"/>
          </a:xfrm>
          <a:prstGeom prst="ellipse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8025" y="2202964"/>
            <a:ext cx="2743200" cy="2743200"/>
          </a:xfrm>
          <a:prstGeom prst="ellipse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2" name="Rounded Rectangle 11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4D852584-6693-4893-B09D-BEEB4136B09A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7826" y="1999199"/>
            <a:ext cx="2479548" cy="411480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29339" y="3654263"/>
            <a:ext cx="2633472" cy="2459736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27413" y="1999199"/>
            <a:ext cx="2633472" cy="2459736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6163" y="1999199"/>
            <a:ext cx="2633472" cy="160020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32851" y="1999199"/>
            <a:ext cx="2478149" cy="411480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6A92-DEF8-48DE-8409-19EDCF9C9792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D902-24B3-444E-8BFC-5855DF6EF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11" name="TextBox 10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13D34C9B-AB77-4228-A92E-681CD6C100EE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656471"/>
            <a:ext cx="3600000" cy="2160000"/>
          </a:xfrm>
          <a:prstGeom prst="rect">
            <a:avLst/>
          </a:prstGeom>
          <a:solidFill>
            <a:srgbClr val="2E4154"/>
          </a:solidFill>
        </p:spPr>
        <p:txBody>
          <a:bodyPr>
            <a:norm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2936927"/>
            <a:ext cx="1728000" cy="1611324"/>
          </a:xfrm>
          <a:prstGeom prst="rect">
            <a:avLst/>
          </a:prstGeom>
          <a:solidFill>
            <a:srgbClr val="2E4154"/>
          </a:solidFill>
        </p:spPr>
        <p:txBody>
          <a:bodyPr>
            <a:norm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3" y="2936927"/>
            <a:ext cx="1728000" cy="1611324"/>
          </a:xfrm>
          <a:prstGeom prst="rect">
            <a:avLst/>
          </a:prstGeom>
          <a:solidFill>
            <a:srgbClr val="2E4154"/>
          </a:solidFill>
        </p:spPr>
        <p:txBody>
          <a:bodyPr>
            <a:norm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627897"/>
            <a:ext cx="2880000" cy="3920355"/>
          </a:xfrm>
          <a:prstGeom prst="rect">
            <a:avLst/>
          </a:prstGeom>
          <a:solidFill>
            <a:srgbClr val="2E4154"/>
          </a:solidFill>
        </p:spPr>
        <p:txBody>
          <a:bodyPr>
            <a:norm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635853" y="2756927"/>
            <a:ext cx="3600000" cy="1791324"/>
          </a:xfrm>
          <a:prstGeom prst="rect">
            <a:avLst/>
          </a:prstGeom>
          <a:solidFill>
            <a:srgbClr val="2E4154"/>
          </a:solidFill>
        </p:spPr>
        <p:txBody>
          <a:bodyPr>
            <a:norm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656471"/>
            <a:ext cx="1728000" cy="1980000"/>
          </a:xfrm>
          <a:prstGeom prst="rect">
            <a:avLst/>
          </a:prstGeom>
          <a:solidFill>
            <a:srgbClr val="2E4154"/>
          </a:solidFill>
        </p:spPr>
        <p:txBody>
          <a:bodyPr>
            <a:norm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656471"/>
            <a:ext cx="1728000" cy="1980000"/>
          </a:xfrm>
          <a:prstGeom prst="rect">
            <a:avLst/>
          </a:prstGeom>
          <a:solidFill>
            <a:srgbClr val="2E4154"/>
          </a:solidFill>
        </p:spPr>
        <p:txBody>
          <a:bodyPr>
            <a:norm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21" name="TextBox 20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24" name="Rounded Rectangle 23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4AAD3D35-9FA7-4FC2-B83E-ABB07979915B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62383" y="1483563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37157" y="1483563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613521" y="1483563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988296" y="1483563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988296" y="2856751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613521" y="2856751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237157" y="2856751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862383" y="2856751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862383" y="4231527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237157" y="4231527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613521" y="4231527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988296" y="4231527"/>
            <a:ext cx="1325880" cy="132588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0BA98403-68D1-4BA8-AF17-F9A51B339B4F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3900" y="3453095"/>
            <a:ext cx="2651760" cy="2660904"/>
          </a:xfrm>
          <a:prstGeom prst="roundRect">
            <a:avLst>
              <a:gd name="adj" fmla="val 1649"/>
            </a:avLst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13460" y="3453095"/>
            <a:ext cx="2651760" cy="2660904"/>
          </a:xfrm>
          <a:prstGeom prst="roundRect">
            <a:avLst>
              <a:gd name="adj" fmla="val 1649"/>
            </a:avLst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07747" y="1999199"/>
            <a:ext cx="5376672" cy="4114800"/>
          </a:xfrm>
          <a:prstGeom prst="roundRect">
            <a:avLst>
              <a:gd name="adj" fmla="val 1649"/>
            </a:avLst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1DCC2F48-3685-46CF-A65E-A6210C03FD37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7824" y="4560887"/>
            <a:ext cx="2651760" cy="1609344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7824" y="723899"/>
            <a:ext cx="2651760" cy="374904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09911" y="2644775"/>
            <a:ext cx="2651760" cy="3529584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09911" y="738187"/>
            <a:ext cx="2651760" cy="182880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8" name="Rounded Rectangle 7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A82DABF4-9F64-49A3-B515-C4A20059E0EA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4915285" y="910994"/>
            <a:ext cx="6398895" cy="5203005"/>
          </a:xfrm>
          <a:custGeom>
            <a:avLst/>
            <a:gdLst>
              <a:gd name="connsiteX0" fmla="*/ 26010 w 4799171"/>
              <a:gd name="connsiteY0" fmla="*/ 52 h 3902254"/>
              <a:gd name="connsiteX1" fmla="*/ 1551330 w 4799171"/>
              <a:gd name="connsiteY1" fmla="*/ 52 h 3902254"/>
              <a:gd name="connsiteX2" fmla="*/ 1577340 w 4799171"/>
              <a:gd name="connsiteY2" fmla="*/ 26062 h 3902254"/>
              <a:gd name="connsiteX3" fmla="*/ 1577340 w 4799171"/>
              <a:gd name="connsiteY3" fmla="*/ 3876244 h 3902254"/>
              <a:gd name="connsiteX4" fmla="*/ 1551330 w 4799171"/>
              <a:gd name="connsiteY4" fmla="*/ 3902254 h 3902254"/>
              <a:gd name="connsiteX5" fmla="*/ 26010 w 4799171"/>
              <a:gd name="connsiteY5" fmla="*/ 3902254 h 3902254"/>
              <a:gd name="connsiteX6" fmla="*/ 0 w 4799171"/>
              <a:gd name="connsiteY6" fmla="*/ 3876244 h 3902254"/>
              <a:gd name="connsiteX7" fmla="*/ 0 w 4799171"/>
              <a:gd name="connsiteY7" fmla="*/ 26062 h 3902254"/>
              <a:gd name="connsiteX8" fmla="*/ 26010 w 4799171"/>
              <a:gd name="connsiteY8" fmla="*/ 52 h 3902254"/>
              <a:gd name="connsiteX9" fmla="*/ 3247841 w 4799171"/>
              <a:gd name="connsiteY9" fmla="*/ 52 h 3902254"/>
              <a:gd name="connsiteX10" fmla="*/ 4773161 w 4799171"/>
              <a:gd name="connsiteY10" fmla="*/ 52 h 3902254"/>
              <a:gd name="connsiteX11" fmla="*/ 4799171 w 4799171"/>
              <a:gd name="connsiteY11" fmla="*/ 26062 h 3902254"/>
              <a:gd name="connsiteX12" fmla="*/ 4799171 w 4799171"/>
              <a:gd name="connsiteY12" fmla="*/ 3876244 h 3902254"/>
              <a:gd name="connsiteX13" fmla="*/ 4773161 w 4799171"/>
              <a:gd name="connsiteY13" fmla="*/ 3902254 h 3902254"/>
              <a:gd name="connsiteX14" fmla="*/ 3247841 w 4799171"/>
              <a:gd name="connsiteY14" fmla="*/ 3902254 h 3902254"/>
              <a:gd name="connsiteX15" fmla="*/ 3221831 w 4799171"/>
              <a:gd name="connsiteY15" fmla="*/ 3876244 h 3902254"/>
              <a:gd name="connsiteX16" fmla="*/ 3221831 w 4799171"/>
              <a:gd name="connsiteY16" fmla="*/ 26062 h 3902254"/>
              <a:gd name="connsiteX17" fmla="*/ 3247841 w 4799171"/>
              <a:gd name="connsiteY17" fmla="*/ 52 h 3902254"/>
              <a:gd name="connsiteX18" fmla="*/ 1637179 w 4799171"/>
              <a:gd name="connsiteY18" fmla="*/ 0 h 3902254"/>
              <a:gd name="connsiteX19" fmla="*/ 3162499 w 4799171"/>
              <a:gd name="connsiteY19" fmla="*/ 0 h 3902254"/>
              <a:gd name="connsiteX20" fmla="*/ 3188509 w 4799171"/>
              <a:gd name="connsiteY20" fmla="*/ 26010 h 3902254"/>
              <a:gd name="connsiteX21" fmla="*/ 3188509 w 4799171"/>
              <a:gd name="connsiteY21" fmla="*/ 3876192 h 3902254"/>
              <a:gd name="connsiteX22" fmla="*/ 3162499 w 4799171"/>
              <a:gd name="connsiteY22" fmla="*/ 3902202 h 3902254"/>
              <a:gd name="connsiteX23" fmla="*/ 1637179 w 4799171"/>
              <a:gd name="connsiteY23" fmla="*/ 3902202 h 3902254"/>
              <a:gd name="connsiteX24" fmla="*/ 1611169 w 4799171"/>
              <a:gd name="connsiteY24" fmla="*/ 3876192 h 3902254"/>
              <a:gd name="connsiteX25" fmla="*/ 1611169 w 4799171"/>
              <a:gd name="connsiteY25" fmla="*/ 26010 h 3902254"/>
              <a:gd name="connsiteX26" fmla="*/ 1637179 w 4799171"/>
              <a:gd name="connsiteY26" fmla="*/ 0 h 390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99171" h="3902254">
                <a:moveTo>
                  <a:pt x="26010" y="52"/>
                </a:moveTo>
                <a:lnTo>
                  <a:pt x="1551330" y="52"/>
                </a:lnTo>
                <a:cubicBezTo>
                  <a:pt x="1565695" y="52"/>
                  <a:pt x="1577340" y="11697"/>
                  <a:pt x="1577340" y="26062"/>
                </a:cubicBezTo>
                <a:lnTo>
                  <a:pt x="1577340" y="3876244"/>
                </a:lnTo>
                <a:cubicBezTo>
                  <a:pt x="1577340" y="3890609"/>
                  <a:pt x="1565695" y="3902254"/>
                  <a:pt x="1551330" y="3902254"/>
                </a:cubicBezTo>
                <a:lnTo>
                  <a:pt x="26010" y="3902254"/>
                </a:lnTo>
                <a:cubicBezTo>
                  <a:pt x="11645" y="3902254"/>
                  <a:pt x="0" y="3890609"/>
                  <a:pt x="0" y="3876244"/>
                </a:cubicBezTo>
                <a:lnTo>
                  <a:pt x="0" y="26062"/>
                </a:lnTo>
                <a:cubicBezTo>
                  <a:pt x="0" y="11697"/>
                  <a:pt x="11645" y="52"/>
                  <a:pt x="26010" y="52"/>
                </a:cubicBezTo>
                <a:close/>
                <a:moveTo>
                  <a:pt x="3247841" y="52"/>
                </a:moveTo>
                <a:lnTo>
                  <a:pt x="4773161" y="52"/>
                </a:lnTo>
                <a:cubicBezTo>
                  <a:pt x="4787526" y="52"/>
                  <a:pt x="4799171" y="11697"/>
                  <a:pt x="4799171" y="26062"/>
                </a:cubicBezTo>
                <a:lnTo>
                  <a:pt x="4799171" y="3876244"/>
                </a:lnTo>
                <a:cubicBezTo>
                  <a:pt x="4799171" y="3890609"/>
                  <a:pt x="4787526" y="3902254"/>
                  <a:pt x="4773161" y="3902254"/>
                </a:cubicBezTo>
                <a:lnTo>
                  <a:pt x="3247841" y="3902254"/>
                </a:lnTo>
                <a:cubicBezTo>
                  <a:pt x="3233476" y="3902254"/>
                  <a:pt x="3221831" y="3890609"/>
                  <a:pt x="3221831" y="3876244"/>
                </a:cubicBezTo>
                <a:lnTo>
                  <a:pt x="3221831" y="26062"/>
                </a:lnTo>
                <a:cubicBezTo>
                  <a:pt x="3221831" y="11697"/>
                  <a:pt x="3233476" y="52"/>
                  <a:pt x="3247841" y="52"/>
                </a:cubicBezTo>
                <a:close/>
                <a:moveTo>
                  <a:pt x="1637179" y="0"/>
                </a:moveTo>
                <a:lnTo>
                  <a:pt x="3162499" y="0"/>
                </a:lnTo>
                <a:cubicBezTo>
                  <a:pt x="3176864" y="0"/>
                  <a:pt x="3188509" y="11645"/>
                  <a:pt x="3188509" y="26010"/>
                </a:cubicBezTo>
                <a:lnTo>
                  <a:pt x="3188509" y="3876192"/>
                </a:lnTo>
                <a:cubicBezTo>
                  <a:pt x="3188509" y="3890557"/>
                  <a:pt x="3176864" y="3902202"/>
                  <a:pt x="3162499" y="3902202"/>
                </a:cubicBezTo>
                <a:lnTo>
                  <a:pt x="1637179" y="3902202"/>
                </a:lnTo>
                <a:cubicBezTo>
                  <a:pt x="1622814" y="3902202"/>
                  <a:pt x="1611169" y="3890557"/>
                  <a:pt x="1611169" y="3876192"/>
                </a:cubicBezTo>
                <a:lnTo>
                  <a:pt x="1611169" y="26010"/>
                </a:lnTo>
                <a:cubicBezTo>
                  <a:pt x="1611169" y="11645"/>
                  <a:pt x="1622814" y="0"/>
                  <a:pt x="1637179" y="0"/>
                </a:cubicBezTo>
                <a:close/>
              </a:path>
            </a:pathLst>
          </a:custGeom>
          <a:solidFill>
            <a:srgbClr val="2E4154"/>
          </a:solidFill>
        </p:spPr>
        <p:txBody>
          <a:bodyPr wrap="square">
            <a:noAutofit/>
          </a:bodyPr>
          <a:lstStyle>
            <a:lvl1pPr marL="0" indent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BCD920DD-1F03-4BBA-BF32-FF2C075B4585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" y="1828800"/>
            <a:ext cx="3319272" cy="3044952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38651" y="1828800"/>
            <a:ext cx="3319272" cy="3044952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53400" y="1828800"/>
            <a:ext cx="3319272" cy="3044952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11" name="TextBox 10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541E8217-3412-44C3-82D2-ED9BAA2A7919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88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2" y="-1"/>
            <a:ext cx="2419351" cy="4566101"/>
          </a:xfrm>
          <a:custGeom>
            <a:avLst/>
            <a:gdLst>
              <a:gd name="connsiteX0" fmla="*/ 0 w 1814513"/>
              <a:gd name="connsiteY0" fmla="*/ 0 h 3424576"/>
              <a:gd name="connsiteX1" fmla="*/ 1814513 w 1814513"/>
              <a:gd name="connsiteY1" fmla="*/ 0 h 3424576"/>
              <a:gd name="connsiteX2" fmla="*/ 1814513 w 1814513"/>
              <a:gd name="connsiteY2" fmla="*/ 1719601 h 3424576"/>
              <a:gd name="connsiteX3" fmla="*/ 1814513 w 1814513"/>
              <a:gd name="connsiteY3" fmla="*/ 2536371 h 3424576"/>
              <a:gd name="connsiteX4" fmla="*/ 1814513 w 1814513"/>
              <a:gd name="connsiteY4" fmla="*/ 3424576 h 3424576"/>
              <a:gd name="connsiteX5" fmla="*/ 0 w 1814513"/>
              <a:gd name="connsiteY5" fmla="*/ 3424576 h 3424576"/>
              <a:gd name="connsiteX6" fmla="*/ 0 w 1814513"/>
              <a:gd name="connsiteY6" fmla="*/ 2536371 h 3424576"/>
              <a:gd name="connsiteX7" fmla="*/ 0 w 1814513"/>
              <a:gd name="connsiteY7" fmla="*/ 1719601 h 342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13" h="3424576">
                <a:moveTo>
                  <a:pt x="0" y="0"/>
                </a:moveTo>
                <a:lnTo>
                  <a:pt x="1814513" y="0"/>
                </a:lnTo>
                <a:lnTo>
                  <a:pt x="1814513" y="1719601"/>
                </a:lnTo>
                <a:lnTo>
                  <a:pt x="1814513" y="2536371"/>
                </a:lnTo>
                <a:lnTo>
                  <a:pt x="1814513" y="3424576"/>
                </a:lnTo>
                <a:lnTo>
                  <a:pt x="0" y="3424576"/>
                </a:lnTo>
                <a:lnTo>
                  <a:pt x="0" y="2536371"/>
                </a:lnTo>
                <a:lnTo>
                  <a:pt x="0" y="171960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5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4882991" y="2"/>
            <a:ext cx="2419351" cy="22733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61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327821" y="4588178"/>
            <a:ext cx="2419351" cy="22733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90" name="Picture Placeholder 89"/>
          <p:cNvSpPr>
            <a:spLocks noGrp="1"/>
          </p:cNvSpPr>
          <p:nvPr>
            <p:ph type="pic" sz="quarter" idx="28"/>
          </p:nvPr>
        </p:nvSpPr>
        <p:spPr>
          <a:xfrm>
            <a:off x="2444830" y="2292803"/>
            <a:ext cx="4857509" cy="2273300"/>
          </a:xfrm>
          <a:custGeom>
            <a:avLst/>
            <a:gdLst>
              <a:gd name="connsiteX0" fmla="*/ 0 w 3643132"/>
              <a:gd name="connsiteY0" fmla="*/ 0 h 1704975"/>
              <a:gd name="connsiteX1" fmla="*/ 1828619 w 3643132"/>
              <a:gd name="connsiteY1" fmla="*/ 0 h 1704975"/>
              <a:gd name="connsiteX2" fmla="*/ 2471678 w 3643132"/>
              <a:gd name="connsiteY2" fmla="*/ 0 h 1704975"/>
              <a:gd name="connsiteX3" fmla="*/ 3643132 w 3643132"/>
              <a:gd name="connsiteY3" fmla="*/ 0 h 1704975"/>
              <a:gd name="connsiteX4" fmla="*/ 3643132 w 3643132"/>
              <a:gd name="connsiteY4" fmla="*/ 1704975 h 1704975"/>
              <a:gd name="connsiteX5" fmla="*/ 2471678 w 3643132"/>
              <a:gd name="connsiteY5" fmla="*/ 1704975 h 1704975"/>
              <a:gd name="connsiteX6" fmla="*/ 1828619 w 3643132"/>
              <a:gd name="connsiteY6" fmla="*/ 1704975 h 1704975"/>
              <a:gd name="connsiteX7" fmla="*/ 0 w 3643132"/>
              <a:gd name="connsiteY7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132" h="1704975">
                <a:moveTo>
                  <a:pt x="0" y="0"/>
                </a:moveTo>
                <a:lnTo>
                  <a:pt x="1828619" y="0"/>
                </a:lnTo>
                <a:lnTo>
                  <a:pt x="2471678" y="0"/>
                </a:lnTo>
                <a:lnTo>
                  <a:pt x="3643132" y="0"/>
                </a:lnTo>
                <a:lnTo>
                  <a:pt x="3643132" y="1704975"/>
                </a:lnTo>
                <a:lnTo>
                  <a:pt x="2471678" y="1704975"/>
                </a:lnTo>
                <a:lnTo>
                  <a:pt x="1828619" y="1704975"/>
                </a:lnTo>
                <a:lnTo>
                  <a:pt x="0" y="170497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89" name="Picture Placeholder 88"/>
          <p:cNvSpPr>
            <a:spLocks noGrp="1"/>
          </p:cNvSpPr>
          <p:nvPr>
            <p:ph type="pic" sz="quarter" idx="31"/>
          </p:nvPr>
        </p:nvSpPr>
        <p:spPr>
          <a:xfrm>
            <a:off x="9772653" y="2292803"/>
            <a:ext cx="2419351" cy="4568675"/>
          </a:xfrm>
          <a:custGeom>
            <a:avLst/>
            <a:gdLst>
              <a:gd name="connsiteX0" fmla="*/ 0 w 1814513"/>
              <a:gd name="connsiteY0" fmla="*/ 0 h 3426506"/>
              <a:gd name="connsiteX1" fmla="*/ 1814513 w 1814513"/>
              <a:gd name="connsiteY1" fmla="*/ 0 h 3426506"/>
              <a:gd name="connsiteX2" fmla="*/ 1814513 w 1814513"/>
              <a:gd name="connsiteY2" fmla="*/ 1721531 h 3426506"/>
              <a:gd name="connsiteX3" fmla="*/ 1814513 w 1814513"/>
              <a:gd name="connsiteY3" fmla="*/ 1997870 h 3426506"/>
              <a:gd name="connsiteX4" fmla="*/ 1814513 w 1814513"/>
              <a:gd name="connsiteY4" fmla="*/ 3426506 h 3426506"/>
              <a:gd name="connsiteX5" fmla="*/ 0 w 1814513"/>
              <a:gd name="connsiteY5" fmla="*/ 3426506 h 3426506"/>
              <a:gd name="connsiteX6" fmla="*/ 0 w 1814513"/>
              <a:gd name="connsiteY6" fmla="*/ 1997870 h 3426506"/>
              <a:gd name="connsiteX7" fmla="*/ 0 w 1814513"/>
              <a:gd name="connsiteY7" fmla="*/ 1721531 h 342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13" h="3426506">
                <a:moveTo>
                  <a:pt x="0" y="0"/>
                </a:moveTo>
                <a:lnTo>
                  <a:pt x="1814513" y="0"/>
                </a:lnTo>
                <a:lnTo>
                  <a:pt x="1814513" y="1721531"/>
                </a:lnTo>
                <a:lnTo>
                  <a:pt x="1814513" y="1997870"/>
                </a:lnTo>
                <a:lnTo>
                  <a:pt x="1814513" y="3426506"/>
                </a:lnTo>
                <a:lnTo>
                  <a:pt x="0" y="3426506"/>
                </a:lnTo>
                <a:lnTo>
                  <a:pt x="0" y="1997870"/>
                </a:lnTo>
                <a:lnTo>
                  <a:pt x="0" y="172153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32"/>
          </p:nvPr>
        </p:nvSpPr>
        <p:spPr>
          <a:xfrm>
            <a:off x="3" y="4588178"/>
            <a:ext cx="4864180" cy="2273300"/>
          </a:xfrm>
          <a:custGeom>
            <a:avLst/>
            <a:gdLst>
              <a:gd name="connsiteX0" fmla="*/ 0 w 3648135"/>
              <a:gd name="connsiteY0" fmla="*/ 0 h 1704975"/>
              <a:gd name="connsiteX1" fmla="*/ 1833622 w 3648135"/>
              <a:gd name="connsiteY1" fmla="*/ 0 h 1704975"/>
              <a:gd name="connsiteX2" fmla="*/ 2198914 w 3648135"/>
              <a:gd name="connsiteY2" fmla="*/ 0 h 1704975"/>
              <a:gd name="connsiteX3" fmla="*/ 3648135 w 3648135"/>
              <a:gd name="connsiteY3" fmla="*/ 0 h 1704975"/>
              <a:gd name="connsiteX4" fmla="*/ 3648135 w 3648135"/>
              <a:gd name="connsiteY4" fmla="*/ 1704975 h 1704975"/>
              <a:gd name="connsiteX5" fmla="*/ 2198914 w 3648135"/>
              <a:gd name="connsiteY5" fmla="*/ 1704975 h 1704975"/>
              <a:gd name="connsiteX6" fmla="*/ 1833622 w 3648135"/>
              <a:gd name="connsiteY6" fmla="*/ 1704975 h 1704975"/>
              <a:gd name="connsiteX7" fmla="*/ 0 w 3648135"/>
              <a:gd name="connsiteY7" fmla="*/ 1704975 h 1704975"/>
              <a:gd name="connsiteX8" fmla="*/ 0 w 3648135"/>
              <a:gd name="connsiteY8" fmla="*/ 1702368 h 1704975"/>
              <a:gd name="connsiteX9" fmla="*/ 1055688 w 3648135"/>
              <a:gd name="connsiteY9" fmla="*/ 1702368 h 1704975"/>
              <a:gd name="connsiteX10" fmla="*/ 1055688 w 3648135"/>
              <a:gd name="connsiteY10" fmla="*/ 1254693 h 1704975"/>
              <a:gd name="connsiteX11" fmla="*/ 0 w 3648135"/>
              <a:gd name="connsiteY11" fmla="*/ 1254693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8135" h="1704975">
                <a:moveTo>
                  <a:pt x="0" y="0"/>
                </a:moveTo>
                <a:lnTo>
                  <a:pt x="1833622" y="0"/>
                </a:lnTo>
                <a:lnTo>
                  <a:pt x="2198914" y="0"/>
                </a:lnTo>
                <a:lnTo>
                  <a:pt x="3648135" y="0"/>
                </a:lnTo>
                <a:lnTo>
                  <a:pt x="3648135" y="1704975"/>
                </a:lnTo>
                <a:lnTo>
                  <a:pt x="2198914" y="1704975"/>
                </a:lnTo>
                <a:lnTo>
                  <a:pt x="1833622" y="1704975"/>
                </a:lnTo>
                <a:lnTo>
                  <a:pt x="0" y="1704975"/>
                </a:lnTo>
                <a:lnTo>
                  <a:pt x="0" y="1702368"/>
                </a:lnTo>
                <a:lnTo>
                  <a:pt x="1055688" y="1702368"/>
                </a:lnTo>
                <a:lnTo>
                  <a:pt x="1055688" y="1254693"/>
                </a:lnTo>
                <a:lnTo>
                  <a:pt x="0" y="1254693"/>
                </a:lnTo>
                <a:close/>
              </a:path>
            </a:pathLst>
          </a:custGeom>
          <a:solidFill>
            <a:srgbClr val="2E4154"/>
          </a:solidFill>
        </p:spPr>
        <p:txBody>
          <a:bodyPr wrap="square">
            <a:no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98" name="Picture Placeholder 97"/>
          <p:cNvSpPr>
            <a:spLocks noGrp="1"/>
          </p:cNvSpPr>
          <p:nvPr>
            <p:ph type="pic" sz="quarter" idx="33"/>
          </p:nvPr>
        </p:nvSpPr>
        <p:spPr>
          <a:xfrm>
            <a:off x="7334494" y="2"/>
            <a:ext cx="4857511" cy="2273300"/>
          </a:xfrm>
          <a:custGeom>
            <a:avLst/>
            <a:gdLst>
              <a:gd name="connsiteX0" fmla="*/ 0 w 3643133"/>
              <a:gd name="connsiteY0" fmla="*/ 0 h 1704975"/>
              <a:gd name="connsiteX1" fmla="*/ 1509533 w 3643133"/>
              <a:gd name="connsiteY1" fmla="*/ 0 h 1704975"/>
              <a:gd name="connsiteX2" fmla="*/ 1814513 w 3643133"/>
              <a:gd name="connsiteY2" fmla="*/ 0 h 1704975"/>
              <a:gd name="connsiteX3" fmla="*/ 2722383 w 3643133"/>
              <a:gd name="connsiteY3" fmla="*/ 0 h 1704975"/>
              <a:gd name="connsiteX4" fmla="*/ 2722383 w 3643133"/>
              <a:gd name="connsiteY4" fmla="*/ 200025 h 1704975"/>
              <a:gd name="connsiteX5" fmla="*/ 3175427 w 3643133"/>
              <a:gd name="connsiteY5" fmla="*/ 200025 h 1704975"/>
              <a:gd name="connsiteX6" fmla="*/ 3175427 w 3643133"/>
              <a:gd name="connsiteY6" fmla="*/ 0 h 1704975"/>
              <a:gd name="connsiteX7" fmla="*/ 3643133 w 3643133"/>
              <a:gd name="connsiteY7" fmla="*/ 0 h 1704975"/>
              <a:gd name="connsiteX8" fmla="*/ 3643133 w 3643133"/>
              <a:gd name="connsiteY8" fmla="*/ 1704975 h 1704975"/>
              <a:gd name="connsiteX9" fmla="*/ 1814513 w 3643133"/>
              <a:gd name="connsiteY9" fmla="*/ 1704975 h 1704975"/>
              <a:gd name="connsiteX10" fmla="*/ 1509533 w 3643133"/>
              <a:gd name="connsiteY10" fmla="*/ 1704975 h 1704975"/>
              <a:gd name="connsiteX11" fmla="*/ 0 w 3643133"/>
              <a:gd name="connsiteY11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3133" h="1704975">
                <a:moveTo>
                  <a:pt x="0" y="0"/>
                </a:moveTo>
                <a:lnTo>
                  <a:pt x="1509533" y="0"/>
                </a:lnTo>
                <a:lnTo>
                  <a:pt x="1814513" y="0"/>
                </a:lnTo>
                <a:lnTo>
                  <a:pt x="2722383" y="0"/>
                </a:lnTo>
                <a:lnTo>
                  <a:pt x="2722383" y="200025"/>
                </a:lnTo>
                <a:lnTo>
                  <a:pt x="3175427" y="200025"/>
                </a:lnTo>
                <a:lnTo>
                  <a:pt x="3175427" y="0"/>
                </a:lnTo>
                <a:lnTo>
                  <a:pt x="3643133" y="0"/>
                </a:lnTo>
                <a:lnTo>
                  <a:pt x="3643133" y="1704975"/>
                </a:lnTo>
                <a:lnTo>
                  <a:pt x="1814513" y="1704975"/>
                </a:lnTo>
                <a:lnTo>
                  <a:pt x="1509533" y="1704975"/>
                </a:lnTo>
                <a:lnTo>
                  <a:pt x="0" y="1704975"/>
                </a:lnTo>
                <a:close/>
              </a:path>
            </a:pathLst>
          </a:custGeom>
          <a:solidFill>
            <a:srgbClr val="2E4154"/>
          </a:solidFill>
        </p:spPr>
        <p:txBody>
          <a:bodyPr wrap="square">
            <a:noAutofit/>
          </a:bodyPr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A0536269-DAAA-4908-BD39-651A60C5F8F8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73819"/>
            <a:ext cx="12192000" cy="2100200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4C1E02A7-CC17-4F16-9D49-ECD1417EEA6B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6984" y="2634605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47895" y="4911846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E7485841-94BB-455E-B7EF-0253BDC85E56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26984" y="341274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47895" y="2618515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6984" y="4911846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0DDB-6429-48B8-9946-1763B3DE4001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128A-E415-48CB-8D86-520BC814E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6115E59A-D477-4C4C-AC24-F230738EBB79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6984" y="2634605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47895" y="4911846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247895" y="333127"/>
            <a:ext cx="2717779" cy="1584684"/>
          </a:xfrm>
          <a:prstGeom prst="roundRect">
            <a:avLst>
              <a:gd name="adj" fmla="val 2026"/>
            </a:avLst>
          </a:prstGeom>
          <a:solidFill>
            <a:srgbClr val="2E4154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10" name="TextBox 9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3" name="Rounded Rectangle 12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EAEF5A89-03FC-4603-A5E5-2178F6F4222B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73817"/>
            <a:ext cx="12192000" cy="2537328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27168" y="5185032"/>
            <a:ext cx="1625600" cy="1016000"/>
          </a:xfrm>
          <a:prstGeom prst="rect">
            <a:avLst/>
          </a:prstGeom>
          <a:noFill/>
          <a:ln w="12700">
            <a:solidFill>
              <a:schemeClr val="accent6">
                <a:alpha val="29000"/>
              </a:schemeClr>
            </a:solidFill>
          </a:ln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659775" y="5185032"/>
            <a:ext cx="1625600" cy="1016000"/>
          </a:xfrm>
          <a:prstGeom prst="rect">
            <a:avLst/>
          </a:prstGeom>
          <a:noFill/>
          <a:ln w="12700">
            <a:solidFill>
              <a:schemeClr val="accent6">
                <a:alpha val="29000"/>
              </a:schemeClr>
            </a:solidFill>
          </a:ln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292381" y="5185032"/>
            <a:ext cx="1625600" cy="1016000"/>
          </a:xfrm>
          <a:prstGeom prst="rect">
            <a:avLst/>
          </a:prstGeom>
          <a:noFill/>
          <a:ln w="12700">
            <a:solidFill>
              <a:schemeClr val="accent6">
                <a:alpha val="29000"/>
              </a:schemeClr>
            </a:solidFill>
          </a:ln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24989" y="5185032"/>
            <a:ext cx="1625600" cy="1016000"/>
          </a:xfrm>
          <a:prstGeom prst="rect">
            <a:avLst/>
          </a:prstGeom>
          <a:noFill/>
          <a:ln w="12700">
            <a:solidFill>
              <a:schemeClr val="accent6">
                <a:alpha val="29000"/>
              </a:schemeClr>
            </a:solidFill>
          </a:ln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557596" y="5185032"/>
            <a:ext cx="1625600" cy="1016000"/>
          </a:xfrm>
          <a:prstGeom prst="rect">
            <a:avLst/>
          </a:prstGeom>
          <a:noFill/>
          <a:ln w="12700">
            <a:solidFill>
              <a:schemeClr val="accent6">
                <a:alpha val="29000"/>
              </a:schemeClr>
            </a:solidFill>
          </a:ln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29765350-A569-4778-B4C2-2CA332B1BD57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12687" y="2916767"/>
            <a:ext cx="3975100" cy="2491317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47C9833D-F371-473D-8501-129FE3B28631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1254" y="2690284"/>
            <a:ext cx="4133849" cy="2286000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8" name="Rounded Rectangle 7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674CB31A-6C71-4BEE-8E3B-0FC1AA98F476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35214" y="878400"/>
            <a:ext cx="2562951" cy="4989600"/>
          </a:xfrm>
          <a:prstGeom prst="rect">
            <a:avLst/>
          </a:prstGeom>
          <a:solidFill>
            <a:srgbClr val="2C3E50"/>
          </a:solidFill>
          <a:ln>
            <a:solidFill>
              <a:schemeClr val="tx1"/>
            </a:solidFill>
          </a:ln>
          <a:scene3d>
            <a:camera prst="isometricTopUp">
              <a:rot lat="1528254" lon="19471172" rev="2040600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818C8F52-E8F0-4886-91C1-2ADAAD276796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29270" y="2781300"/>
            <a:ext cx="4044951" cy="2937933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1F681C4B-D509-49DB-9B4C-754BE2956F1C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13647" y="2429860"/>
            <a:ext cx="3948319" cy="2114431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13351" y="2724152"/>
            <a:ext cx="3191933" cy="1769533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7554EAFA-9186-4EAE-B69E-1FEAC6C27559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394584" y="2415550"/>
            <a:ext cx="3331581" cy="2497164"/>
          </a:xfrm>
          <a:prstGeom prst="rect">
            <a:avLst/>
          </a:prstGeom>
          <a:solidFill>
            <a:srgbClr val="2C3E50"/>
          </a:solidFill>
          <a:scene3d>
            <a:camera prst="perspectiveRelaxedModerately" fov="7200000">
              <a:rot lat="19190636" lon="0" rev="0"/>
            </a:camera>
            <a:lightRig rig="threePt" dir="t"/>
          </a:scene3d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593A9498-6A1F-4548-8491-22E0F98532CA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82136" y="2715433"/>
            <a:ext cx="4038600" cy="2468033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104FFA92-BD59-4419-9659-42897020D3B2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08488" y="1672169"/>
            <a:ext cx="2305049" cy="4070351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9718-A7D5-4354-9D88-0FA070718D0E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3416-FAB1-4F98-8F49-55C35D65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BF963BE9-7596-4365-9605-5371FD6FAD2D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81800" y="2224618"/>
            <a:ext cx="3556000" cy="2584449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A7A30751-CD48-46ED-8033-D72E30DE3938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9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0725" y="3311329"/>
            <a:ext cx="1029600" cy="1285200"/>
          </a:xfrm>
          <a:prstGeom prst="rect">
            <a:avLst/>
          </a:prstGeom>
          <a:solidFill>
            <a:srgbClr val="2C3E50"/>
          </a:solidFill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38943" y="3311329"/>
            <a:ext cx="1029600" cy="1285200"/>
          </a:xfrm>
          <a:prstGeom prst="rect">
            <a:avLst/>
          </a:prstGeom>
          <a:solidFill>
            <a:srgbClr val="2C3E50"/>
          </a:solidFill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F26CFD20-0F34-4D44-A123-E9CCA641C0E4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19033" y="3078295"/>
            <a:ext cx="3956051" cy="2125133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10606C9B-CC59-4197-8224-1E888671E5A4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19033" y="2352464"/>
            <a:ext cx="3956051" cy="2125133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13600" y="3315600"/>
            <a:ext cx="6278400" cy="3542400"/>
          </a:xfrm>
          <a:prstGeom prst="rect">
            <a:avLst/>
          </a:prstGeom>
          <a:solidFill>
            <a:srgbClr val="2C3E5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24ADDED0-19F6-4D86-BAAC-2FB328355F1C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97100" y="2702985"/>
            <a:ext cx="3386667" cy="4402667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54821655-8846-40A8-ACF4-2D54AE1460C2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75254" y="3652452"/>
            <a:ext cx="3202516" cy="2005400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6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17583" y="2573279"/>
            <a:ext cx="3745092" cy="2112125"/>
          </a:xfrm>
          <a:prstGeom prst="rect">
            <a:avLst/>
          </a:prstGeom>
          <a:solidFill>
            <a:srgbClr val="2C3E50"/>
          </a:solidFill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46050" y="6437313"/>
            <a:ext cx="1095375" cy="325437"/>
            <a:chOff x="246534" y="4718011"/>
            <a:chExt cx="1111475" cy="329223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246535" y="4718011"/>
              <a:ext cx="199692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320632" y="4724435"/>
              <a:ext cx="1037377" cy="3227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D" sz="1467" b="1" dirty="0">
                  <a:solidFill>
                    <a:prstClr val="white">
                      <a:lumMod val="85000"/>
                    </a:prstClr>
                  </a:solidFill>
                  <a:latin typeface="Open Sans"/>
                </a:rPr>
                <a:t>unlimited</a:t>
              </a:r>
              <a:endParaRPr lang="id-ID" sz="1467" b="1" dirty="0">
                <a:solidFill>
                  <a:prstClr val="white">
                    <a:lumMod val="85000"/>
                  </a:prstClr>
                </a:solidFill>
                <a:latin typeface="Open Sans"/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0964863" y="1905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964863" y="0"/>
            <a:ext cx="603250" cy="246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5975" y="0"/>
            <a:ext cx="5810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 eaLnBrk="1" hangingPunct="1">
              <a:defRPr/>
            </a:pPr>
            <a:r>
              <a:rPr lang="id-ID" sz="800">
                <a:solidFill>
                  <a:srgbClr val="FFFFFF"/>
                </a:solidFill>
                <a:latin typeface="Open Sans"/>
              </a:rPr>
              <a:t>Page </a:t>
            </a:r>
            <a:fld id="{6E9B32FB-E230-4639-8046-F06A8344763D}" type="slidenum">
              <a:rPr lang="id-ID" sz="800" b="1">
                <a:solidFill>
                  <a:srgbClr val="FFFFFF"/>
                </a:solidFill>
                <a:latin typeface="Open Sans"/>
              </a:rPr>
              <a:pPr algn="ctr" defTabSz="912813" eaLnBrk="1" hangingPunct="1">
                <a:defRPr/>
              </a:pPr>
              <a:t>‹#›</a:t>
            </a:fld>
            <a:endParaRPr lang="id-ID" sz="900" b="1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008719"/>
            <a:ext cx="12192000" cy="2398112"/>
          </a:xfrm>
          <a:prstGeom prst="rect">
            <a:avLst/>
          </a:prstGeom>
          <a:solidFill>
            <a:srgbClr val="2E4154"/>
          </a:solidFill>
        </p:spPr>
        <p:txBody>
          <a:bodyPr/>
          <a:lstStyle>
            <a:lvl1pPr>
              <a:defRPr sz="2133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5112-7812-4275-8F10-72D61E633C80}" type="datetime1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C994-DCA2-42F2-A87A-415EA2996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3" Type="http://schemas.openxmlformats.org/officeDocument/2006/relationships/slideLayout" Target="../slideLayouts/slideLayout97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52" Type="http://schemas.openxmlformats.org/officeDocument/2006/relationships/slideLayout" Target="../slideLayouts/slideLayout9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8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5905D0-1FC9-4197-A034-82CBD002B986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3C1C8D-9270-49F2-99D3-CD28E34A5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62" r:id="rId1"/>
    <p:sldLayoutId id="2147505263" r:id="rId2"/>
    <p:sldLayoutId id="2147505264" r:id="rId3"/>
    <p:sldLayoutId id="2147505265" r:id="rId4"/>
    <p:sldLayoutId id="2147505266" r:id="rId5"/>
    <p:sldLayoutId id="2147505267" r:id="rId6"/>
    <p:sldLayoutId id="2147505268" r:id="rId7"/>
    <p:sldLayoutId id="2147505269" r:id="rId8"/>
    <p:sldLayoutId id="2147505270" r:id="rId9"/>
    <p:sldLayoutId id="2147505271" r:id="rId10"/>
    <p:sldLayoutId id="2147505272" r:id="rId11"/>
    <p:sldLayoutId id="2147505274" r:id="rId12"/>
    <p:sldLayoutId id="2147505275" r:id="rId13"/>
    <p:sldLayoutId id="2147505276" r:id="rId14"/>
    <p:sldLayoutId id="2147505277" r:id="rId15"/>
    <p:sldLayoutId id="214750527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050" y="404813"/>
            <a:ext cx="11195050" cy="10588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white"/>
              </a:solidFill>
            </a:endParaRPr>
          </a:p>
        </p:txBody>
      </p:sp>
      <p:grpSp>
        <p:nvGrpSpPr>
          <p:cNvPr id="2052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2058" name="Freeform 14"/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18"/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Freeform 22"/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26"/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062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73E87"/>
                </a:solidFill>
                <a:latin typeface="+mn-lt"/>
                <a:cs typeface="B Yagut" panose="00000400000000000000" pitchFamily="2" charset="-78"/>
              </a:defRPr>
            </a:lvl1pPr>
          </a:lstStyle>
          <a:p>
            <a:pPr>
              <a:defRPr/>
            </a:pPr>
            <a:r>
              <a:rPr lang="fa-IR"/>
              <a:t> معاونت سياستگذاري و ارزيابي راهبردي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hangingPunct="1">
              <a:defRPr sz="1000" smtClean="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B72EC50C-F40C-4E31-A510-5D6C7395A52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2055" name="Picture 14"/>
          <p:cNvSpPr>
            <a:spLocks noChangeAspect="1"/>
          </p:cNvSpPr>
          <p:nvPr/>
        </p:nvSpPr>
        <p:spPr bwMode="auto">
          <a:xfrm>
            <a:off x="6959600" y="404813"/>
            <a:ext cx="4762500" cy="1076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  <a:r>
              <a:rPr lang="fa-IR" smtClean="0"/>
              <a:t> بدر</a:t>
            </a:r>
            <a:r>
              <a:rPr lang="en-US" smtClean="0"/>
              <a:t>Master text styles</a:t>
            </a:r>
            <a:endParaRPr lang="fa-IR" smtClean="0"/>
          </a:p>
          <a:p>
            <a:pPr lvl="1"/>
            <a:r>
              <a:rPr lang="en-US" smtClean="0"/>
              <a:t>Second level</a:t>
            </a:r>
            <a:endParaRPr lang="fa-IR" smtClean="0"/>
          </a:p>
          <a:p>
            <a:pPr lvl="2"/>
            <a:r>
              <a:rPr lang="en-US" smtClean="0"/>
              <a:t>Third level</a:t>
            </a:r>
            <a:endParaRPr lang="fa-IR" smtClean="0"/>
          </a:p>
          <a:p>
            <a:pPr lvl="3"/>
            <a:r>
              <a:rPr lang="en-US" smtClean="0"/>
              <a:t>Fourth level</a:t>
            </a:r>
            <a:endParaRPr lang="fa-IR" smtClean="0"/>
          </a:p>
          <a:p>
            <a:pPr lvl="4"/>
            <a:r>
              <a:rPr lang="en-US" smtClean="0"/>
              <a:t>Fifth level</a:t>
            </a:r>
            <a:endParaRPr lang="fa-IR" smtClean="0"/>
          </a:p>
        </p:txBody>
      </p:sp>
      <p:sp>
        <p:nvSpPr>
          <p:cNvPr id="205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3375"/>
            <a:ext cx="90757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ب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79" r:id="rId1"/>
    <p:sldLayoutId id="2147505280" r:id="rId2"/>
    <p:sldLayoutId id="2147505281" r:id="rId3"/>
    <p:sldLayoutId id="2147505282" r:id="rId4"/>
    <p:sldLayoutId id="2147505283" r:id="rId5"/>
    <p:sldLayoutId id="2147505284" r:id="rId6"/>
    <p:sldLayoutId id="2147505285" r:id="rId7"/>
    <p:sldLayoutId id="2147505286" r:id="rId8"/>
    <p:sldLayoutId id="2147505287" r:id="rId9"/>
    <p:sldLayoutId id="2147505288" r:id="rId10"/>
    <p:sldLayoutId id="214750528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B Yagut" panose="00000400000000000000" pitchFamily="2" charset="-78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cs typeface="B Yagut" panose="00000400000000000000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cs typeface="B Yagut" panose="00000400000000000000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cs typeface="B Yagut" panose="00000400000000000000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cs typeface="B Yagut" panose="00000400000000000000" pitchFamily="2" charset="-78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Badr" panose="00000400000000000000" pitchFamily="2" charset="-78"/>
        </a:defRPr>
      </a:lvl1pPr>
      <a:lvl2pPr marL="57626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Badr" panose="00000400000000000000" pitchFamily="2" charset="-78"/>
        </a:defRPr>
      </a:lvl2pPr>
      <a:lvl3pPr marL="855663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Badr" panose="00000400000000000000" pitchFamily="2" charset="-78"/>
        </a:defRPr>
      </a:lvl3pPr>
      <a:lvl4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Badr" panose="00000400000000000000" pitchFamily="2" charset="-78"/>
        </a:defRPr>
      </a:lvl4pPr>
      <a:lvl5pPr marL="1462088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Badr" panose="00000400000000000000" pitchFamily="2" charset="-78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38238"/>
            <a:ext cx="10972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B64A23-8C91-4289-9992-80F75ECE9634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7D9617-589D-49C7-BA6C-C66911467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90" r:id="rId1"/>
    <p:sldLayoutId id="2147505291" r:id="rId2"/>
    <p:sldLayoutId id="2147505292" r:id="rId3"/>
    <p:sldLayoutId id="2147505293" r:id="rId4"/>
    <p:sldLayoutId id="2147505294" r:id="rId5"/>
    <p:sldLayoutId id="2147505295" r:id="rId6"/>
    <p:sldLayoutId id="2147505296" r:id="rId7"/>
    <p:sldLayoutId id="2147505297" r:id="rId8"/>
    <p:sldLayoutId id="2147505298" r:id="rId9"/>
    <p:sldLayoutId id="2147505299" r:id="rId10"/>
    <p:sldLayoutId id="2147505300" r:id="rId11"/>
    <p:sldLayoutId id="2147505301" r:id="rId12"/>
    <p:sldLayoutId id="2147505302" r:id="rId13"/>
    <p:sldLayoutId id="2147505303" r:id="rId14"/>
    <p:sldLayoutId id="2147505304" r:id="rId15"/>
    <p:sldLayoutId id="2147505305" r:id="rId16"/>
    <p:sldLayoutId id="2147505306" r:id="rId17"/>
  </p:sldLayoutIdLst>
  <p:timing>
    <p:tnLst>
      <p:par>
        <p:cTn id="1" dur="indefinite" restart="never" nodeType="tmRoot"/>
      </p:par>
    </p:tnLst>
  </p:timing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31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100">
          <a:solidFill>
            <a:srgbClr val="595959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j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j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5273" r:id="rId1"/>
    <p:sldLayoutId id="2147505307" r:id="rId2"/>
    <p:sldLayoutId id="2147505308" r:id="rId3"/>
    <p:sldLayoutId id="2147505309" r:id="rId4"/>
    <p:sldLayoutId id="2147505310" r:id="rId5"/>
    <p:sldLayoutId id="2147505311" r:id="rId6"/>
    <p:sldLayoutId id="2147505312" r:id="rId7"/>
    <p:sldLayoutId id="2147505313" r:id="rId8"/>
    <p:sldLayoutId id="2147505314" r:id="rId9"/>
    <p:sldLayoutId id="2147505315" r:id="rId10"/>
    <p:sldLayoutId id="2147505316" r:id="rId11"/>
    <p:sldLayoutId id="2147505317" r:id="rId12"/>
    <p:sldLayoutId id="2147505318" r:id="rId13"/>
    <p:sldLayoutId id="2147505319" r:id="rId14"/>
    <p:sldLayoutId id="2147505320" r:id="rId15"/>
    <p:sldLayoutId id="2147505321" r:id="rId16"/>
    <p:sldLayoutId id="2147505322" r:id="rId17"/>
    <p:sldLayoutId id="2147505323" r:id="rId18"/>
    <p:sldLayoutId id="2147505324" r:id="rId19"/>
    <p:sldLayoutId id="2147505325" r:id="rId20"/>
    <p:sldLayoutId id="2147505326" r:id="rId21"/>
    <p:sldLayoutId id="2147505327" r:id="rId22"/>
    <p:sldLayoutId id="2147505328" r:id="rId23"/>
    <p:sldLayoutId id="2147505329" r:id="rId24"/>
    <p:sldLayoutId id="2147505330" r:id="rId25"/>
    <p:sldLayoutId id="2147505331" r:id="rId26"/>
    <p:sldLayoutId id="2147505332" r:id="rId27"/>
    <p:sldLayoutId id="2147505333" r:id="rId28"/>
    <p:sldLayoutId id="2147505334" r:id="rId29"/>
    <p:sldLayoutId id="2147505335" r:id="rId30"/>
    <p:sldLayoutId id="2147505336" r:id="rId31"/>
    <p:sldLayoutId id="2147505337" r:id="rId32"/>
    <p:sldLayoutId id="2147505338" r:id="rId33"/>
    <p:sldLayoutId id="2147505339" r:id="rId34"/>
    <p:sldLayoutId id="2147505340" r:id="rId35"/>
    <p:sldLayoutId id="2147505341" r:id="rId36"/>
    <p:sldLayoutId id="2147505342" r:id="rId37"/>
    <p:sldLayoutId id="2147505343" r:id="rId38"/>
    <p:sldLayoutId id="2147505344" r:id="rId39"/>
    <p:sldLayoutId id="2147505345" r:id="rId40"/>
    <p:sldLayoutId id="2147505346" r:id="rId41"/>
    <p:sldLayoutId id="2147505347" r:id="rId42"/>
    <p:sldLayoutId id="2147505348" r:id="rId43"/>
    <p:sldLayoutId id="2147505349" r:id="rId44"/>
    <p:sldLayoutId id="2147505350" r:id="rId45"/>
    <p:sldLayoutId id="2147505351" r:id="rId46"/>
    <p:sldLayoutId id="2147505352" r:id="rId47"/>
    <p:sldLayoutId id="2147505353" r:id="rId48"/>
    <p:sldLayoutId id="2147505354" r:id="rId49"/>
    <p:sldLayoutId id="2147505355" r:id="rId50"/>
    <p:sldLayoutId id="2147505356" r:id="rId51"/>
    <p:sldLayoutId id="2147505357" r:id="rId52"/>
    <p:sldLayoutId id="2147505358" r:id="rId53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41" Type="http://schemas.openxmlformats.org/officeDocument/2006/relationships/image" Target="../media/image7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38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jpe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jpeg"/><Relationship Id="rId25" Type="http://schemas.openxmlformats.org/officeDocument/2006/relationships/image" Target="../media/image119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jpe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jpeg"/><Relationship Id="rId19" Type="http://schemas.openxmlformats.org/officeDocument/2006/relationships/image" Target="../media/image113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Relationship Id="rId22" Type="http://schemas.openxmlformats.org/officeDocument/2006/relationships/image" Target="../media/image116.png"/><Relationship Id="rId27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jpeg"/><Relationship Id="rId17" Type="http://schemas.openxmlformats.org/officeDocument/2006/relationships/image" Target="../media/image136.jpeg"/><Relationship Id="rId2" Type="http://schemas.openxmlformats.org/officeDocument/2006/relationships/image" Target="../media/image121.jpe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5.png"/><Relationship Id="rId11" Type="http://schemas.openxmlformats.org/officeDocument/2006/relationships/image" Target="../media/image130.jpeg"/><Relationship Id="rId5" Type="http://schemas.openxmlformats.org/officeDocument/2006/relationships/image" Target="../media/image124.png"/><Relationship Id="rId15" Type="http://schemas.openxmlformats.org/officeDocument/2006/relationships/image" Target="../media/image134.jpeg"/><Relationship Id="rId10" Type="http://schemas.openxmlformats.org/officeDocument/2006/relationships/image" Target="../media/image129.png"/><Relationship Id="rId19" Type="http://schemas.openxmlformats.org/officeDocument/2006/relationships/image" Target="../media/image38.png"/><Relationship Id="rId4" Type="http://schemas.openxmlformats.org/officeDocument/2006/relationships/image" Target="../media/image123.jpe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5853113" y="5089525"/>
            <a:ext cx="971550" cy="233363"/>
            <a:chOff x="4362289" y="3467099"/>
            <a:chExt cx="419423" cy="65678"/>
          </a:xfrm>
        </p:grpSpPr>
        <p:sp>
          <p:nvSpPr>
            <p:cNvPr id="13" name="Oval 12"/>
            <p:cNvSpPr/>
            <p:nvPr/>
          </p:nvSpPr>
          <p:spPr>
            <a:xfrm rot="10800000">
              <a:off x="4362289" y="3467099"/>
              <a:ext cx="65792" cy="6567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0800000">
              <a:off x="4450697" y="3467099"/>
              <a:ext cx="65792" cy="6567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0800000">
              <a:off x="4539790" y="3467099"/>
              <a:ext cx="65792" cy="6567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0800000">
              <a:off x="4628198" y="3467099"/>
              <a:ext cx="65792" cy="6567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0800000">
              <a:off x="4715920" y="3467099"/>
              <a:ext cx="65792" cy="6567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 rot="3683711">
            <a:off x="9716411" y="2215648"/>
            <a:ext cx="878123" cy="772825"/>
            <a:chOff x="2155825" y="1089025"/>
            <a:chExt cx="1687513" cy="1430338"/>
          </a:xfrm>
          <a:solidFill>
            <a:schemeClr val="accent1"/>
          </a:solidFill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5825" y="1827213"/>
              <a:ext cx="676275" cy="692150"/>
            </a:xfrm>
            <a:custGeom>
              <a:avLst/>
              <a:gdLst>
                <a:gd name="T0" fmla="*/ 179 w 179"/>
                <a:gd name="T1" fmla="*/ 40 h 183"/>
                <a:gd name="T2" fmla="*/ 106 w 179"/>
                <a:gd name="T3" fmla="*/ 0 h 183"/>
                <a:gd name="T4" fmla="*/ 73 w 179"/>
                <a:gd name="T5" fmla="*/ 17 h 183"/>
                <a:gd name="T6" fmla="*/ 7 w 179"/>
                <a:gd name="T7" fmla="*/ 110 h 183"/>
                <a:gd name="T8" fmla="*/ 100 w 179"/>
                <a:gd name="T9" fmla="*/ 175 h 183"/>
                <a:gd name="T10" fmla="*/ 165 w 179"/>
                <a:gd name="T11" fmla="*/ 83 h 183"/>
                <a:gd name="T12" fmla="*/ 164 w 179"/>
                <a:gd name="T13" fmla="*/ 79 h 183"/>
                <a:gd name="T14" fmla="*/ 179 w 179"/>
                <a:gd name="T15" fmla="*/ 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3">
                  <a:moveTo>
                    <a:pt x="179" y="40"/>
                  </a:moveTo>
                  <a:cubicBezTo>
                    <a:pt x="150" y="35"/>
                    <a:pt x="124" y="21"/>
                    <a:pt x="106" y="0"/>
                  </a:cubicBezTo>
                  <a:cubicBezTo>
                    <a:pt x="104" y="11"/>
                    <a:pt x="98" y="15"/>
                    <a:pt x="73" y="17"/>
                  </a:cubicBezTo>
                  <a:cubicBezTo>
                    <a:pt x="29" y="25"/>
                    <a:pt x="0" y="66"/>
                    <a:pt x="7" y="110"/>
                  </a:cubicBezTo>
                  <a:cubicBezTo>
                    <a:pt x="15" y="153"/>
                    <a:pt x="56" y="183"/>
                    <a:pt x="100" y="175"/>
                  </a:cubicBezTo>
                  <a:cubicBezTo>
                    <a:pt x="143" y="168"/>
                    <a:pt x="173" y="127"/>
                    <a:pt x="165" y="83"/>
                  </a:cubicBezTo>
                  <a:cubicBezTo>
                    <a:pt x="165" y="82"/>
                    <a:pt x="165" y="80"/>
                    <a:pt x="164" y="79"/>
                  </a:cubicBezTo>
                  <a:cubicBezTo>
                    <a:pt x="163" y="70"/>
                    <a:pt x="159" y="54"/>
                    <a:pt x="17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473325" y="1089025"/>
              <a:ext cx="1370013" cy="882650"/>
            </a:xfrm>
            <a:custGeom>
              <a:avLst/>
              <a:gdLst>
                <a:gd name="T0" fmla="*/ 357 w 363"/>
                <a:gd name="T1" fmla="*/ 154 h 233"/>
                <a:gd name="T2" fmla="*/ 283 w 363"/>
                <a:gd name="T3" fmla="*/ 102 h 233"/>
                <a:gd name="T4" fmla="*/ 278 w 363"/>
                <a:gd name="T5" fmla="*/ 103 h 233"/>
                <a:gd name="T6" fmla="*/ 278 w 363"/>
                <a:gd name="T7" fmla="*/ 103 h 233"/>
                <a:gd name="T8" fmla="*/ 277 w 363"/>
                <a:gd name="T9" fmla="*/ 103 h 233"/>
                <a:gd name="T10" fmla="*/ 271 w 363"/>
                <a:gd name="T11" fmla="*/ 105 h 233"/>
                <a:gd name="T12" fmla="*/ 214 w 363"/>
                <a:gd name="T13" fmla="*/ 82 h 233"/>
                <a:gd name="T14" fmla="*/ 96 w 363"/>
                <a:gd name="T15" fmla="*/ 9 h 233"/>
                <a:gd name="T16" fmla="*/ 10 w 363"/>
                <a:gd name="T17" fmla="*/ 130 h 233"/>
                <a:gd name="T18" fmla="*/ 15 w 363"/>
                <a:gd name="T19" fmla="*/ 148 h 233"/>
                <a:gd name="T20" fmla="*/ 15 w 363"/>
                <a:gd name="T21" fmla="*/ 148 h 233"/>
                <a:gd name="T22" fmla="*/ 114 w 363"/>
                <a:gd name="T23" fmla="*/ 217 h 233"/>
                <a:gd name="T24" fmla="*/ 156 w 363"/>
                <a:gd name="T25" fmla="*/ 208 h 233"/>
                <a:gd name="T26" fmla="*/ 156 w 363"/>
                <a:gd name="T27" fmla="*/ 208 h 233"/>
                <a:gd name="T28" fmla="*/ 192 w 363"/>
                <a:gd name="T29" fmla="*/ 182 h 233"/>
                <a:gd name="T30" fmla="*/ 192 w 363"/>
                <a:gd name="T31" fmla="*/ 182 h 233"/>
                <a:gd name="T32" fmla="*/ 192 w 363"/>
                <a:gd name="T33" fmla="*/ 182 h 233"/>
                <a:gd name="T34" fmla="*/ 195 w 363"/>
                <a:gd name="T35" fmla="*/ 179 h 233"/>
                <a:gd name="T36" fmla="*/ 234 w 363"/>
                <a:gd name="T37" fmla="*/ 189 h 233"/>
                <a:gd name="T38" fmla="*/ 234 w 363"/>
                <a:gd name="T39" fmla="*/ 189 h 233"/>
                <a:gd name="T40" fmla="*/ 305 w 363"/>
                <a:gd name="T41" fmla="*/ 228 h 233"/>
                <a:gd name="T42" fmla="*/ 357 w 363"/>
                <a:gd name="T43" fmla="*/ 154 h 233"/>
                <a:gd name="T44" fmla="*/ 78 w 363"/>
                <a:gd name="T45" fmla="*/ 33 h 233"/>
                <a:gd name="T46" fmla="*/ 111 w 363"/>
                <a:gd name="T47" fmla="*/ 35 h 233"/>
                <a:gd name="T48" fmla="*/ 90 w 363"/>
                <a:gd name="T49" fmla="*/ 60 h 233"/>
                <a:gd name="T50" fmla="*/ 56 w 363"/>
                <a:gd name="T51" fmla="*/ 58 h 233"/>
                <a:gd name="T52" fmla="*/ 78 w 363"/>
                <a:gd name="T53" fmla="*/ 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233">
                  <a:moveTo>
                    <a:pt x="357" y="154"/>
                  </a:moveTo>
                  <a:cubicBezTo>
                    <a:pt x="351" y="119"/>
                    <a:pt x="318" y="96"/>
                    <a:pt x="283" y="102"/>
                  </a:cubicBezTo>
                  <a:cubicBezTo>
                    <a:pt x="281" y="102"/>
                    <a:pt x="279" y="102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5" y="104"/>
                    <a:pt x="273" y="104"/>
                    <a:pt x="271" y="105"/>
                  </a:cubicBezTo>
                  <a:cubicBezTo>
                    <a:pt x="258" y="108"/>
                    <a:pt x="230" y="111"/>
                    <a:pt x="214" y="82"/>
                  </a:cubicBezTo>
                  <a:cubicBezTo>
                    <a:pt x="199" y="32"/>
                    <a:pt x="149" y="0"/>
                    <a:pt x="96" y="9"/>
                  </a:cubicBezTo>
                  <a:cubicBezTo>
                    <a:pt x="39" y="19"/>
                    <a:pt x="0" y="73"/>
                    <a:pt x="10" y="130"/>
                  </a:cubicBezTo>
                  <a:cubicBezTo>
                    <a:pt x="11" y="136"/>
                    <a:pt x="13" y="143"/>
                    <a:pt x="15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0" y="189"/>
                    <a:pt x="68" y="217"/>
                    <a:pt x="114" y="217"/>
                  </a:cubicBezTo>
                  <a:cubicBezTo>
                    <a:pt x="129" y="217"/>
                    <a:pt x="143" y="214"/>
                    <a:pt x="156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70" y="202"/>
                    <a:pt x="182" y="193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4" y="180"/>
                    <a:pt x="195" y="179"/>
                  </a:cubicBezTo>
                  <a:cubicBezTo>
                    <a:pt x="202" y="171"/>
                    <a:pt x="219" y="15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45" y="216"/>
                    <a:pt x="274" y="233"/>
                    <a:pt x="305" y="228"/>
                  </a:cubicBezTo>
                  <a:cubicBezTo>
                    <a:pt x="340" y="222"/>
                    <a:pt x="363" y="189"/>
                    <a:pt x="357" y="154"/>
                  </a:cubicBezTo>
                  <a:close/>
                  <a:moveTo>
                    <a:pt x="78" y="33"/>
                  </a:moveTo>
                  <a:cubicBezTo>
                    <a:pt x="93" y="26"/>
                    <a:pt x="108" y="27"/>
                    <a:pt x="111" y="35"/>
                  </a:cubicBezTo>
                  <a:cubicBezTo>
                    <a:pt x="115" y="42"/>
                    <a:pt x="105" y="54"/>
                    <a:pt x="90" y="60"/>
                  </a:cubicBezTo>
                  <a:cubicBezTo>
                    <a:pt x="74" y="67"/>
                    <a:pt x="59" y="66"/>
                    <a:pt x="56" y="58"/>
                  </a:cubicBezTo>
                  <a:cubicBezTo>
                    <a:pt x="53" y="50"/>
                    <a:pt x="63" y="39"/>
                    <a:pt x="7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32100" y="2603500"/>
            <a:ext cx="733742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FF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جهش تولید دانش بنیان</a:t>
            </a:r>
          </a:p>
          <a:p>
            <a:pPr algn="ctr" defTabSz="914377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FF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و توسعه صنایع نوآور</a:t>
            </a:r>
          </a:p>
          <a:p>
            <a:pPr algn="ctr" defTabSz="914377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3733" dirty="0">
              <a:solidFill>
                <a:srgbClr val="FFFF0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 defTabSz="914377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bg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معاونت </a:t>
            </a:r>
            <a:r>
              <a:rPr lang="fa-IR" sz="2800" dirty="0">
                <a:solidFill>
                  <a:schemeClr val="bg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علمی و فناوری رییس‌جمهور</a:t>
            </a:r>
            <a:endParaRPr lang="fa-IR" sz="1000" dirty="0">
              <a:solidFill>
                <a:schemeClr val="bg1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pic>
        <p:nvPicPr>
          <p:cNvPr id="175106" name="Picture 2" descr="Image result for â«Ø¨Ø³Ù Ø§ÙÙÙ Ø§ÙØ±Ø­ÙÙ Ø§ÙØ±Ø­ÙÙâ¬â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69539" y="368710"/>
            <a:ext cx="2880599" cy="18723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Oval 17"/>
          <p:cNvSpPr/>
          <p:nvPr/>
        </p:nvSpPr>
        <p:spPr>
          <a:xfrm>
            <a:off x="706438" y="4810125"/>
            <a:ext cx="1547812" cy="15462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prstClr val="black"/>
              </a:solidFill>
            </a:endParaRPr>
          </a:p>
        </p:txBody>
      </p:sp>
      <p:grpSp>
        <p:nvGrpSpPr>
          <p:cNvPr id="91143" name="Group 18"/>
          <p:cNvGrpSpPr>
            <a:grpSpLocks/>
          </p:cNvGrpSpPr>
          <p:nvPr/>
        </p:nvGrpSpPr>
        <p:grpSpPr bwMode="auto">
          <a:xfrm rot="3600000">
            <a:off x="626269" y="4661694"/>
            <a:ext cx="1708150" cy="1843088"/>
            <a:chOff x="0" y="-3175"/>
            <a:chExt cx="3265488" cy="3525838"/>
          </a:xfrm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648535" y="1751630"/>
              <a:ext cx="613038" cy="1239054"/>
            </a:xfrm>
            <a:custGeom>
              <a:avLst/>
              <a:gdLst>
                <a:gd name="T0" fmla="*/ 0 w 163"/>
                <a:gd name="T1" fmla="*/ 318 h 329"/>
                <a:gd name="T2" fmla="*/ 12 w 163"/>
                <a:gd name="T3" fmla="*/ 329 h 329"/>
                <a:gd name="T4" fmla="*/ 163 w 163"/>
                <a:gd name="T5" fmla="*/ 0 h 329"/>
                <a:gd name="T6" fmla="*/ 147 w 163"/>
                <a:gd name="T7" fmla="*/ 0 h 329"/>
                <a:gd name="T8" fmla="*/ 0 w 163"/>
                <a:gd name="T9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329">
                  <a:moveTo>
                    <a:pt x="0" y="318"/>
                  </a:moveTo>
                  <a:cubicBezTo>
                    <a:pt x="12" y="329"/>
                    <a:pt x="12" y="329"/>
                    <a:pt x="12" y="329"/>
                  </a:cubicBezTo>
                  <a:cubicBezTo>
                    <a:pt x="104" y="249"/>
                    <a:pt x="163" y="131"/>
                    <a:pt x="163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27"/>
                    <a:pt x="90" y="241"/>
                    <a:pt x="0" y="3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2696808" y="564022"/>
              <a:ext cx="567516" cy="1199573"/>
            </a:xfrm>
            <a:custGeom>
              <a:avLst/>
              <a:gdLst>
                <a:gd name="T0" fmla="*/ 11 w 151"/>
                <a:gd name="T1" fmla="*/ 0 h 319"/>
                <a:gd name="T2" fmla="*/ 0 w 151"/>
                <a:gd name="T3" fmla="*/ 11 h 319"/>
                <a:gd name="T4" fmla="*/ 135 w 151"/>
                <a:gd name="T5" fmla="*/ 319 h 319"/>
                <a:gd name="T6" fmla="*/ 151 w 151"/>
                <a:gd name="T7" fmla="*/ 319 h 319"/>
                <a:gd name="T8" fmla="*/ 11 w 151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19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3" y="88"/>
                    <a:pt x="135" y="197"/>
                    <a:pt x="135" y="319"/>
                  </a:cubicBezTo>
                  <a:cubicBezTo>
                    <a:pt x="151" y="319"/>
                    <a:pt x="151" y="319"/>
                    <a:pt x="151" y="319"/>
                  </a:cubicBezTo>
                  <a:cubicBezTo>
                    <a:pt x="151" y="193"/>
                    <a:pt x="97" y="79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-21794" y="-6121"/>
              <a:ext cx="1647919" cy="3525838"/>
            </a:xfrm>
            <a:custGeom>
              <a:avLst/>
              <a:gdLst>
                <a:gd name="T0" fmla="*/ 434 w 438"/>
                <a:gd name="T1" fmla="*/ 52 h 937"/>
                <a:gd name="T2" fmla="*/ 438 w 438"/>
                <a:gd name="T3" fmla="*/ 52 h 937"/>
                <a:gd name="T4" fmla="*/ 438 w 438"/>
                <a:gd name="T5" fmla="*/ 52 h 937"/>
                <a:gd name="T6" fmla="*/ 438 w 438"/>
                <a:gd name="T7" fmla="*/ 52 h 937"/>
                <a:gd name="T8" fmla="*/ 402 w 438"/>
                <a:gd name="T9" fmla="*/ 0 h 937"/>
                <a:gd name="T10" fmla="*/ 44 w 438"/>
                <a:gd name="T11" fmla="*/ 208 h 937"/>
                <a:gd name="T12" fmla="*/ 61 w 438"/>
                <a:gd name="T13" fmla="*/ 248 h 937"/>
                <a:gd name="T14" fmla="*/ 0 w 438"/>
                <a:gd name="T15" fmla="*/ 470 h 937"/>
                <a:gd name="T16" fmla="*/ 178 w 438"/>
                <a:gd name="T17" fmla="*/ 820 h 937"/>
                <a:gd name="T18" fmla="*/ 178 w 438"/>
                <a:gd name="T19" fmla="*/ 856 h 937"/>
                <a:gd name="T20" fmla="*/ 393 w 438"/>
                <a:gd name="T21" fmla="*/ 937 h 937"/>
                <a:gd name="T22" fmla="*/ 435 w 438"/>
                <a:gd name="T23" fmla="*/ 888 h 937"/>
                <a:gd name="T24" fmla="*/ 433 w 438"/>
                <a:gd name="T25" fmla="*/ 888 h 937"/>
                <a:gd name="T26" fmla="*/ 16 w 438"/>
                <a:gd name="T27" fmla="*/ 470 h 937"/>
                <a:gd name="T28" fmla="*/ 434 w 438"/>
                <a:gd name="T29" fmla="*/ 5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" h="937">
                  <a:moveTo>
                    <a:pt x="434" y="52"/>
                  </a:moveTo>
                  <a:cubicBezTo>
                    <a:pt x="435" y="52"/>
                    <a:pt x="437" y="52"/>
                    <a:pt x="438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152" y="16"/>
                    <a:pt x="44" y="20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22" y="313"/>
                    <a:pt x="0" y="389"/>
                    <a:pt x="0" y="470"/>
                  </a:cubicBezTo>
                  <a:cubicBezTo>
                    <a:pt x="0" y="614"/>
                    <a:pt x="70" y="741"/>
                    <a:pt x="178" y="820"/>
                  </a:cubicBezTo>
                  <a:cubicBezTo>
                    <a:pt x="178" y="856"/>
                    <a:pt x="178" y="856"/>
                    <a:pt x="178" y="856"/>
                  </a:cubicBezTo>
                  <a:cubicBezTo>
                    <a:pt x="254" y="926"/>
                    <a:pt x="393" y="937"/>
                    <a:pt x="393" y="937"/>
                  </a:cubicBezTo>
                  <a:cubicBezTo>
                    <a:pt x="435" y="888"/>
                    <a:pt x="435" y="888"/>
                    <a:pt x="435" y="888"/>
                  </a:cubicBezTo>
                  <a:cubicBezTo>
                    <a:pt x="434" y="888"/>
                    <a:pt x="434" y="888"/>
                    <a:pt x="433" y="888"/>
                  </a:cubicBezTo>
                  <a:cubicBezTo>
                    <a:pt x="203" y="888"/>
                    <a:pt x="16" y="700"/>
                    <a:pt x="16" y="470"/>
                  </a:cubicBezTo>
                  <a:cubicBezTo>
                    <a:pt x="16" y="240"/>
                    <a:pt x="204" y="52"/>
                    <a:pt x="434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pic>
        <p:nvPicPr>
          <p:cNvPr id="91144" name="Picture 2" descr="Image result for ‫معاونت علمی و فناوری ریاست جمهوری‬‎"/>
          <p:cNvPicPr>
            <a:picLocks noChangeAspect="1" noChangeArrowheads="1"/>
          </p:cNvPicPr>
          <p:nvPr/>
        </p:nvPicPr>
        <p:blipFill>
          <a:blip r:embed="rId4" cstate="print"/>
          <a:srcRect l="16747" r="16550"/>
          <a:stretch>
            <a:fillRect/>
          </a:stretch>
        </p:blipFill>
        <p:spPr bwMode="auto">
          <a:xfrm>
            <a:off x="995363" y="5059363"/>
            <a:ext cx="9493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26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601200" y="323850"/>
            <a:ext cx="2190750" cy="1428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000" b="1" dirty="0">
                <a:cs typeface="B Titr" pitchFamily="2" charset="-78"/>
              </a:rPr>
              <a:t>مدل قرارگاهی</a:t>
            </a:r>
            <a:endParaRPr lang="en-US" sz="40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498475" y="23813"/>
            <a:ext cx="11376025" cy="1069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1379" name="Rectangle 27"/>
          <p:cNvSpPr>
            <a:spLocks noChangeArrowheads="1"/>
          </p:cNvSpPr>
          <p:nvPr/>
        </p:nvSpPr>
        <p:spPr bwMode="auto">
          <a:xfrm>
            <a:off x="387350" y="95250"/>
            <a:ext cx="11542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800" b="1">
                <a:cs typeface="B Titr" pitchFamily="2" charset="-78"/>
              </a:rPr>
              <a:t>حمایت از شرکت های دانش‌بنیان و ارتقای توانمندی آن‌ها</a:t>
            </a:r>
            <a:endParaRPr lang="en-US" altLang="en-US" sz="2800" b="1">
              <a:cs typeface="B Titr" pitchFamily="2" charset="-78"/>
            </a:endParaRPr>
          </a:p>
          <a:p>
            <a:pPr algn="ctr" rtl="1"/>
            <a:r>
              <a:rPr lang="fa-IR" altLang="en-US" sz="2800" b="1">
                <a:solidFill>
                  <a:schemeClr val="bg1"/>
                </a:solidFill>
                <a:cs typeface="B Titr" pitchFamily="2" charset="-78"/>
              </a:rPr>
              <a:t>شناسایی شرکت های دانش بنیان توانمند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715125" y="2101850"/>
            <a:ext cx="4043363" cy="132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fa-IR" sz="4000" b="1" dirty="0">
                <a:cs typeface="B Mitra" panose="00000400000000000000" pitchFamily="2" charset="-78"/>
              </a:rPr>
              <a:t>فعالیت 263شرکت دانش‌بنیان پیشگام</a:t>
            </a:r>
            <a:endParaRPr lang="en-US" sz="4000" b="1" dirty="0">
              <a:cs typeface="B Mitra" panose="00000400000000000000" pitchFamily="2" charset="-78"/>
            </a:endParaRPr>
          </a:p>
        </p:txBody>
      </p:sp>
      <p:grpSp>
        <p:nvGrpSpPr>
          <p:cNvPr id="101381" name="Group 1"/>
          <p:cNvGrpSpPr>
            <a:grpSpLocks/>
          </p:cNvGrpSpPr>
          <p:nvPr/>
        </p:nvGrpSpPr>
        <p:grpSpPr bwMode="auto">
          <a:xfrm>
            <a:off x="2279650" y="1195388"/>
            <a:ext cx="4062413" cy="3178175"/>
            <a:chOff x="8066088" y="2241550"/>
            <a:chExt cx="2638747" cy="2498139"/>
          </a:xfrm>
        </p:grpSpPr>
        <p:grpSp>
          <p:nvGrpSpPr>
            <p:cNvPr id="101397" name="Group 88"/>
            <p:cNvGrpSpPr>
              <a:grpSpLocks/>
            </p:cNvGrpSpPr>
            <p:nvPr/>
          </p:nvGrpSpPr>
          <p:grpSpPr bwMode="auto">
            <a:xfrm rot="-5400000">
              <a:off x="8136392" y="2171246"/>
              <a:ext cx="2498139" cy="2638747"/>
              <a:chOff x="3586079" y="2415378"/>
              <a:chExt cx="2520093" cy="2639223"/>
            </a:xfrm>
          </p:grpSpPr>
          <p:grpSp>
            <p:nvGrpSpPr>
              <p:cNvPr id="101402" name="Group 89"/>
              <p:cNvGrpSpPr>
                <a:grpSpLocks/>
              </p:cNvGrpSpPr>
              <p:nvPr/>
            </p:nvGrpSpPr>
            <p:grpSpPr bwMode="auto">
              <a:xfrm>
                <a:off x="3586079" y="2415378"/>
                <a:ext cx="2520093" cy="2639223"/>
                <a:chOff x="3277041" y="1385302"/>
                <a:chExt cx="3292412" cy="4450963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122346" y="3677748"/>
                  <a:ext cx="1606737" cy="1182749"/>
                </a:xfrm>
                <a:custGeom>
                  <a:avLst/>
                  <a:gdLst>
                    <a:gd name="connsiteX0" fmla="*/ 0 w 2147688"/>
                    <a:gd name="connsiteY0" fmla="*/ 0 h 1584107"/>
                    <a:gd name="connsiteX1" fmla="*/ 375 w 2147688"/>
                    <a:gd name="connsiteY1" fmla="*/ 0 h 1584107"/>
                    <a:gd name="connsiteX2" fmla="*/ 21252 w 2147688"/>
                    <a:gd name="connsiteY2" fmla="*/ 62665 h 1584107"/>
                    <a:gd name="connsiteX3" fmla="*/ 1073843 w 2147688"/>
                    <a:gd name="connsiteY3" fmla="*/ 322262 h 1584107"/>
                    <a:gd name="connsiteX4" fmla="*/ 2126435 w 2147688"/>
                    <a:gd name="connsiteY4" fmla="*/ 62665 h 1584107"/>
                    <a:gd name="connsiteX5" fmla="*/ 2147311 w 2147688"/>
                    <a:gd name="connsiteY5" fmla="*/ 0 h 1584107"/>
                    <a:gd name="connsiteX6" fmla="*/ 2147688 w 2147688"/>
                    <a:gd name="connsiteY6" fmla="*/ 0 h 1584107"/>
                    <a:gd name="connsiteX7" fmla="*/ 2122086 w 2147688"/>
                    <a:gd name="connsiteY7" fmla="*/ 89335 h 1584107"/>
                    <a:gd name="connsiteX8" fmla="*/ 1894679 w 2147688"/>
                    <a:gd name="connsiteY8" fmla="*/ 1123290 h 1584107"/>
                    <a:gd name="connsiteX9" fmla="*/ 1860495 w 2147688"/>
                    <a:gd name="connsiteY9" fmla="*/ 1344494 h 1584107"/>
                    <a:gd name="connsiteX10" fmla="*/ 1858853 w 2147688"/>
                    <a:gd name="connsiteY10" fmla="*/ 1344494 h 1584107"/>
                    <a:gd name="connsiteX11" fmla="*/ 1844251 w 2147688"/>
                    <a:gd name="connsiteY11" fmla="*/ 1389409 h 1584107"/>
                    <a:gd name="connsiteX12" fmla="*/ 1073843 w 2147688"/>
                    <a:gd name="connsiteY12" fmla="*/ 1584107 h 1584107"/>
                    <a:gd name="connsiteX13" fmla="*/ 303436 w 2147688"/>
                    <a:gd name="connsiteY13" fmla="*/ 1389409 h 1584107"/>
                    <a:gd name="connsiteX14" fmla="*/ 288833 w 2147688"/>
                    <a:gd name="connsiteY14" fmla="*/ 1344494 h 1584107"/>
                    <a:gd name="connsiteX15" fmla="*/ 287193 w 2147688"/>
                    <a:gd name="connsiteY15" fmla="*/ 1344494 h 1584107"/>
                    <a:gd name="connsiteX16" fmla="*/ 253009 w 2147688"/>
                    <a:gd name="connsiteY16" fmla="*/ 1123290 h 1584107"/>
                    <a:gd name="connsiteX17" fmla="*/ 25602 w 2147688"/>
                    <a:gd name="connsiteY17" fmla="*/ 89335 h 158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47688" h="1584107">
                      <a:moveTo>
                        <a:pt x="0" y="0"/>
                      </a:moveTo>
                      <a:lnTo>
                        <a:pt x="375" y="0"/>
                      </a:lnTo>
                      <a:lnTo>
                        <a:pt x="21252" y="62665"/>
                      </a:lnTo>
                      <a:cubicBezTo>
                        <a:pt x="121437" y="210817"/>
                        <a:pt x="554630" y="322262"/>
                        <a:pt x="1073843" y="322262"/>
                      </a:cubicBezTo>
                      <a:cubicBezTo>
                        <a:pt x="1593056" y="322262"/>
                        <a:pt x="2026249" y="210817"/>
                        <a:pt x="2126435" y="62665"/>
                      </a:cubicBezTo>
                      <a:lnTo>
                        <a:pt x="2147311" y="0"/>
                      </a:lnTo>
                      <a:lnTo>
                        <a:pt x="2147688" y="0"/>
                      </a:lnTo>
                      <a:lnTo>
                        <a:pt x="2122086" y="89335"/>
                      </a:lnTo>
                      <a:cubicBezTo>
                        <a:pt x="2027375" y="442800"/>
                        <a:pt x="1951720" y="789604"/>
                        <a:pt x="1894679" y="1123290"/>
                      </a:cubicBezTo>
                      <a:lnTo>
                        <a:pt x="1860495" y="1344494"/>
                      </a:lnTo>
                      <a:lnTo>
                        <a:pt x="1858853" y="1344494"/>
                      </a:lnTo>
                      <a:lnTo>
                        <a:pt x="1844251" y="1389409"/>
                      </a:lnTo>
                      <a:cubicBezTo>
                        <a:pt x="1770923" y="1500523"/>
                        <a:pt x="1453863" y="1584107"/>
                        <a:pt x="1073843" y="1584107"/>
                      </a:cubicBezTo>
                      <a:cubicBezTo>
                        <a:pt x="693824" y="1584107"/>
                        <a:pt x="376763" y="1500523"/>
                        <a:pt x="303436" y="1389409"/>
                      </a:cubicBezTo>
                      <a:lnTo>
                        <a:pt x="288833" y="1344494"/>
                      </a:lnTo>
                      <a:lnTo>
                        <a:pt x="287193" y="1344494"/>
                      </a:lnTo>
                      <a:lnTo>
                        <a:pt x="253009" y="1123290"/>
                      </a:lnTo>
                      <a:cubicBezTo>
                        <a:pt x="195968" y="789604"/>
                        <a:pt x="120313" y="442800"/>
                        <a:pt x="25602" y="893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>
                    <a:defRPr/>
                  </a:pPr>
                  <a:endParaRPr lang="en-US" sz="2800" b="1"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0800000">
                  <a:off x="3776988" y="2674151"/>
                  <a:ext cx="2297453" cy="1243625"/>
                </a:xfrm>
                <a:custGeom>
                  <a:avLst/>
                  <a:gdLst>
                    <a:gd name="connsiteX0" fmla="*/ 2993434 w 4413566"/>
                    <a:gd name="connsiteY0" fmla="*/ 1340901 h 5288263"/>
                    <a:gd name="connsiteX1" fmla="*/ 2991794 w 4413566"/>
                    <a:gd name="connsiteY1" fmla="*/ 1340901 h 5288263"/>
                    <a:gd name="connsiteX2" fmla="*/ 2977191 w 4413566"/>
                    <a:gd name="connsiteY2" fmla="*/ 1295986 h 5288263"/>
                    <a:gd name="connsiteX3" fmla="*/ 2206784 w 4413566"/>
                    <a:gd name="connsiteY3" fmla="*/ 1101288 h 5288263"/>
                    <a:gd name="connsiteX4" fmla="*/ 1436376 w 4413566"/>
                    <a:gd name="connsiteY4" fmla="*/ 1295986 h 5288263"/>
                    <a:gd name="connsiteX5" fmla="*/ 1421774 w 4413566"/>
                    <a:gd name="connsiteY5" fmla="*/ 1340901 h 5288263"/>
                    <a:gd name="connsiteX6" fmla="*/ 1420132 w 4413566"/>
                    <a:gd name="connsiteY6" fmla="*/ 1340901 h 5288263"/>
                    <a:gd name="connsiteX7" fmla="*/ 1436802 w 4413566"/>
                    <a:gd name="connsiteY7" fmla="*/ 1233030 h 5288263"/>
                    <a:gd name="connsiteX8" fmla="*/ 1518092 w 4413566"/>
                    <a:gd name="connsiteY8" fmla="*/ 32855 h 5288263"/>
                    <a:gd name="connsiteX9" fmla="*/ 1516770 w 4413566"/>
                    <a:gd name="connsiteY9" fmla="*/ 0 h 5288263"/>
                    <a:gd name="connsiteX10" fmla="*/ 2896796 w 4413566"/>
                    <a:gd name="connsiteY10" fmla="*/ 0 h 5288263"/>
                    <a:gd name="connsiteX11" fmla="*/ 2895474 w 4413566"/>
                    <a:gd name="connsiteY11" fmla="*/ 32855 h 5288263"/>
                    <a:gd name="connsiteX12" fmla="*/ 2976764 w 4413566"/>
                    <a:gd name="connsiteY12" fmla="*/ 1233030 h 5288263"/>
                    <a:gd name="connsiteX13" fmla="*/ 1272398 w 4413566"/>
                    <a:gd name="connsiteY13" fmla="*/ 2128987 h 5288263"/>
                    <a:gd name="connsiteX14" fmla="*/ 1297621 w 4413566"/>
                    <a:gd name="connsiteY14" fmla="*/ 2014096 h 5288263"/>
                    <a:gd name="connsiteX15" fmla="*/ 1286371 w 4413566"/>
                    <a:gd name="connsiteY15" fmla="*/ 2071666 h 5288263"/>
                    <a:gd name="connsiteX16" fmla="*/ 3141169 w 4413566"/>
                    <a:gd name="connsiteY16" fmla="*/ 2128989 h 5288263"/>
                    <a:gd name="connsiteX17" fmla="*/ 3127195 w 4413566"/>
                    <a:gd name="connsiteY17" fmla="*/ 2071666 h 5288263"/>
                    <a:gd name="connsiteX18" fmla="*/ 3115945 w 4413566"/>
                    <a:gd name="connsiteY18" fmla="*/ 2014093 h 5288263"/>
                    <a:gd name="connsiteX19" fmla="*/ 3744072 w 4413566"/>
                    <a:gd name="connsiteY19" fmla="*/ 4030101 h 5288263"/>
                    <a:gd name="connsiteX20" fmla="*/ 3740737 w 4413566"/>
                    <a:gd name="connsiteY20" fmla="*/ 4030101 h 5288263"/>
                    <a:gd name="connsiteX21" fmla="*/ 3711766 w 4413566"/>
                    <a:gd name="connsiteY21" fmla="*/ 3961674 h 5288263"/>
                    <a:gd name="connsiteX22" fmla="*/ 2206784 w 4413566"/>
                    <a:gd name="connsiteY22" fmla="*/ 3669628 h 5288263"/>
                    <a:gd name="connsiteX23" fmla="*/ 701802 w 4413566"/>
                    <a:gd name="connsiteY23" fmla="*/ 3961674 h 5288263"/>
                    <a:gd name="connsiteX24" fmla="*/ 672830 w 4413566"/>
                    <a:gd name="connsiteY24" fmla="*/ 4030101 h 5288263"/>
                    <a:gd name="connsiteX25" fmla="*/ 669495 w 4413566"/>
                    <a:gd name="connsiteY25" fmla="*/ 4030101 h 5288263"/>
                    <a:gd name="connsiteX26" fmla="*/ 787596 w 4413566"/>
                    <a:gd name="connsiteY26" fmla="*/ 3739987 h 5288263"/>
                    <a:gd name="connsiteX27" fmla="*/ 1158541 w 4413566"/>
                    <a:gd name="connsiteY27" fmla="*/ 2596060 h 5288263"/>
                    <a:gd name="connsiteX28" fmla="*/ 1132939 w 4413566"/>
                    <a:gd name="connsiteY28" fmla="*/ 2685395 h 5288263"/>
                    <a:gd name="connsiteX29" fmla="*/ 1133316 w 4413566"/>
                    <a:gd name="connsiteY29" fmla="*/ 2685395 h 5288263"/>
                    <a:gd name="connsiteX30" fmla="*/ 1154192 w 4413566"/>
                    <a:gd name="connsiteY30" fmla="*/ 2622730 h 5288263"/>
                    <a:gd name="connsiteX31" fmla="*/ 2206784 w 4413566"/>
                    <a:gd name="connsiteY31" fmla="*/ 2363133 h 5288263"/>
                    <a:gd name="connsiteX32" fmla="*/ 3259375 w 4413566"/>
                    <a:gd name="connsiteY32" fmla="*/ 2622730 h 5288263"/>
                    <a:gd name="connsiteX33" fmla="*/ 3280252 w 4413566"/>
                    <a:gd name="connsiteY33" fmla="*/ 2685395 h 5288263"/>
                    <a:gd name="connsiteX34" fmla="*/ 3280627 w 4413566"/>
                    <a:gd name="connsiteY34" fmla="*/ 2685395 h 5288263"/>
                    <a:gd name="connsiteX35" fmla="*/ 3255025 w 4413566"/>
                    <a:gd name="connsiteY35" fmla="*/ 2596060 h 5288263"/>
                    <a:gd name="connsiteX36" fmla="*/ 3625970 w 4413566"/>
                    <a:gd name="connsiteY36" fmla="*/ 3739987 h 5288263"/>
                    <a:gd name="connsiteX37" fmla="*/ 27790 w 4413566"/>
                    <a:gd name="connsiteY37" fmla="*/ 5249537 h 5288263"/>
                    <a:gd name="connsiteX38" fmla="*/ 498921 w 4413566"/>
                    <a:gd name="connsiteY38" fmla="*/ 4412260 h 5288263"/>
                    <a:gd name="connsiteX39" fmla="*/ 563234 w 4413566"/>
                    <a:gd name="connsiteY39" fmla="*/ 4270326 h 5288263"/>
                    <a:gd name="connsiteX40" fmla="*/ 498921 w 4413566"/>
                    <a:gd name="connsiteY40" fmla="*/ 4412260 h 5288263"/>
                    <a:gd name="connsiteX41" fmla="*/ 27790 w 4413566"/>
                    <a:gd name="connsiteY41" fmla="*/ 5249537 h 5288263"/>
                    <a:gd name="connsiteX42" fmla="*/ 0 w 4413566"/>
                    <a:gd name="connsiteY42" fmla="*/ 5288263 h 5288263"/>
                    <a:gd name="connsiteX43" fmla="*/ 27790 w 4413566"/>
                    <a:gd name="connsiteY43" fmla="*/ 5249537 h 5288263"/>
                    <a:gd name="connsiteX44" fmla="*/ 3647 w 4413566"/>
                    <a:gd name="connsiteY44" fmla="*/ 5283181 h 5288263"/>
                    <a:gd name="connsiteX45" fmla="*/ 41024 w 4413566"/>
                    <a:gd name="connsiteY45" fmla="*/ 5257130 h 5288263"/>
                    <a:gd name="connsiteX46" fmla="*/ 2206784 w 4413566"/>
                    <a:gd name="connsiteY46" fmla="*/ 4971581 h 5288263"/>
                    <a:gd name="connsiteX47" fmla="*/ 4372544 w 4413566"/>
                    <a:gd name="connsiteY47" fmla="*/ 5257130 h 5288263"/>
                    <a:gd name="connsiteX48" fmla="*/ 4409920 w 4413566"/>
                    <a:gd name="connsiteY48" fmla="*/ 5283180 h 5288263"/>
                    <a:gd name="connsiteX49" fmla="*/ 4413566 w 4413566"/>
                    <a:gd name="connsiteY49" fmla="*/ 5288261 h 5288263"/>
                    <a:gd name="connsiteX50" fmla="*/ 4372544 w 4413566"/>
                    <a:gd name="connsiteY50" fmla="*/ 5259670 h 5288263"/>
                    <a:gd name="connsiteX51" fmla="*/ 2206784 w 4413566"/>
                    <a:gd name="connsiteY51" fmla="*/ 4974121 h 5288263"/>
                    <a:gd name="connsiteX52" fmla="*/ 41024 w 4413566"/>
                    <a:gd name="connsiteY52" fmla="*/ 5259670 h 5288263"/>
                    <a:gd name="connsiteX0" fmla="*/ 2993434 w 4413566"/>
                    <a:gd name="connsiteY0" fmla="*/ 1340901 h 5288263"/>
                    <a:gd name="connsiteX1" fmla="*/ 2991794 w 4413566"/>
                    <a:gd name="connsiteY1" fmla="*/ 1340901 h 5288263"/>
                    <a:gd name="connsiteX2" fmla="*/ 2977191 w 4413566"/>
                    <a:gd name="connsiteY2" fmla="*/ 1295986 h 5288263"/>
                    <a:gd name="connsiteX3" fmla="*/ 2206784 w 4413566"/>
                    <a:gd name="connsiteY3" fmla="*/ 1101288 h 5288263"/>
                    <a:gd name="connsiteX4" fmla="*/ 1436376 w 4413566"/>
                    <a:gd name="connsiteY4" fmla="*/ 1295986 h 5288263"/>
                    <a:gd name="connsiteX5" fmla="*/ 1421774 w 4413566"/>
                    <a:gd name="connsiteY5" fmla="*/ 1340901 h 5288263"/>
                    <a:gd name="connsiteX6" fmla="*/ 1420132 w 4413566"/>
                    <a:gd name="connsiteY6" fmla="*/ 1340901 h 5288263"/>
                    <a:gd name="connsiteX7" fmla="*/ 1436802 w 4413566"/>
                    <a:gd name="connsiteY7" fmla="*/ 1233030 h 5288263"/>
                    <a:gd name="connsiteX8" fmla="*/ 1518092 w 4413566"/>
                    <a:gd name="connsiteY8" fmla="*/ 32855 h 5288263"/>
                    <a:gd name="connsiteX9" fmla="*/ 1516770 w 4413566"/>
                    <a:gd name="connsiteY9" fmla="*/ 0 h 5288263"/>
                    <a:gd name="connsiteX10" fmla="*/ 2896796 w 4413566"/>
                    <a:gd name="connsiteY10" fmla="*/ 0 h 5288263"/>
                    <a:gd name="connsiteX11" fmla="*/ 2895474 w 4413566"/>
                    <a:gd name="connsiteY11" fmla="*/ 32855 h 5288263"/>
                    <a:gd name="connsiteX12" fmla="*/ 2976764 w 4413566"/>
                    <a:gd name="connsiteY12" fmla="*/ 1233030 h 5288263"/>
                    <a:gd name="connsiteX13" fmla="*/ 2993434 w 4413566"/>
                    <a:gd name="connsiteY13" fmla="*/ 1340901 h 5288263"/>
                    <a:gd name="connsiteX14" fmla="*/ 1272398 w 4413566"/>
                    <a:gd name="connsiteY14" fmla="*/ 2128987 h 5288263"/>
                    <a:gd name="connsiteX15" fmla="*/ 1297621 w 4413566"/>
                    <a:gd name="connsiteY15" fmla="*/ 2014096 h 5288263"/>
                    <a:gd name="connsiteX16" fmla="*/ 1286371 w 4413566"/>
                    <a:gd name="connsiteY16" fmla="*/ 2071666 h 5288263"/>
                    <a:gd name="connsiteX17" fmla="*/ 1272398 w 4413566"/>
                    <a:gd name="connsiteY17" fmla="*/ 2128987 h 5288263"/>
                    <a:gd name="connsiteX18" fmla="*/ 3141169 w 4413566"/>
                    <a:gd name="connsiteY18" fmla="*/ 2128989 h 5288263"/>
                    <a:gd name="connsiteX19" fmla="*/ 3127195 w 4413566"/>
                    <a:gd name="connsiteY19" fmla="*/ 2071666 h 5288263"/>
                    <a:gd name="connsiteX20" fmla="*/ 3115945 w 4413566"/>
                    <a:gd name="connsiteY20" fmla="*/ 2014093 h 5288263"/>
                    <a:gd name="connsiteX21" fmla="*/ 3141169 w 4413566"/>
                    <a:gd name="connsiteY21" fmla="*/ 2128989 h 5288263"/>
                    <a:gd name="connsiteX22" fmla="*/ 3744072 w 4413566"/>
                    <a:gd name="connsiteY22" fmla="*/ 4030101 h 5288263"/>
                    <a:gd name="connsiteX23" fmla="*/ 3740737 w 4413566"/>
                    <a:gd name="connsiteY23" fmla="*/ 4030101 h 5288263"/>
                    <a:gd name="connsiteX24" fmla="*/ 3711766 w 4413566"/>
                    <a:gd name="connsiteY24" fmla="*/ 3961674 h 5288263"/>
                    <a:gd name="connsiteX25" fmla="*/ 2206784 w 4413566"/>
                    <a:gd name="connsiteY25" fmla="*/ 3669628 h 5288263"/>
                    <a:gd name="connsiteX26" fmla="*/ 701802 w 4413566"/>
                    <a:gd name="connsiteY26" fmla="*/ 3961674 h 5288263"/>
                    <a:gd name="connsiteX27" fmla="*/ 672830 w 4413566"/>
                    <a:gd name="connsiteY27" fmla="*/ 4030101 h 5288263"/>
                    <a:gd name="connsiteX28" fmla="*/ 669495 w 4413566"/>
                    <a:gd name="connsiteY28" fmla="*/ 4030101 h 5288263"/>
                    <a:gd name="connsiteX29" fmla="*/ 787596 w 4413566"/>
                    <a:gd name="connsiteY29" fmla="*/ 3739987 h 5288263"/>
                    <a:gd name="connsiteX30" fmla="*/ 1158541 w 4413566"/>
                    <a:gd name="connsiteY30" fmla="*/ 2596060 h 5288263"/>
                    <a:gd name="connsiteX31" fmla="*/ 1132939 w 4413566"/>
                    <a:gd name="connsiteY31" fmla="*/ 2685395 h 5288263"/>
                    <a:gd name="connsiteX32" fmla="*/ 1133316 w 4413566"/>
                    <a:gd name="connsiteY32" fmla="*/ 2685395 h 5288263"/>
                    <a:gd name="connsiteX33" fmla="*/ 1154192 w 4413566"/>
                    <a:gd name="connsiteY33" fmla="*/ 2622730 h 5288263"/>
                    <a:gd name="connsiteX34" fmla="*/ 2206784 w 4413566"/>
                    <a:gd name="connsiteY34" fmla="*/ 2363133 h 5288263"/>
                    <a:gd name="connsiteX35" fmla="*/ 3259375 w 4413566"/>
                    <a:gd name="connsiteY35" fmla="*/ 2622730 h 5288263"/>
                    <a:gd name="connsiteX36" fmla="*/ 3280252 w 4413566"/>
                    <a:gd name="connsiteY36" fmla="*/ 2685395 h 5288263"/>
                    <a:gd name="connsiteX37" fmla="*/ 3280627 w 4413566"/>
                    <a:gd name="connsiteY37" fmla="*/ 2685395 h 5288263"/>
                    <a:gd name="connsiteX38" fmla="*/ 3255025 w 4413566"/>
                    <a:gd name="connsiteY38" fmla="*/ 2596060 h 5288263"/>
                    <a:gd name="connsiteX39" fmla="*/ 3625970 w 4413566"/>
                    <a:gd name="connsiteY39" fmla="*/ 3739987 h 5288263"/>
                    <a:gd name="connsiteX40" fmla="*/ 3744072 w 4413566"/>
                    <a:gd name="connsiteY40" fmla="*/ 4030101 h 5288263"/>
                    <a:gd name="connsiteX41" fmla="*/ 27790 w 4413566"/>
                    <a:gd name="connsiteY41" fmla="*/ 5249537 h 5288263"/>
                    <a:gd name="connsiteX42" fmla="*/ 498921 w 4413566"/>
                    <a:gd name="connsiteY42" fmla="*/ 4412260 h 5288263"/>
                    <a:gd name="connsiteX43" fmla="*/ 563234 w 4413566"/>
                    <a:gd name="connsiteY43" fmla="*/ 4270326 h 5288263"/>
                    <a:gd name="connsiteX44" fmla="*/ 498921 w 4413566"/>
                    <a:gd name="connsiteY44" fmla="*/ 4412260 h 5288263"/>
                    <a:gd name="connsiteX45" fmla="*/ 27790 w 4413566"/>
                    <a:gd name="connsiteY45" fmla="*/ 5249537 h 5288263"/>
                    <a:gd name="connsiteX46" fmla="*/ 0 w 4413566"/>
                    <a:gd name="connsiteY46" fmla="*/ 5288263 h 5288263"/>
                    <a:gd name="connsiteX47" fmla="*/ 27790 w 4413566"/>
                    <a:gd name="connsiteY47" fmla="*/ 5249537 h 5288263"/>
                    <a:gd name="connsiteX48" fmla="*/ 3647 w 4413566"/>
                    <a:gd name="connsiteY48" fmla="*/ 5283181 h 5288263"/>
                    <a:gd name="connsiteX49" fmla="*/ 41024 w 4413566"/>
                    <a:gd name="connsiteY49" fmla="*/ 5257130 h 5288263"/>
                    <a:gd name="connsiteX50" fmla="*/ 2206784 w 4413566"/>
                    <a:gd name="connsiteY50" fmla="*/ 4971581 h 5288263"/>
                    <a:gd name="connsiteX51" fmla="*/ 4372544 w 4413566"/>
                    <a:gd name="connsiteY51" fmla="*/ 5257130 h 5288263"/>
                    <a:gd name="connsiteX52" fmla="*/ 4409920 w 4413566"/>
                    <a:gd name="connsiteY52" fmla="*/ 5283180 h 5288263"/>
                    <a:gd name="connsiteX53" fmla="*/ 4413566 w 4413566"/>
                    <a:gd name="connsiteY53" fmla="*/ 5288261 h 5288263"/>
                    <a:gd name="connsiteX54" fmla="*/ 2206784 w 4413566"/>
                    <a:gd name="connsiteY54" fmla="*/ 4974121 h 5288263"/>
                    <a:gd name="connsiteX55" fmla="*/ 41024 w 4413566"/>
                    <a:gd name="connsiteY55" fmla="*/ 5259670 h 5288263"/>
                    <a:gd name="connsiteX56" fmla="*/ 0 w 4413566"/>
                    <a:gd name="connsiteY56" fmla="*/ 5288263 h 5288263"/>
                    <a:gd name="connsiteX0" fmla="*/ 2993434 w 4409920"/>
                    <a:gd name="connsiteY0" fmla="*/ 1340901 h 5288263"/>
                    <a:gd name="connsiteX1" fmla="*/ 2991794 w 4409920"/>
                    <a:gd name="connsiteY1" fmla="*/ 1340901 h 5288263"/>
                    <a:gd name="connsiteX2" fmla="*/ 2977191 w 4409920"/>
                    <a:gd name="connsiteY2" fmla="*/ 1295986 h 5288263"/>
                    <a:gd name="connsiteX3" fmla="*/ 2206784 w 4409920"/>
                    <a:gd name="connsiteY3" fmla="*/ 1101288 h 5288263"/>
                    <a:gd name="connsiteX4" fmla="*/ 1436376 w 4409920"/>
                    <a:gd name="connsiteY4" fmla="*/ 1295986 h 5288263"/>
                    <a:gd name="connsiteX5" fmla="*/ 1421774 w 4409920"/>
                    <a:gd name="connsiteY5" fmla="*/ 1340901 h 5288263"/>
                    <a:gd name="connsiteX6" fmla="*/ 1420132 w 4409920"/>
                    <a:gd name="connsiteY6" fmla="*/ 1340901 h 5288263"/>
                    <a:gd name="connsiteX7" fmla="*/ 1436802 w 4409920"/>
                    <a:gd name="connsiteY7" fmla="*/ 1233030 h 5288263"/>
                    <a:gd name="connsiteX8" fmla="*/ 1518092 w 4409920"/>
                    <a:gd name="connsiteY8" fmla="*/ 32855 h 5288263"/>
                    <a:gd name="connsiteX9" fmla="*/ 1516770 w 4409920"/>
                    <a:gd name="connsiteY9" fmla="*/ 0 h 5288263"/>
                    <a:gd name="connsiteX10" fmla="*/ 2896796 w 4409920"/>
                    <a:gd name="connsiteY10" fmla="*/ 0 h 5288263"/>
                    <a:gd name="connsiteX11" fmla="*/ 2895474 w 4409920"/>
                    <a:gd name="connsiteY11" fmla="*/ 32855 h 5288263"/>
                    <a:gd name="connsiteX12" fmla="*/ 2976764 w 4409920"/>
                    <a:gd name="connsiteY12" fmla="*/ 1233030 h 5288263"/>
                    <a:gd name="connsiteX13" fmla="*/ 2993434 w 4409920"/>
                    <a:gd name="connsiteY13" fmla="*/ 1340901 h 5288263"/>
                    <a:gd name="connsiteX14" fmla="*/ 1272398 w 4409920"/>
                    <a:gd name="connsiteY14" fmla="*/ 2128987 h 5288263"/>
                    <a:gd name="connsiteX15" fmla="*/ 1297621 w 4409920"/>
                    <a:gd name="connsiteY15" fmla="*/ 2014096 h 5288263"/>
                    <a:gd name="connsiteX16" fmla="*/ 1286371 w 4409920"/>
                    <a:gd name="connsiteY16" fmla="*/ 2071666 h 5288263"/>
                    <a:gd name="connsiteX17" fmla="*/ 1272398 w 4409920"/>
                    <a:gd name="connsiteY17" fmla="*/ 2128987 h 5288263"/>
                    <a:gd name="connsiteX18" fmla="*/ 3141169 w 4409920"/>
                    <a:gd name="connsiteY18" fmla="*/ 2128989 h 5288263"/>
                    <a:gd name="connsiteX19" fmla="*/ 3127195 w 4409920"/>
                    <a:gd name="connsiteY19" fmla="*/ 2071666 h 5288263"/>
                    <a:gd name="connsiteX20" fmla="*/ 3115945 w 4409920"/>
                    <a:gd name="connsiteY20" fmla="*/ 2014093 h 5288263"/>
                    <a:gd name="connsiteX21" fmla="*/ 3141169 w 4409920"/>
                    <a:gd name="connsiteY21" fmla="*/ 2128989 h 5288263"/>
                    <a:gd name="connsiteX22" fmla="*/ 3744072 w 4409920"/>
                    <a:gd name="connsiteY22" fmla="*/ 4030101 h 5288263"/>
                    <a:gd name="connsiteX23" fmla="*/ 3740737 w 4409920"/>
                    <a:gd name="connsiteY23" fmla="*/ 4030101 h 5288263"/>
                    <a:gd name="connsiteX24" fmla="*/ 3711766 w 4409920"/>
                    <a:gd name="connsiteY24" fmla="*/ 3961674 h 5288263"/>
                    <a:gd name="connsiteX25" fmla="*/ 2206784 w 4409920"/>
                    <a:gd name="connsiteY25" fmla="*/ 3669628 h 5288263"/>
                    <a:gd name="connsiteX26" fmla="*/ 701802 w 4409920"/>
                    <a:gd name="connsiteY26" fmla="*/ 3961674 h 5288263"/>
                    <a:gd name="connsiteX27" fmla="*/ 672830 w 4409920"/>
                    <a:gd name="connsiteY27" fmla="*/ 4030101 h 5288263"/>
                    <a:gd name="connsiteX28" fmla="*/ 669495 w 4409920"/>
                    <a:gd name="connsiteY28" fmla="*/ 4030101 h 5288263"/>
                    <a:gd name="connsiteX29" fmla="*/ 787596 w 4409920"/>
                    <a:gd name="connsiteY29" fmla="*/ 3739987 h 5288263"/>
                    <a:gd name="connsiteX30" fmla="*/ 1158541 w 4409920"/>
                    <a:gd name="connsiteY30" fmla="*/ 2596060 h 5288263"/>
                    <a:gd name="connsiteX31" fmla="*/ 1132939 w 4409920"/>
                    <a:gd name="connsiteY31" fmla="*/ 2685395 h 5288263"/>
                    <a:gd name="connsiteX32" fmla="*/ 1133316 w 4409920"/>
                    <a:gd name="connsiteY32" fmla="*/ 2685395 h 5288263"/>
                    <a:gd name="connsiteX33" fmla="*/ 1154192 w 4409920"/>
                    <a:gd name="connsiteY33" fmla="*/ 2622730 h 5288263"/>
                    <a:gd name="connsiteX34" fmla="*/ 2206784 w 4409920"/>
                    <a:gd name="connsiteY34" fmla="*/ 2363133 h 5288263"/>
                    <a:gd name="connsiteX35" fmla="*/ 3259375 w 4409920"/>
                    <a:gd name="connsiteY35" fmla="*/ 2622730 h 5288263"/>
                    <a:gd name="connsiteX36" fmla="*/ 3280252 w 4409920"/>
                    <a:gd name="connsiteY36" fmla="*/ 2685395 h 5288263"/>
                    <a:gd name="connsiteX37" fmla="*/ 3280627 w 4409920"/>
                    <a:gd name="connsiteY37" fmla="*/ 2685395 h 5288263"/>
                    <a:gd name="connsiteX38" fmla="*/ 3255025 w 4409920"/>
                    <a:gd name="connsiteY38" fmla="*/ 2596060 h 5288263"/>
                    <a:gd name="connsiteX39" fmla="*/ 3625970 w 4409920"/>
                    <a:gd name="connsiteY39" fmla="*/ 3739987 h 5288263"/>
                    <a:gd name="connsiteX40" fmla="*/ 3744072 w 4409920"/>
                    <a:gd name="connsiteY40" fmla="*/ 4030101 h 5288263"/>
                    <a:gd name="connsiteX41" fmla="*/ 27790 w 4409920"/>
                    <a:gd name="connsiteY41" fmla="*/ 5249537 h 5288263"/>
                    <a:gd name="connsiteX42" fmla="*/ 498921 w 4409920"/>
                    <a:gd name="connsiteY42" fmla="*/ 4412260 h 5288263"/>
                    <a:gd name="connsiteX43" fmla="*/ 563234 w 4409920"/>
                    <a:gd name="connsiteY43" fmla="*/ 4270326 h 5288263"/>
                    <a:gd name="connsiteX44" fmla="*/ 498921 w 4409920"/>
                    <a:gd name="connsiteY44" fmla="*/ 4412260 h 5288263"/>
                    <a:gd name="connsiteX45" fmla="*/ 27790 w 4409920"/>
                    <a:gd name="connsiteY45" fmla="*/ 5249537 h 5288263"/>
                    <a:gd name="connsiteX46" fmla="*/ 0 w 4409920"/>
                    <a:gd name="connsiteY46" fmla="*/ 5288263 h 5288263"/>
                    <a:gd name="connsiteX47" fmla="*/ 27790 w 4409920"/>
                    <a:gd name="connsiteY47" fmla="*/ 5249537 h 5288263"/>
                    <a:gd name="connsiteX48" fmla="*/ 3647 w 4409920"/>
                    <a:gd name="connsiteY48" fmla="*/ 5283181 h 5288263"/>
                    <a:gd name="connsiteX49" fmla="*/ 41024 w 4409920"/>
                    <a:gd name="connsiteY49" fmla="*/ 5257130 h 5288263"/>
                    <a:gd name="connsiteX50" fmla="*/ 2206784 w 4409920"/>
                    <a:gd name="connsiteY50" fmla="*/ 4971581 h 5288263"/>
                    <a:gd name="connsiteX51" fmla="*/ 4372544 w 4409920"/>
                    <a:gd name="connsiteY51" fmla="*/ 5257130 h 5288263"/>
                    <a:gd name="connsiteX52" fmla="*/ 4409920 w 4409920"/>
                    <a:gd name="connsiteY52" fmla="*/ 5283180 h 5288263"/>
                    <a:gd name="connsiteX53" fmla="*/ 2206784 w 4409920"/>
                    <a:gd name="connsiteY53" fmla="*/ 4974121 h 5288263"/>
                    <a:gd name="connsiteX54" fmla="*/ 41024 w 4409920"/>
                    <a:gd name="connsiteY54" fmla="*/ 5259670 h 5288263"/>
                    <a:gd name="connsiteX55" fmla="*/ 0 w 4409920"/>
                    <a:gd name="connsiteY55" fmla="*/ 5288263 h 5288263"/>
                    <a:gd name="connsiteX0" fmla="*/ 2993434 w 4372544"/>
                    <a:gd name="connsiteY0" fmla="*/ 1340901 h 5288263"/>
                    <a:gd name="connsiteX1" fmla="*/ 2991794 w 4372544"/>
                    <a:gd name="connsiteY1" fmla="*/ 1340901 h 5288263"/>
                    <a:gd name="connsiteX2" fmla="*/ 2977191 w 4372544"/>
                    <a:gd name="connsiteY2" fmla="*/ 1295986 h 5288263"/>
                    <a:gd name="connsiteX3" fmla="*/ 2206784 w 4372544"/>
                    <a:gd name="connsiteY3" fmla="*/ 1101288 h 5288263"/>
                    <a:gd name="connsiteX4" fmla="*/ 1436376 w 4372544"/>
                    <a:gd name="connsiteY4" fmla="*/ 1295986 h 5288263"/>
                    <a:gd name="connsiteX5" fmla="*/ 1421774 w 4372544"/>
                    <a:gd name="connsiteY5" fmla="*/ 1340901 h 5288263"/>
                    <a:gd name="connsiteX6" fmla="*/ 1420132 w 4372544"/>
                    <a:gd name="connsiteY6" fmla="*/ 1340901 h 5288263"/>
                    <a:gd name="connsiteX7" fmla="*/ 1436802 w 4372544"/>
                    <a:gd name="connsiteY7" fmla="*/ 1233030 h 5288263"/>
                    <a:gd name="connsiteX8" fmla="*/ 1518092 w 4372544"/>
                    <a:gd name="connsiteY8" fmla="*/ 32855 h 5288263"/>
                    <a:gd name="connsiteX9" fmla="*/ 1516770 w 4372544"/>
                    <a:gd name="connsiteY9" fmla="*/ 0 h 5288263"/>
                    <a:gd name="connsiteX10" fmla="*/ 2896796 w 4372544"/>
                    <a:gd name="connsiteY10" fmla="*/ 0 h 5288263"/>
                    <a:gd name="connsiteX11" fmla="*/ 2895474 w 4372544"/>
                    <a:gd name="connsiteY11" fmla="*/ 32855 h 5288263"/>
                    <a:gd name="connsiteX12" fmla="*/ 2976764 w 4372544"/>
                    <a:gd name="connsiteY12" fmla="*/ 1233030 h 5288263"/>
                    <a:gd name="connsiteX13" fmla="*/ 2993434 w 4372544"/>
                    <a:gd name="connsiteY13" fmla="*/ 1340901 h 5288263"/>
                    <a:gd name="connsiteX14" fmla="*/ 1272398 w 4372544"/>
                    <a:gd name="connsiteY14" fmla="*/ 2128987 h 5288263"/>
                    <a:gd name="connsiteX15" fmla="*/ 1297621 w 4372544"/>
                    <a:gd name="connsiteY15" fmla="*/ 2014096 h 5288263"/>
                    <a:gd name="connsiteX16" fmla="*/ 1286371 w 4372544"/>
                    <a:gd name="connsiteY16" fmla="*/ 2071666 h 5288263"/>
                    <a:gd name="connsiteX17" fmla="*/ 1272398 w 4372544"/>
                    <a:gd name="connsiteY17" fmla="*/ 2128987 h 5288263"/>
                    <a:gd name="connsiteX18" fmla="*/ 3141169 w 4372544"/>
                    <a:gd name="connsiteY18" fmla="*/ 2128989 h 5288263"/>
                    <a:gd name="connsiteX19" fmla="*/ 3127195 w 4372544"/>
                    <a:gd name="connsiteY19" fmla="*/ 2071666 h 5288263"/>
                    <a:gd name="connsiteX20" fmla="*/ 3115945 w 4372544"/>
                    <a:gd name="connsiteY20" fmla="*/ 2014093 h 5288263"/>
                    <a:gd name="connsiteX21" fmla="*/ 3141169 w 4372544"/>
                    <a:gd name="connsiteY21" fmla="*/ 2128989 h 5288263"/>
                    <a:gd name="connsiteX22" fmla="*/ 3744072 w 4372544"/>
                    <a:gd name="connsiteY22" fmla="*/ 4030101 h 5288263"/>
                    <a:gd name="connsiteX23" fmla="*/ 3740737 w 4372544"/>
                    <a:gd name="connsiteY23" fmla="*/ 4030101 h 5288263"/>
                    <a:gd name="connsiteX24" fmla="*/ 3711766 w 4372544"/>
                    <a:gd name="connsiteY24" fmla="*/ 3961674 h 5288263"/>
                    <a:gd name="connsiteX25" fmla="*/ 2206784 w 4372544"/>
                    <a:gd name="connsiteY25" fmla="*/ 3669628 h 5288263"/>
                    <a:gd name="connsiteX26" fmla="*/ 701802 w 4372544"/>
                    <a:gd name="connsiteY26" fmla="*/ 3961674 h 5288263"/>
                    <a:gd name="connsiteX27" fmla="*/ 672830 w 4372544"/>
                    <a:gd name="connsiteY27" fmla="*/ 4030101 h 5288263"/>
                    <a:gd name="connsiteX28" fmla="*/ 669495 w 4372544"/>
                    <a:gd name="connsiteY28" fmla="*/ 4030101 h 5288263"/>
                    <a:gd name="connsiteX29" fmla="*/ 787596 w 4372544"/>
                    <a:gd name="connsiteY29" fmla="*/ 3739987 h 5288263"/>
                    <a:gd name="connsiteX30" fmla="*/ 1158541 w 4372544"/>
                    <a:gd name="connsiteY30" fmla="*/ 2596060 h 5288263"/>
                    <a:gd name="connsiteX31" fmla="*/ 1132939 w 4372544"/>
                    <a:gd name="connsiteY31" fmla="*/ 2685395 h 5288263"/>
                    <a:gd name="connsiteX32" fmla="*/ 1133316 w 4372544"/>
                    <a:gd name="connsiteY32" fmla="*/ 2685395 h 5288263"/>
                    <a:gd name="connsiteX33" fmla="*/ 1154192 w 4372544"/>
                    <a:gd name="connsiteY33" fmla="*/ 2622730 h 5288263"/>
                    <a:gd name="connsiteX34" fmla="*/ 2206784 w 4372544"/>
                    <a:gd name="connsiteY34" fmla="*/ 2363133 h 5288263"/>
                    <a:gd name="connsiteX35" fmla="*/ 3259375 w 4372544"/>
                    <a:gd name="connsiteY35" fmla="*/ 2622730 h 5288263"/>
                    <a:gd name="connsiteX36" fmla="*/ 3280252 w 4372544"/>
                    <a:gd name="connsiteY36" fmla="*/ 2685395 h 5288263"/>
                    <a:gd name="connsiteX37" fmla="*/ 3280627 w 4372544"/>
                    <a:gd name="connsiteY37" fmla="*/ 2685395 h 5288263"/>
                    <a:gd name="connsiteX38" fmla="*/ 3255025 w 4372544"/>
                    <a:gd name="connsiteY38" fmla="*/ 2596060 h 5288263"/>
                    <a:gd name="connsiteX39" fmla="*/ 3625970 w 4372544"/>
                    <a:gd name="connsiteY39" fmla="*/ 3739987 h 5288263"/>
                    <a:gd name="connsiteX40" fmla="*/ 3744072 w 4372544"/>
                    <a:gd name="connsiteY40" fmla="*/ 4030101 h 5288263"/>
                    <a:gd name="connsiteX41" fmla="*/ 27790 w 4372544"/>
                    <a:gd name="connsiteY41" fmla="*/ 5249537 h 5288263"/>
                    <a:gd name="connsiteX42" fmla="*/ 498921 w 4372544"/>
                    <a:gd name="connsiteY42" fmla="*/ 4412260 h 5288263"/>
                    <a:gd name="connsiteX43" fmla="*/ 563234 w 4372544"/>
                    <a:gd name="connsiteY43" fmla="*/ 4270326 h 5288263"/>
                    <a:gd name="connsiteX44" fmla="*/ 498921 w 4372544"/>
                    <a:gd name="connsiteY44" fmla="*/ 4412260 h 5288263"/>
                    <a:gd name="connsiteX45" fmla="*/ 27790 w 4372544"/>
                    <a:gd name="connsiteY45" fmla="*/ 5249537 h 5288263"/>
                    <a:gd name="connsiteX46" fmla="*/ 0 w 4372544"/>
                    <a:gd name="connsiteY46" fmla="*/ 5288263 h 5288263"/>
                    <a:gd name="connsiteX47" fmla="*/ 27790 w 4372544"/>
                    <a:gd name="connsiteY47" fmla="*/ 5249537 h 5288263"/>
                    <a:gd name="connsiteX48" fmla="*/ 3647 w 4372544"/>
                    <a:gd name="connsiteY48" fmla="*/ 5283181 h 5288263"/>
                    <a:gd name="connsiteX49" fmla="*/ 41024 w 4372544"/>
                    <a:gd name="connsiteY49" fmla="*/ 5257130 h 5288263"/>
                    <a:gd name="connsiteX50" fmla="*/ 2206784 w 4372544"/>
                    <a:gd name="connsiteY50" fmla="*/ 4971581 h 5288263"/>
                    <a:gd name="connsiteX51" fmla="*/ 4372544 w 4372544"/>
                    <a:gd name="connsiteY51" fmla="*/ 5257130 h 5288263"/>
                    <a:gd name="connsiteX52" fmla="*/ 2206784 w 4372544"/>
                    <a:gd name="connsiteY52" fmla="*/ 4974121 h 5288263"/>
                    <a:gd name="connsiteX53" fmla="*/ 41024 w 4372544"/>
                    <a:gd name="connsiteY53" fmla="*/ 5259670 h 5288263"/>
                    <a:gd name="connsiteX54" fmla="*/ 0 w 4372544"/>
                    <a:gd name="connsiteY54" fmla="*/ 5288263 h 5288263"/>
                    <a:gd name="connsiteX0" fmla="*/ 2993434 w 3744072"/>
                    <a:gd name="connsiteY0" fmla="*/ 1340901 h 5288263"/>
                    <a:gd name="connsiteX1" fmla="*/ 2991794 w 3744072"/>
                    <a:gd name="connsiteY1" fmla="*/ 1340901 h 5288263"/>
                    <a:gd name="connsiteX2" fmla="*/ 2977191 w 3744072"/>
                    <a:gd name="connsiteY2" fmla="*/ 1295986 h 5288263"/>
                    <a:gd name="connsiteX3" fmla="*/ 2206784 w 3744072"/>
                    <a:gd name="connsiteY3" fmla="*/ 1101288 h 5288263"/>
                    <a:gd name="connsiteX4" fmla="*/ 1436376 w 3744072"/>
                    <a:gd name="connsiteY4" fmla="*/ 1295986 h 5288263"/>
                    <a:gd name="connsiteX5" fmla="*/ 1421774 w 3744072"/>
                    <a:gd name="connsiteY5" fmla="*/ 1340901 h 5288263"/>
                    <a:gd name="connsiteX6" fmla="*/ 1420132 w 3744072"/>
                    <a:gd name="connsiteY6" fmla="*/ 1340901 h 5288263"/>
                    <a:gd name="connsiteX7" fmla="*/ 1436802 w 3744072"/>
                    <a:gd name="connsiteY7" fmla="*/ 1233030 h 5288263"/>
                    <a:gd name="connsiteX8" fmla="*/ 1518092 w 3744072"/>
                    <a:gd name="connsiteY8" fmla="*/ 32855 h 5288263"/>
                    <a:gd name="connsiteX9" fmla="*/ 1516770 w 3744072"/>
                    <a:gd name="connsiteY9" fmla="*/ 0 h 5288263"/>
                    <a:gd name="connsiteX10" fmla="*/ 2896796 w 3744072"/>
                    <a:gd name="connsiteY10" fmla="*/ 0 h 5288263"/>
                    <a:gd name="connsiteX11" fmla="*/ 2895474 w 3744072"/>
                    <a:gd name="connsiteY11" fmla="*/ 32855 h 5288263"/>
                    <a:gd name="connsiteX12" fmla="*/ 2976764 w 3744072"/>
                    <a:gd name="connsiteY12" fmla="*/ 1233030 h 5288263"/>
                    <a:gd name="connsiteX13" fmla="*/ 2993434 w 3744072"/>
                    <a:gd name="connsiteY13" fmla="*/ 1340901 h 5288263"/>
                    <a:gd name="connsiteX14" fmla="*/ 1272398 w 3744072"/>
                    <a:gd name="connsiteY14" fmla="*/ 2128987 h 5288263"/>
                    <a:gd name="connsiteX15" fmla="*/ 1297621 w 3744072"/>
                    <a:gd name="connsiteY15" fmla="*/ 2014096 h 5288263"/>
                    <a:gd name="connsiteX16" fmla="*/ 1286371 w 3744072"/>
                    <a:gd name="connsiteY16" fmla="*/ 2071666 h 5288263"/>
                    <a:gd name="connsiteX17" fmla="*/ 1272398 w 3744072"/>
                    <a:gd name="connsiteY17" fmla="*/ 2128987 h 5288263"/>
                    <a:gd name="connsiteX18" fmla="*/ 3141169 w 3744072"/>
                    <a:gd name="connsiteY18" fmla="*/ 2128989 h 5288263"/>
                    <a:gd name="connsiteX19" fmla="*/ 3127195 w 3744072"/>
                    <a:gd name="connsiteY19" fmla="*/ 2071666 h 5288263"/>
                    <a:gd name="connsiteX20" fmla="*/ 3115945 w 3744072"/>
                    <a:gd name="connsiteY20" fmla="*/ 2014093 h 5288263"/>
                    <a:gd name="connsiteX21" fmla="*/ 3141169 w 3744072"/>
                    <a:gd name="connsiteY21" fmla="*/ 2128989 h 5288263"/>
                    <a:gd name="connsiteX22" fmla="*/ 3744072 w 3744072"/>
                    <a:gd name="connsiteY22" fmla="*/ 4030101 h 5288263"/>
                    <a:gd name="connsiteX23" fmla="*/ 3740737 w 3744072"/>
                    <a:gd name="connsiteY23" fmla="*/ 4030101 h 5288263"/>
                    <a:gd name="connsiteX24" fmla="*/ 3711766 w 3744072"/>
                    <a:gd name="connsiteY24" fmla="*/ 3961674 h 5288263"/>
                    <a:gd name="connsiteX25" fmla="*/ 2206784 w 3744072"/>
                    <a:gd name="connsiteY25" fmla="*/ 3669628 h 5288263"/>
                    <a:gd name="connsiteX26" fmla="*/ 701802 w 3744072"/>
                    <a:gd name="connsiteY26" fmla="*/ 3961674 h 5288263"/>
                    <a:gd name="connsiteX27" fmla="*/ 672830 w 3744072"/>
                    <a:gd name="connsiteY27" fmla="*/ 4030101 h 5288263"/>
                    <a:gd name="connsiteX28" fmla="*/ 669495 w 3744072"/>
                    <a:gd name="connsiteY28" fmla="*/ 4030101 h 5288263"/>
                    <a:gd name="connsiteX29" fmla="*/ 787596 w 3744072"/>
                    <a:gd name="connsiteY29" fmla="*/ 3739987 h 5288263"/>
                    <a:gd name="connsiteX30" fmla="*/ 1158541 w 3744072"/>
                    <a:gd name="connsiteY30" fmla="*/ 2596060 h 5288263"/>
                    <a:gd name="connsiteX31" fmla="*/ 1132939 w 3744072"/>
                    <a:gd name="connsiteY31" fmla="*/ 2685395 h 5288263"/>
                    <a:gd name="connsiteX32" fmla="*/ 1133316 w 3744072"/>
                    <a:gd name="connsiteY32" fmla="*/ 2685395 h 5288263"/>
                    <a:gd name="connsiteX33" fmla="*/ 1154192 w 3744072"/>
                    <a:gd name="connsiteY33" fmla="*/ 2622730 h 5288263"/>
                    <a:gd name="connsiteX34" fmla="*/ 2206784 w 3744072"/>
                    <a:gd name="connsiteY34" fmla="*/ 2363133 h 5288263"/>
                    <a:gd name="connsiteX35" fmla="*/ 3259375 w 3744072"/>
                    <a:gd name="connsiteY35" fmla="*/ 2622730 h 5288263"/>
                    <a:gd name="connsiteX36" fmla="*/ 3280252 w 3744072"/>
                    <a:gd name="connsiteY36" fmla="*/ 2685395 h 5288263"/>
                    <a:gd name="connsiteX37" fmla="*/ 3280627 w 3744072"/>
                    <a:gd name="connsiteY37" fmla="*/ 2685395 h 5288263"/>
                    <a:gd name="connsiteX38" fmla="*/ 3255025 w 3744072"/>
                    <a:gd name="connsiteY38" fmla="*/ 2596060 h 5288263"/>
                    <a:gd name="connsiteX39" fmla="*/ 3625970 w 3744072"/>
                    <a:gd name="connsiteY39" fmla="*/ 3739987 h 5288263"/>
                    <a:gd name="connsiteX40" fmla="*/ 3744072 w 3744072"/>
                    <a:gd name="connsiteY40" fmla="*/ 4030101 h 5288263"/>
                    <a:gd name="connsiteX41" fmla="*/ 27790 w 3744072"/>
                    <a:gd name="connsiteY41" fmla="*/ 5249537 h 5288263"/>
                    <a:gd name="connsiteX42" fmla="*/ 498921 w 3744072"/>
                    <a:gd name="connsiteY42" fmla="*/ 4412260 h 5288263"/>
                    <a:gd name="connsiteX43" fmla="*/ 563234 w 3744072"/>
                    <a:gd name="connsiteY43" fmla="*/ 4270326 h 5288263"/>
                    <a:gd name="connsiteX44" fmla="*/ 498921 w 3744072"/>
                    <a:gd name="connsiteY44" fmla="*/ 4412260 h 5288263"/>
                    <a:gd name="connsiteX45" fmla="*/ 27790 w 3744072"/>
                    <a:gd name="connsiteY45" fmla="*/ 5249537 h 5288263"/>
                    <a:gd name="connsiteX46" fmla="*/ 0 w 3744072"/>
                    <a:gd name="connsiteY46" fmla="*/ 5288263 h 5288263"/>
                    <a:gd name="connsiteX47" fmla="*/ 27790 w 3744072"/>
                    <a:gd name="connsiteY47" fmla="*/ 5249537 h 5288263"/>
                    <a:gd name="connsiteX48" fmla="*/ 3647 w 3744072"/>
                    <a:gd name="connsiteY48" fmla="*/ 5283181 h 5288263"/>
                    <a:gd name="connsiteX49" fmla="*/ 41024 w 3744072"/>
                    <a:gd name="connsiteY49" fmla="*/ 5257130 h 5288263"/>
                    <a:gd name="connsiteX50" fmla="*/ 2206784 w 3744072"/>
                    <a:gd name="connsiteY50" fmla="*/ 4971581 h 5288263"/>
                    <a:gd name="connsiteX51" fmla="*/ 2206784 w 3744072"/>
                    <a:gd name="connsiteY51" fmla="*/ 4974121 h 5288263"/>
                    <a:gd name="connsiteX52" fmla="*/ 41024 w 3744072"/>
                    <a:gd name="connsiteY52" fmla="*/ 5259670 h 5288263"/>
                    <a:gd name="connsiteX53" fmla="*/ 0 w 3744072"/>
                    <a:gd name="connsiteY53" fmla="*/ 5288263 h 5288263"/>
                    <a:gd name="connsiteX0" fmla="*/ 2993434 w 3744072"/>
                    <a:gd name="connsiteY0" fmla="*/ 1340901 h 5288263"/>
                    <a:gd name="connsiteX1" fmla="*/ 2991794 w 3744072"/>
                    <a:gd name="connsiteY1" fmla="*/ 1340901 h 5288263"/>
                    <a:gd name="connsiteX2" fmla="*/ 2977191 w 3744072"/>
                    <a:gd name="connsiteY2" fmla="*/ 1295986 h 5288263"/>
                    <a:gd name="connsiteX3" fmla="*/ 2206784 w 3744072"/>
                    <a:gd name="connsiteY3" fmla="*/ 1101288 h 5288263"/>
                    <a:gd name="connsiteX4" fmla="*/ 1436376 w 3744072"/>
                    <a:gd name="connsiteY4" fmla="*/ 1295986 h 5288263"/>
                    <a:gd name="connsiteX5" fmla="*/ 1421774 w 3744072"/>
                    <a:gd name="connsiteY5" fmla="*/ 1340901 h 5288263"/>
                    <a:gd name="connsiteX6" fmla="*/ 1420132 w 3744072"/>
                    <a:gd name="connsiteY6" fmla="*/ 1340901 h 5288263"/>
                    <a:gd name="connsiteX7" fmla="*/ 1436802 w 3744072"/>
                    <a:gd name="connsiteY7" fmla="*/ 1233030 h 5288263"/>
                    <a:gd name="connsiteX8" fmla="*/ 1518092 w 3744072"/>
                    <a:gd name="connsiteY8" fmla="*/ 32855 h 5288263"/>
                    <a:gd name="connsiteX9" fmla="*/ 1516770 w 3744072"/>
                    <a:gd name="connsiteY9" fmla="*/ 0 h 5288263"/>
                    <a:gd name="connsiteX10" fmla="*/ 2896796 w 3744072"/>
                    <a:gd name="connsiteY10" fmla="*/ 0 h 5288263"/>
                    <a:gd name="connsiteX11" fmla="*/ 2895474 w 3744072"/>
                    <a:gd name="connsiteY11" fmla="*/ 32855 h 5288263"/>
                    <a:gd name="connsiteX12" fmla="*/ 2976764 w 3744072"/>
                    <a:gd name="connsiteY12" fmla="*/ 1233030 h 5288263"/>
                    <a:gd name="connsiteX13" fmla="*/ 2993434 w 3744072"/>
                    <a:gd name="connsiteY13" fmla="*/ 1340901 h 5288263"/>
                    <a:gd name="connsiteX14" fmla="*/ 1272398 w 3744072"/>
                    <a:gd name="connsiteY14" fmla="*/ 2128987 h 5288263"/>
                    <a:gd name="connsiteX15" fmla="*/ 1297621 w 3744072"/>
                    <a:gd name="connsiteY15" fmla="*/ 2014096 h 5288263"/>
                    <a:gd name="connsiteX16" fmla="*/ 1286371 w 3744072"/>
                    <a:gd name="connsiteY16" fmla="*/ 2071666 h 5288263"/>
                    <a:gd name="connsiteX17" fmla="*/ 1272398 w 3744072"/>
                    <a:gd name="connsiteY17" fmla="*/ 2128987 h 5288263"/>
                    <a:gd name="connsiteX18" fmla="*/ 3141169 w 3744072"/>
                    <a:gd name="connsiteY18" fmla="*/ 2128989 h 5288263"/>
                    <a:gd name="connsiteX19" fmla="*/ 3127195 w 3744072"/>
                    <a:gd name="connsiteY19" fmla="*/ 2071666 h 5288263"/>
                    <a:gd name="connsiteX20" fmla="*/ 3115945 w 3744072"/>
                    <a:gd name="connsiteY20" fmla="*/ 2014093 h 5288263"/>
                    <a:gd name="connsiteX21" fmla="*/ 3141169 w 3744072"/>
                    <a:gd name="connsiteY21" fmla="*/ 2128989 h 5288263"/>
                    <a:gd name="connsiteX22" fmla="*/ 3744072 w 3744072"/>
                    <a:gd name="connsiteY22" fmla="*/ 4030101 h 5288263"/>
                    <a:gd name="connsiteX23" fmla="*/ 3740737 w 3744072"/>
                    <a:gd name="connsiteY23" fmla="*/ 4030101 h 5288263"/>
                    <a:gd name="connsiteX24" fmla="*/ 3711766 w 3744072"/>
                    <a:gd name="connsiteY24" fmla="*/ 3961674 h 5288263"/>
                    <a:gd name="connsiteX25" fmla="*/ 2206784 w 3744072"/>
                    <a:gd name="connsiteY25" fmla="*/ 3669628 h 5288263"/>
                    <a:gd name="connsiteX26" fmla="*/ 701802 w 3744072"/>
                    <a:gd name="connsiteY26" fmla="*/ 3961674 h 5288263"/>
                    <a:gd name="connsiteX27" fmla="*/ 672830 w 3744072"/>
                    <a:gd name="connsiteY27" fmla="*/ 4030101 h 5288263"/>
                    <a:gd name="connsiteX28" fmla="*/ 669495 w 3744072"/>
                    <a:gd name="connsiteY28" fmla="*/ 4030101 h 5288263"/>
                    <a:gd name="connsiteX29" fmla="*/ 787596 w 3744072"/>
                    <a:gd name="connsiteY29" fmla="*/ 3739987 h 5288263"/>
                    <a:gd name="connsiteX30" fmla="*/ 1158541 w 3744072"/>
                    <a:gd name="connsiteY30" fmla="*/ 2596060 h 5288263"/>
                    <a:gd name="connsiteX31" fmla="*/ 1132939 w 3744072"/>
                    <a:gd name="connsiteY31" fmla="*/ 2685395 h 5288263"/>
                    <a:gd name="connsiteX32" fmla="*/ 1133316 w 3744072"/>
                    <a:gd name="connsiteY32" fmla="*/ 2685395 h 5288263"/>
                    <a:gd name="connsiteX33" fmla="*/ 1154192 w 3744072"/>
                    <a:gd name="connsiteY33" fmla="*/ 2622730 h 5288263"/>
                    <a:gd name="connsiteX34" fmla="*/ 2206784 w 3744072"/>
                    <a:gd name="connsiteY34" fmla="*/ 2363133 h 5288263"/>
                    <a:gd name="connsiteX35" fmla="*/ 3259375 w 3744072"/>
                    <a:gd name="connsiteY35" fmla="*/ 2622730 h 5288263"/>
                    <a:gd name="connsiteX36" fmla="*/ 3280252 w 3744072"/>
                    <a:gd name="connsiteY36" fmla="*/ 2685395 h 5288263"/>
                    <a:gd name="connsiteX37" fmla="*/ 3280627 w 3744072"/>
                    <a:gd name="connsiteY37" fmla="*/ 2685395 h 5288263"/>
                    <a:gd name="connsiteX38" fmla="*/ 3255025 w 3744072"/>
                    <a:gd name="connsiteY38" fmla="*/ 2596060 h 5288263"/>
                    <a:gd name="connsiteX39" fmla="*/ 3625970 w 3744072"/>
                    <a:gd name="connsiteY39" fmla="*/ 3739987 h 5288263"/>
                    <a:gd name="connsiteX40" fmla="*/ 3744072 w 3744072"/>
                    <a:gd name="connsiteY40" fmla="*/ 4030101 h 5288263"/>
                    <a:gd name="connsiteX41" fmla="*/ 27790 w 3744072"/>
                    <a:gd name="connsiteY41" fmla="*/ 5249537 h 5288263"/>
                    <a:gd name="connsiteX42" fmla="*/ 498921 w 3744072"/>
                    <a:gd name="connsiteY42" fmla="*/ 4412260 h 5288263"/>
                    <a:gd name="connsiteX43" fmla="*/ 563234 w 3744072"/>
                    <a:gd name="connsiteY43" fmla="*/ 4270326 h 5288263"/>
                    <a:gd name="connsiteX44" fmla="*/ 498921 w 3744072"/>
                    <a:gd name="connsiteY44" fmla="*/ 4412260 h 5288263"/>
                    <a:gd name="connsiteX45" fmla="*/ 27790 w 3744072"/>
                    <a:gd name="connsiteY45" fmla="*/ 5249537 h 5288263"/>
                    <a:gd name="connsiteX46" fmla="*/ 0 w 3744072"/>
                    <a:gd name="connsiteY46" fmla="*/ 5288263 h 5288263"/>
                    <a:gd name="connsiteX47" fmla="*/ 27790 w 3744072"/>
                    <a:gd name="connsiteY47" fmla="*/ 5249537 h 5288263"/>
                    <a:gd name="connsiteX48" fmla="*/ 3647 w 3744072"/>
                    <a:gd name="connsiteY48" fmla="*/ 5283181 h 5288263"/>
                    <a:gd name="connsiteX49" fmla="*/ 41024 w 3744072"/>
                    <a:gd name="connsiteY49" fmla="*/ 5257130 h 5288263"/>
                    <a:gd name="connsiteX50" fmla="*/ 2206784 w 3744072"/>
                    <a:gd name="connsiteY50" fmla="*/ 4971581 h 5288263"/>
                    <a:gd name="connsiteX51" fmla="*/ 41024 w 3744072"/>
                    <a:gd name="connsiteY51" fmla="*/ 5259670 h 5288263"/>
                    <a:gd name="connsiteX52" fmla="*/ 0 w 3744072"/>
                    <a:gd name="connsiteY52" fmla="*/ 5288263 h 5288263"/>
                    <a:gd name="connsiteX0" fmla="*/ 2993434 w 3744072"/>
                    <a:gd name="connsiteY0" fmla="*/ 1340901 h 5288263"/>
                    <a:gd name="connsiteX1" fmla="*/ 2991794 w 3744072"/>
                    <a:gd name="connsiteY1" fmla="*/ 1340901 h 5288263"/>
                    <a:gd name="connsiteX2" fmla="*/ 2977191 w 3744072"/>
                    <a:gd name="connsiteY2" fmla="*/ 1295986 h 5288263"/>
                    <a:gd name="connsiteX3" fmla="*/ 2206784 w 3744072"/>
                    <a:gd name="connsiteY3" fmla="*/ 1101288 h 5288263"/>
                    <a:gd name="connsiteX4" fmla="*/ 1436376 w 3744072"/>
                    <a:gd name="connsiteY4" fmla="*/ 1295986 h 5288263"/>
                    <a:gd name="connsiteX5" fmla="*/ 1421774 w 3744072"/>
                    <a:gd name="connsiteY5" fmla="*/ 1340901 h 5288263"/>
                    <a:gd name="connsiteX6" fmla="*/ 1420132 w 3744072"/>
                    <a:gd name="connsiteY6" fmla="*/ 1340901 h 5288263"/>
                    <a:gd name="connsiteX7" fmla="*/ 1436802 w 3744072"/>
                    <a:gd name="connsiteY7" fmla="*/ 1233030 h 5288263"/>
                    <a:gd name="connsiteX8" fmla="*/ 1518092 w 3744072"/>
                    <a:gd name="connsiteY8" fmla="*/ 32855 h 5288263"/>
                    <a:gd name="connsiteX9" fmla="*/ 1516770 w 3744072"/>
                    <a:gd name="connsiteY9" fmla="*/ 0 h 5288263"/>
                    <a:gd name="connsiteX10" fmla="*/ 2896796 w 3744072"/>
                    <a:gd name="connsiteY10" fmla="*/ 0 h 5288263"/>
                    <a:gd name="connsiteX11" fmla="*/ 2895474 w 3744072"/>
                    <a:gd name="connsiteY11" fmla="*/ 32855 h 5288263"/>
                    <a:gd name="connsiteX12" fmla="*/ 2976764 w 3744072"/>
                    <a:gd name="connsiteY12" fmla="*/ 1233030 h 5288263"/>
                    <a:gd name="connsiteX13" fmla="*/ 2993434 w 3744072"/>
                    <a:gd name="connsiteY13" fmla="*/ 1340901 h 5288263"/>
                    <a:gd name="connsiteX14" fmla="*/ 1272398 w 3744072"/>
                    <a:gd name="connsiteY14" fmla="*/ 2128987 h 5288263"/>
                    <a:gd name="connsiteX15" fmla="*/ 1297621 w 3744072"/>
                    <a:gd name="connsiteY15" fmla="*/ 2014096 h 5288263"/>
                    <a:gd name="connsiteX16" fmla="*/ 1286371 w 3744072"/>
                    <a:gd name="connsiteY16" fmla="*/ 2071666 h 5288263"/>
                    <a:gd name="connsiteX17" fmla="*/ 1272398 w 3744072"/>
                    <a:gd name="connsiteY17" fmla="*/ 2128987 h 5288263"/>
                    <a:gd name="connsiteX18" fmla="*/ 3141169 w 3744072"/>
                    <a:gd name="connsiteY18" fmla="*/ 2128989 h 5288263"/>
                    <a:gd name="connsiteX19" fmla="*/ 3127195 w 3744072"/>
                    <a:gd name="connsiteY19" fmla="*/ 2071666 h 5288263"/>
                    <a:gd name="connsiteX20" fmla="*/ 3115945 w 3744072"/>
                    <a:gd name="connsiteY20" fmla="*/ 2014093 h 5288263"/>
                    <a:gd name="connsiteX21" fmla="*/ 3141169 w 3744072"/>
                    <a:gd name="connsiteY21" fmla="*/ 2128989 h 5288263"/>
                    <a:gd name="connsiteX22" fmla="*/ 3744072 w 3744072"/>
                    <a:gd name="connsiteY22" fmla="*/ 4030101 h 5288263"/>
                    <a:gd name="connsiteX23" fmla="*/ 3740737 w 3744072"/>
                    <a:gd name="connsiteY23" fmla="*/ 4030101 h 5288263"/>
                    <a:gd name="connsiteX24" fmla="*/ 3711766 w 3744072"/>
                    <a:gd name="connsiteY24" fmla="*/ 3961674 h 5288263"/>
                    <a:gd name="connsiteX25" fmla="*/ 2206784 w 3744072"/>
                    <a:gd name="connsiteY25" fmla="*/ 3669628 h 5288263"/>
                    <a:gd name="connsiteX26" fmla="*/ 701802 w 3744072"/>
                    <a:gd name="connsiteY26" fmla="*/ 3961674 h 5288263"/>
                    <a:gd name="connsiteX27" fmla="*/ 672830 w 3744072"/>
                    <a:gd name="connsiteY27" fmla="*/ 4030101 h 5288263"/>
                    <a:gd name="connsiteX28" fmla="*/ 669495 w 3744072"/>
                    <a:gd name="connsiteY28" fmla="*/ 4030101 h 5288263"/>
                    <a:gd name="connsiteX29" fmla="*/ 787596 w 3744072"/>
                    <a:gd name="connsiteY29" fmla="*/ 3739987 h 5288263"/>
                    <a:gd name="connsiteX30" fmla="*/ 1158541 w 3744072"/>
                    <a:gd name="connsiteY30" fmla="*/ 2596060 h 5288263"/>
                    <a:gd name="connsiteX31" fmla="*/ 1132939 w 3744072"/>
                    <a:gd name="connsiteY31" fmla="*/ 2685395 h 5288263"/>
                    <a:gd name="connsiteX32" fmla="*/ 1133316 w 3744072"/>
                    <a:gd name="connsiteY32" fmla="*/ 2685395 h 5288263"/>
                    <a:gd name="connsiteX33" fmla="*/ 1154192 w 3744072"/>
                    <a:gd name="connsiteY33" fmla="*/ 2622730 h 5288263"/>
                    <a:gd name="connsiteX34" fmla="*/ 2206784 w 3744072"/>
                    <a:gd name="connsiteY34" fmla="*/ 2363133 h 5288263"/>
                    <a:gd name="connsiteX35" fmla="*/ 3259375 w 3744072"/>
                    <a:gd name="connsiteY35" fmla="*/ 2622730 h 5288263"/>
                    <a:gd name="connsiteX36" fmla="*/ 3280252 w 3744072"/>
                    <a:gd name="connsiteY36" fmla="*/ 2685395 h 5288263"/>
                    <a:gd name="connsiteX37" fmla="*/ 3280627 w 3744072"/>
                    <a:gd name="connsiteY37" fmla="*/ 2685395 h 5288263"/>
                    <a:gd name="connsiteX38" fmla="*/ 3255025 w 3744072"/>
                    <a:gd name="connsiteY38" fmla="*/ 2596060 h 5288263"/>
                    <a:gd name="connsiteX39" fmla="*/ 3625970 w 3744072"/>
                    <a:gd name="connsiteY39" fmla="*/ 3739987 h 5288263"/>
                    <a:gd name="connsiteX40" fmla="*/ 3744072 w 3744072"/>
                    <a:gd name="connsiteY40" fmla="*/ 4030101 h 5288263"/>
                    <a:gd name="connsiteX41" fmla="*/ 27790 w 3744072"/>
                    <a:gd name="connsiteY41" fmla="*/ 5249537 h 5288263"/>
                    <a:gd name="connsiteX42" fmla="*/ 498921 w 3744072"/>
                    <a:gd name="connsiteY42" fmla="*/ 4412260 h 5288263"/>
                    <a:gd name="connsiteX43" fmla="*/ 563234 w 3744072"/>
                    <a:gd name="connsiteY43" fmla="*/ 4270326 h 5288263"/>
                    <a:gd name="connsiteX44" fmla="*/ 498921 w 3744072"/>
                    <a:gd name="connsiteY44" fmla="*/ 4412260 h 5288263"/>
                    <a:gd name="connsiteX45" fmla="*/ 27790 w 3744072"/>
                    <a:gd name="connsiteY45" fmla="*/ 5249537 h 5288263"/>
                    <a:gd name="connsiteX46" fmla="*/ 0 w 3744072"/>
                    <a:gd name="connsiteY46" fmla="*/ 5288263 h 5288263"/>
                    <a:gd name="connsiteX47" fmla="*/ 27790 w 3744072"/>
                    <a:gd name="connsiteY47" fmla="*/ 5249537 h 5288263"/>
                    <a:gd name="connsiteX48" fmla="*/ 3647 w 3744072"/>
                    <a:gd name="connsiteY48" fmla="*/ 5283181 h 5288263"/>
                    <a:gd name="connsiteX49" fmla="*/ 41024 w 3744072"/>
                    <a:gd name="connsiteY49" fmla="*/ 5257130 h 5288263"/>
                    <a:gd name="connsiteX50" fmla="*/ 41024 w 3744072"/>
                    <a:gd name="connsiteY50" fmla="*/ 5259670 h 5288263"/>
                    <a:gd name="connsiteX51" fmla="*/ 0 w 3744072"/>
                    <a:gd name="connsiteY51" fmla="*/ 5288263 h 5288263"/>
                    <a:gd name="connsiteX0" fmla="*/ 2989787 w 3740425"/>
                    <a:gd name="connsiteY0" fmla="*/ 1340901 h 5283181"/>
                    <a:gd name="connsiteX1" fmla="*/ 2988147 w 3740425"/>
                    <a:gd name="connsiteY1" fmla="*/ 1340901 h 5283181"/>
                    <a:gd name="connsiteX2" fmla="*/ 2973544 w 3740425"/>
                    <a:gd name="connsiteY2" fmla="*/ 1295986 h 5283181"/>
                    <a:gd name="connsiteX3" fmla="*/ 2203137 w 3740425"/>
                    <a:gd name="connsiteY3" fmla="*/ 1101288 h 5283181"/>
                    <a:gd name="connsiteX4" fmla="*/ 1432729 w 3740425"/>
                    <a:gd name="connsiteY4" fmla="*/ 1295986 h 5283181"/>
                    <a:gd name="connsiteX5" fmla="*/ 1418127 w 3740425"/>
                    <a:gd name="connsiteY5" fmla="*/ 1340901 h 5283181"/>
                    <a:gd name="connsiteX6" fmla="*/ 1416485 w 3740425"/>
                    <a:gd name="connsiteY6" fmla="*/ 1340901 h 5283181"/>
                    <a:gd name="connsiteX7" fmla="*/ 1433155 w 3740425"/>
                    <a:gd name="connsiteY7" fmla="*/ 1233030 h 5283181"/>
                    <a:gd name="connsiteX8" fmla="*/ 1514445 w 3740425"/>
                    <a:gd name="connsiteY8" fmla="*/ 32855 h 5283181"/>
                    <a:gd name="connsiteX9" fmla="*/ 1513123 w 3740425"/>
                    <a:gd name="connsiteY9" fmla="*/ 0 h 5283181"/>
                    <a:gd name="connsiteX10" fmla="*/ 2893149 w 3740425"/>
                    <a:gd name="connsiteY10" fmla="*/ 0 h 5283181"/>
                    <a:gd name="connsiteX11" fmla="*/ 2891827 w 3740425"/>
                    <a:gd name="connsiteY11" fmla="*/ 32855 h 5283181"/>
                    <a:gd name="connsiteX12" fmla="*/ 2973117 w 3740425"/>
                    <a:gd name="connsiteY12" fmla="*/ 1233030 h 5283181"/>
                    <a:gd name="connsiteX13" fmla="*/ 2989787 w 3740425"/>
                    <a:gd name="connsiteY13" fmla="*/ 1340901 h 5283181"/>
                    <a:gd name="connsiteX14" fmla="*/ 1268751 w 3740425"/>
                    <a:gd name="connsiteY14" fmla="*/ 2128987 h 5283181"/>
                    <a:gd name="connsiteX15" fmla="*/ 1293974 w 3740425"/>
                    <a:gd name="connsiteY15" fmla="*/ 2014096 h 5283181"/>
                    <a:gd name="connsiteX16" fmla="*/ 1282724 w 3740425"/>
                    <a:gd name="connsiteY16" fmla="*/ 2071666 h 5283181"/>
                    <a:gd name="connsiteX17" fmla="*/ 1268751 w 3740425"/>
                    <a:gd name="connsiteY17" fmla="*/ 2128987 h 5283181"/>
                    <a:gd name="connsiteX18" fmla="*/ 3137522 w 3740425"/>
                    <a:gd name="connsiteY18" fmla="*/ 2128989 h 5283181"/>
                    <a:gd name="connsiteX19" fmla="*/ 3123548 w 3740425"/>
                    <a:gd name="connsiteY19" fmla="*/ 2071666 h 5283181"/>
                    <a:gd name="connsiteX20" fmla="*/ 3112298 w 3740425"/>
                    <a:gd name="connsiteY20" fmla="*/ 2014093 h 5283181"/>
                    <a:gd name="connsiteX21" fmla="*/ 3137522 w 3740425"/>
                    <a:gd name="connsiteY21" fmla="*/ 2128989 h 5283181"/>
                    <a:gd name="connsiteX22" fmla="*/ 3740425 w 3740425"/>
                    <a:gd name="connsiteY22" fmla="*/ 4030101 h 5283181"/>
                    <a:gd name="connsiteX23" fmla="*/ 3737090 w 3740425"/>
                    <a:gd name="connsiteY23" fmla="*/ 4030101 h 5283181"/>
                    <a:gd name="connsiteX24" fmla="*/ 3708119 w 3740425"/>
                    <a:gd name="connsiteY24" fmla="*/ 3961674 h 5283181"/>
                    <a:gd name="connsiteX25" fmla="*/ 2203137 w 3740425"/>
                    <a:gd name="connsiteY25" fmla="*/ 3669628 h 5283181"/>
                    <a:gd name="connsiteX26" fmla="*/ 698155 w 3740425"/>
                    <a:gd name="connsiteY26" fmla="*/ 3961674 h 5283181"/>
                    <a:gd name="connsiteX27" fmla="*/ 669183 w 3740425"/>
                    <a:gd name="connsiteY27" fmla="*/ 4030101 h 5283181"/>
                    <a:gd name="connsiteX28" fmla="*/ 665848 w 3740425"/>
                    <a:gd name="connsiteY28" fmla="*/ 4030101 h 5283181"/>
                    <a:gd name="connsiteX29" fmla="*/ 783949 w 3740425"/>
                    <a:gd name="connsiteY29" fmla="*/ 3739987 h 5283181"/>
                    <a:gd name="connsiteX30" fmla="*/ 1154894 w 3740425"/>
                    <a:gd name="connsiteY30" fmla="*/ 2596060 h 5283181"/>
                    <a:gd name="connsiteX31" fmla="*/ 1129292 w 3740425"/>
                    <a:gd name="connsiteY31" fmla="*/ 2685395 h 5283181"/>
                    <a:gd name="connsiteX32" fmla="*/ 1129669 w 3740425"/>
                    <a:gd name="connsiteY32" fmla="*/ 2685395 h 5283181"/>
                    <a:gd name="connsiteX33" fmla="*/ 1150545 w 3740425"/>
                    <a:gd name="connsiteY33" fmla="*/ 2622730 h 5283181"/>
                    <a:gd name="connsiteX34" fmla="*/ 2203137 w 3740425"/>
                    <a:gd name="connsiteY34" fmla="*/ 2363133 h 5283181"/>
                    <a:gd name="connsiteX35" fmla="*/ 3255728 w 3740425"/>
                    <a:gd name="connsiteY35" fmla="*/ 2622730 h 5283181"/>
                    <a:gd name="connsiteX36" fmla="*/ 3276605 w 3740425"/>
                    <a:gd name="connsiteY36" fmla="*/ 2685395 h 5283181"/>
                    <a:gd name="connsiteX37" fmla="*/ 3276980 w 3740425"/>
                    <a:gd name="connsiteY37" fmla="*/ 2685395 h 5283181"/>
                    <a:gd name="connsiteX38" fmla="*/ 3251378 w 3740425"/>
                    <a:gd name="connsiteY38" fmla="*/ 2596060 h 5283181"/>
                    <a:gd name="connsiteX39" fmla="*/ 3622323 w 3740425"/>
                    <a:gd name="connsiteY39" fmla="*/ 3739987 h 5283181"/>
                    <a:gd name="connsiteX40" fmla="*/ 3740425 w 3740425"/>
                    <a:gd name="connsiteY40" fmla="*/ 4030101 h 5283181"/>
                    <a:gd name="connsiteX41" fmla="*/ 24143 w 3740425"/>
                    <a:gd name="connsiteY41" fmla="*/ 5249537 h 5283181"/>
                    <a:gd name="connsiteX42" fmla="*/ 495274 w 3740425"/>
                    <a:gd name="connsiteY42" fmla="*/ 4412260 h 5283181"/>
                    <a:gd name="connsiteX43" fmla="*/ 559587 w 3740425"/>
                    <a:gd name="connsiteY43" fmla="*/ 4270326 h 5283181"/>
                    <a:gd name="connsiteX44" fmla="*/ 495274 w 3740425"/>
                    <a:gd name="connsiteY44" fmla="*/ 4412260 h 5283181"/>
                    <a:gd name="connsiteX45" fmla="*/ 24143 w 3740425"/>
                    <a:gd name="connsiteY45" fmla="*/ 5249537 h 5283181"/>
                    <a:gd name="connsiteX46" fmla="*/ 37377 w 3740425"/>
                    <a:gd name="connsiteY46" fmla="*/ 5259670 h 5283181"/>
                    <a:gd name="connsiteX47" fmla="*/ 24143 w 3740425"/>
                    <a:gd name="connsiteY47" fmla="*/ 5249537 h 5283181"/>
                    <a:gd name="connsiteX48" fmla="*/ 0 w 3740425"/>
                    <a:gd name="connsiteY48" fmla="*/ 5283181 h 5283181"/>
                    <a:gd name="connsiteX49" fmla="*/ 37377 w 3740425"/>
                    <a:gd name="connsiteY49" fmla="*/ 5257130 h 5283181"/>
                    <a:gd name="connsiteX50" fmla="*/ 37377 w 3740425"/>
                    <a:gd name="connsiteY50" fmla="*/ 5259670 h 5283181"/>
                    <a:gd name="connsiteX0" fmla="*/ 2989787 w 3740425"/>
                    <a:gd name="connsiteY0" fmla="*/ 1340901 h 5283181"/>
                    <a:gd name="connsiteX1" fmla="*/ 2988147 w 3740425"/>
                    <a:gd name="connsiteY1" fmla="*/ 1340901 h 5283181"/>
                    <a:gd name="connsiteX2" fmla="*/ 2973544 w 3740425"/>
                    <a:gd name="connsiteY2" fmla="*/ 1295986 h 5283181"/>
                    <a:gd name="connsiteX3" fmla="*/ 2203137 w 3740425"/>
                    <a:gd name="connsiteY3" fmla="*/ 1101288 h 5283181"/>
                    <a:gd name="connsiteX4" fmla="*/ 1432729 w 3740425"/>
                    <a:gd name="connsiteY4" fmla="*/ 1295986 h 5283181"/>
                    <a:gd name="connsiteX5" fmla="*/ 1418127 w 3740425"/>
                    <a:gd name="connsiteY5" fmla="*/ 1340901 h 5283181"/>
                    <a:gd name="connsiteX6" fmla="*/ 1416485 w 3740425"/>
                    <a:gd name="connsiteY6" fmla="*/ 1340901 h 5283181"/>
                    <a:gd name="connsiteX7" fmla="*/ 1433155 w 3740425"/>
                    <a:gd name="connsiteY7" fmla="*/ 1233030 h 5283181"/>
                    <a:gd name="connsiteX8" fmla="*/ 1514445 w 3740425"/>
                    <a:gd name="connsiteY8" fmla="*/ 32855 h 5283181"/>
                    <a:gd name="connsiteX9" fmla="*/ 1513123 w 3740425"/>
                    <a:gd name="connsiteY9" fmla="*/ 0 h 5283181"/>
                    <a:gd name="connsiteX10" fmla="*/ 2893149 w 3740425"/>
                    <a:gd name="connsiteY10" fmla="*/ 0 h 5283181"/>
                    <a:gd name="connsiteX11" fmla="*/ 2891827 w 3740425"/>
                    <a:gd name="connsiteY11" fmla="*/ 32855 h 5283181"/>
                    <a:gd name="connsiteX12" fmla="*/ 2973117 w 3740425"/>
                    <a:gd name="connsiteY12" fmla="*/ 1233030 h 5283181"/>
                    <a:gd name="connsiteX13" fmla="*/ 2989787 w 3740425"/>
                    <a:gd name="connsiteY13" fmla="*/ 1340901 h 5283181"/>
                    <a:gd name="connsiteX14" fmla="*/ 1268751 w 3740425"/>
                    <a:gd name="connsiteY14" fmla="*/ 2128987 h 5283181"/>
                    <a:gd name="connsiteX15" fmla="*/ 1293974 w 3740425"/>
                    <a:gd name="connsiteY15" fmla="*/ 2014096 h 5283181"/>
                    <a:gd name="connsiteX16" fmla="*/ 1282724 w 3740425"/>
                    <a:gd name="connsiteY16" fmla="*/ 2071666 h 5283181"/>
                    <a:gd name="connsiteX17" fmla="*/ 1268751 w 3740425"/>
                    <a:gd name="connsiteY17" fmla="*/ 2128987 h 5283181"/>
                    <a:gd name="connsiteX18" fmla="*/ 3137522 w 3740425"/>
                    <a:gd name="connsiteY18" fmla="*/ 2128989 h 5283181"/>
                    <a:gd name="connsiteX19" fmla="*/ 3123548 w 3740425"/>
                    <a:gd name="connsiteY19" fmla="*/ 2071666 h 5283181"/>
                    <a:gd name="connsiteX20" fmla="*/ 3112298 w 3740425"/>
                    <a:gd name="connsiteY20" fmla="*/ 2014093 h 5283181"/>
                    <a:gd name="connsiteX21" fmla="*/ 3137522 w 3740425"/>
                    <a:gd name="connsiteY21" fmla="*/ 2128989 h 5283181"/>
                    <a:gd name="connsiteX22" fmla="*/ 3740425 w 3740425"/>
                    <a:gd name="connsiteY22" fmla="*/ 4030101 h 5283181"/>
                    <a:gd name="connsiteX23" fmla="*/ 3737090 w 3740425"/>
                    <a:gd name="connsiteY23" fmla="*/ 4030101 h 5283181"/>
                    <a:gd name="connsiteX24" fmla="*/ 3708119 w 3740425"/>
                    <a:gd name="connsiteY24" fmla="*/ 3961674 h 5283181"/>
                    <a:gd name="connsiteX25" fmla="*/ 2203137 w 3740425"/>
                    <a:gd name="connsiteY25" fmla="*/ 3669628 h 5283181"/>
                    <a:gd name="connsiteX26" fmla="*/ 698155 w 3740425"/>
                    <a:gd name="connsiteY26" fmla="*/ 3961674 h 5283181"/>
                    <a:gd name="connsiteX27" fmla="*/ 669183 w 3740425"/>
                    <a:gd name="connsiteY27" fmla="*/ 4030101 h 5283181"/>
                    <a:gd name="connsiteX28" fmla="*/ 665848 w 3740425"/>
                    <a:gd name="connsiteY28" fmla="*/ 4030101 h 5283181"/>
                    <a:gd name="connsiteX29" fmla="*/ 783949 w 3740425"/>
                    <a:gd name="connsiteY29" fmla="*/ 3739987 h 5283181"/>
                    <a:gd name="connsiteX30" fmla="*/ 1154894 w 3740425"/>
                    <a:gd name="connsiteY30" fmla="*/ 2596060 h 5283181"/>
                    <a:gd name="connsiteX31" fmla="*/ 1129292 w 3740425"/>
                    <a:gd name="connsiteY31" fmla="*/ 2685395 h 5283181"/>
                    <a:gd name="connsiteX32" fmla="*/ 1129669 w 3740425"/>
                    <a:gd name="connsiteY32" fmla="*/ 2685395 h 5283181"/>
                    <a:gd name="connsiteX33" fmla="*/ 1150545 w 3740425"/>
                    <a:gd name="connsiteY33" fmla="*/ 2622730 h 5283181"/>
                    <a:gd name="connsiteX34" fmla="*/ 2203137 w 3740425"/>
                    <a:gd name="connsiteY34" fmla="*/ 2363133 h 5283181"/>
                    <a:gd name="connsiteX35" fmla="*/ 3255728 w 3740425"/>
                    <a:gd name="connsiteY35" fmla="*/ 2622730 h 5283181"/>
                    <a:gd name="connsiteX36" fmla="*/ 3276605 w 3740425"/>
                    <a:gd name="connsiteY36" fmla="*/ 2685395 h 5283181"/>
                    <a:gd name="connsiteX37" fmla="*/ 3276980 w 3740425"/>
                    <a:gd name="connsiteY37" fmla="*/ 2685395 h 5283181"/>
                    <a:gd name="connsiteX38" fmla="*/ 3251378 w 3740425"/>
                    <a:gd name="connsiteY38" fmla="*/ 2596060 h 5283181"/>
                    <a:gd name="connsiteX39" fmla="*/ 3622323 w 3740425"/>
                    <a:gd name="connsiteY39" fmla="*/ 3739987 h 5283181"/>
                    <a:gd name="connsiteX40" fmla="*/ 3740425 w 3740425"/>
                    <a:gd name="connsiteY40" fmla="*/ 4030101 h 5283181"/>
                    <a:gd name="connsiteX41" fmla="*/ 24143 w 3740425"/>
                    <a:gd name="connsiteY41" fmla="*/ 5249537 h 5283181"/>
                    <a:gd name="connsiteX42" fmla="*/ 495274 w 3740425"/>
                    <a:gd name="connsiteY42" fmla="*/ 4412260 h 5283181"/>
                    <a:gd name="connsiteX43" fmla="*/ 559587 w 3740425"/>
                    <a:gd name="connsiteY43" fmla="*/ 4270326 h 5283181"/>
                    <a:gd name="connsiteX44" fmla="*/ 495274 w 3740425"/>
                    <a:gd name="connsiteY44" fmla="*/ 4412260 h 5283181"/>
                    <a:gd name="connsiteX45" fmla="*/ 24143 w 3740425"/>
                    <a:gd name="connsiteY45" fmla="*/ 5249537 h 5283181"/>
                    <a:gd name="connsiteX46" fmla="*/ 37377 w 3740425"/>
                    <a:gd name="connsiteY46" fmla="*/ 5257130 h 5283181"/>
                    <a:gd name="connsiteX47" fmla="*/ 24143 w 3740425"/>
                    <a:gd name="connsiteY47" fmla="*/ 5249537 h 5283181"/>
                    <a:gd name="connsiteX48" fmla="*/ 0 w 3740425"/>
                    <a:gd name="connsiteY48" fmla="*/ 5283181 h 5283181"/>
                    <a:gd name="connsiteX49" fmla="*/ 37377 w 3740425"/>
                    <a:gd name="connsiteY49" fmla="*/ 5257130 h 5283181"/>
                    <a:gd name="connsiteX0" fmla="*/ 2989787 w 3740425"/>
                    <a:gd name="connsiteY0" fmla="*/ 1340901 h 5283181"/>
                    <a:gd name="connsiteX1" fmla="*/ 2988147 w 3740425"/>
                    <a:gd name="connsiteY1" fmla="*/ 1340901 h 5283181"/>
                    <a:gd name="connsiteX2" fmla="*/ 2973544 w 3740425"/>
                    <a:gd name="connsiteY2" fmla="*/ 1295986 h 5283181"/>
                    <a:gd name="connsiteX3" fmla="*/ 2203137 w 3740425"/>
                    <a:gd name="connsiteY3" fmla="*/ 1101288 h 5283181"/>
                    <a:gd name="connsiteX4" fmla="*/ 1432729 w 3740425"/>
                    <a:gd name="connsiteY4" fmla="*/ 1295986 h 5283181"/>
                    <a:gd name="connsiteX5" fmla="*/ 1418127 w 3740425"/>
                    <a:gd name="connsiteY5" fmla="*/ 1340901 h 5283181"/>
                    <a:gd name="connsiteX6" fmla="*/ 1416485 w 3740425"/>
                    <a:gd name="connsiteY6" fmla="*/ 1340901 h 5283181"/>
                    <a:gd name="connsiteX7" fmla="*/ 1433155 w 3740425"/>
                    <a:gd name="connsiteY7" fmla="*/ 1233030 h 5283181"/>
                    <a:gd name="connsiteX8" fmla="*/ 1514445 w 3740425"/>
                    <a:gd name="connsiteY8" fmla="*/ 32855 h 5283181"/>
                    <a:gd name="connsiteX9" fmla="*/ 1513123 w 3740425"/>
                    <a:gd name="connsiteY9" fmla="*/ 0 h 5283181"/>
                    <a:gd name="connsiteX10" fmla="*/ 2893149 w 3740425"/>
                    <a:gd name="connsiteY10" fmla="*/ 0 h 5283181"/>
                    <a:gd name="connsiteX11" fmla="*/ 2891827 w 3740425"/>
                    <a:gd name="connsiteY11" fmla="*/ 32855 h 5283181"/>
                    <a:gd name="connsiteX12" fmla="*/ 2973117 w 3740425"/>
                    <a:gd name="connsiteY12" fmla="*/ 1233030 h 5283181"/>
                    <a:gd name="connsiteX13" fmla="*/ 2989787 w 3740425"/>
                    <a:gd name="connsiteY13" fmla="*/ 1340901 h 5283181"/>
                    <a:gd name="connsiteX14" fmla="*/ 1268751 w 3740425"/>
                    <a:gd name="connsiteY14" fmla="*/ 2128987 h 5283181"/>
                    <a:gd name="connsiteX15" fmla="*/ 1293974 w 3740425"/>
                    <a:gd name="connsiteY15" fmla="*/ 2014096 h 5283181"/>
                    <a:gd name="connsiteX16" fmla="*/ 1282724 w 3740425"/>
                    <a:gd name="connsiteY16" fmla="*/ 2071666 h 5283181"/>
                    <a:gd name="connsiteX17" fmla="*/ 1268751 w 3740425"/>
                    <a:gd name="connsiteY17" fmla="*/ 2128987 h 5283181"/>
                    <a:gd name="connsiteX18" fmla="*/ 3137522 w 3740425"/>
                    <a:gd name="connsiteY18" fmla="*/ 2128989 h 5283181"/>
                    <a:gd name="connsiteX19" fmla="*/ 3123548 w 3740425"/>
                    <a:gd name="connsiteY19" fmla="*/ 2071666 h 5283181"/>
                    <a:gd name="connsiteX20" fmla="*/ 3112298 w 3740425"/>
                    <a:gd name="connsiteY20" fmla="*/ 2014093 h 5283181"/>
                    <a:gd name="connsiteX21" fmla="*/ 3137522 w 3740425"/>
                    <a:gd name="connsiteY21" fmla="*/ 2128989 h 5283181"/>
                    <a:gd name="connsiteX22" fmla="*/ 3740425 w 3740425"/>
                    <a:gd name="connsiteY22" fmla="*/ 4030101 h 5283181"/>
                    <a:gd name="connsiteX23" fmla="*/ 3737090 w 3740425"/>
                    <a:gd name="connsiteY23" fmla="*/ 4030101 h 5283181"/>
                    <a:gd name="connsiteX24" fmla="*/ 3708119 w 3740425"/>
                    <a:gd name="connsiteY24" fmla="*/ 3961674 h 5283181"/>
                    <a:gd name="connsiteX25" fmla="*/ 2203137 w 3740425"/>
                    <a:gd name="connsiteY25" fmla="*/ 3669628 h 5283181"/>
                    <a:gd name="connsiteX26" fmla="*/ 698155 w 3740425"/>
                    <a:gd name="connsiteY26" fmla="*/ 3961674 h 5283181"/>
                    <a:gd name="connsiteX27" fmla="*/ 669183 w 3740425"/>
                    <a:gd name="connsiteY27" fmla="*/ 4030101 h 5283181"/>
                    <a:gd name="connsiteX28" fmla="*/ 665848 w 3740425"/>
                    <a:gd name="connsiteY28" fmla="*/ 4030101 h 5283181"/>
                    <a:gd name="connsiteX29" fmla="*/ 783949 w 3740425"/>
                    <a:gd name="connsiteY29" fmla="*/ 3739987 h 5283181"/>
                    <a:gd name="connsiteX30" fmla="*/ 1154894 w 3740425"/>
                    <a:gd name="connsiteY30" fmla="*/ 2596060 h 5283181"/>
                    <a:gd name="connsiteX31" fmla="*/ 1129292 w 3740425"/>
                    <a:gd name="connsiteY31" fmla="*/ 2685395 h 5283181"/>
                    <a:gd name="connsiteX32" fmla="*/ 1129669 w 3740425"/>
                    <a:gd name="connsiteY32" fmla="*/ 2685395 h 5283181"/>
                    <a:gd name="connsiteX33" fmla="*/ 1150545 w 3740425"/>
                    <a:gd name="connsiteY33" fmla="*/ 2622730 h 5283181"/>
                    <a:gd name="connsiteX34" fmla="*/ 2203137 w 3740425"/>
                    <a:gd name="connsiteY34" fmla="*/ 2363133 h 5283181"/>
                    <a:gd name="connsiteX35" fmla="*/ 3255728 w 3740425"/>
                    <a:gd name="connsiteY35" fmla="*/ 2622730 h 5283181"/>
                    <a:gd name="connsiteX36" fmla="*/ 3276605 w 3740425"/>
                    <a:gd name="connsiteY36" fmla="*/ 2685395 h 5283181"/>
                    <a:gd name="connsiteX37" fmla="*/ 3276980 w 3740425"/>
                    <a:gd name="connsiteY37" fmla="*/ 2685395 h 5283181"/>
                    <a:gd name="connsiteX38" fmla="*/ 3251378 w 3740425"/>
                    <a:gd name="connsiteY38" fmla="*/ 2596060 h 5283181"/>
                    <a:gd name="connsiteX39" fmla="*/ 3622323 w 3740425"/>
                    <a:gd name="connsiteY39" fmla="*/ 3739987 h 5283181"/>
                    <a:gd name="connsiteX40" fmla="*/ 3740425 w 3740425"/>
                    <a:gd name="connsiteY40" fmla="*/ 4030101 h 5283181"/>
                    <a:gd name="connsiteX41" fmla="*/ 24143 w 3740425"/>
                    <a:gd name="connsiteY41" fmla="*/ 5249537 h 5283181"/>
                    <a:gd name="connsiteX42" fmla="*/ 495274 w 3740425"/>
                    <a:gd name="connsiteY42" fmla="*/ 4412260 h 5283181"/>
                    <a:gd name="connsiteX43" fmla="*/ 559587 w 3740425"/>
                    <a:gd name="connsiteY43" fmla="*/ 4270326 h 5283181"/>
                    <a:gd name="connsiteX44" fmla="*/ 495274 w 3740425"/>
                    <a:gd name="connsiteY44" fmla="*/ 4412260 h 5283181"/>
                    <a:gd name="connsiteX45" fmla="*/ 24143 w 3740425"/>
                    <a:gd name="connsiteY45" fmla="*/ 5249537 h 5283181"/>
                    <a:gd name="connsiteX46" fmla="*/ 0 w 3740425"/>
                    <a:gd name="connsiteY46" fmla="*/ 5283181 h 5283181"/>
                    <a:gd name="connsiteX47" fmla="*/ 24143 w 3740425"/>
                    <a:gd name="connsiteY47" fmla="*/ 5249537 h 5283181"/>
                    <a:gd name="connsiteX48" fmla="*/ 0 w 3740425"/>
                    <a:gd name="connsiteY48" fmla="*/ 5283181 h 5283181"/>
                    <a:gd name="connsiteX0" fmla="*/ 2965644 w 3716282"/>
                    <a:gd name="connsiteY0" fmla="*/ 1340901 h 5249537"/>
                    <a:gd name="connsiteX1" fmla="*/ 2964004 w 3716282"/>
                    <a:gd name="connsiteY1" fmla="*/ 1340901 h 5249537"/>
                    <a:gd name="connsiteX2" fmla="*/ 2949401 w 3716282"/>
                    <a:gd name="connsiteY2" fmla="*/ 1295986 h 5249537"/>
                    <a:gd name="connsiteX3" fmla="*/ 2178994 w 3716282"/>
                    <a:gd name="connsiteY3" fmla="*/ 1101288 h 5249537"/>
                    <a:gd name="connsiteX4" fmla="*/ 1408586 w 3716282"/>
                    <a:gd name="connsiteY4" fmla="*/ 1295986 h 5249537"/>
                    <a:gd name="connsiteX5" fmla="*/ 1393984 w 3716282"/>
                    <a:gd name="connsiteY5" fmla="*/ 1340901 h 5249537"/>
                    <a:gd name="connsiteX6" fmla="*/ 1392342 w 3716282"/>
                    <a:gd name="connsiteY6" fmla="*/ 1340901 h 5249537"/>
                    <a:gd name="connsiteX7" fmla="*/ 1409012 w 3716282"/>
                    <a:gd name="connsiteY7" fmla="*/ 1233030 h 5249537"/>
                    <a:gd name="connsiteX8" fmla="*/ 1490302 w 3716282"/>
                    <a:gd name="connsiteY8" fmla="*/ 32855 h 5249537"/>
                    <a:gd name="connsiteX9" fmla="*/ 1488980 w 3716282"/>
                    <a:gd name="connsiteY9" fmla="*/ 0 h 5249537"/>
                    <a:gd name="connsiteX10" fmla="*/ 2869006 w 3716282"/>
                    <a:gd name="connsiteY10" fmla="*/ 0 h 5249537"/>
                    <a:gd name="connsiteX11" fmla="*/ 2867684 w 3716282"/>
                    <a:gd name="connsiteY11" fmla="*/ 32855 h 5249537"/>
                    <a:gd name="connsiteX12" fmla="*/ 2948974 w 3716282"/>
                    <a:gd name="connsiteY12" fmla="*/ 1233030 h 5249537"/>
                    <a:gd name="connsiteX13" fmla="*/ 2965644 w 3716282"/>
                    <a:gd name="connsiteY13" fmla="*/ 1340901 h 5249537"/>
                    <a:gd name="connsiteX14" fmla="*/ 1244608 w 3716282"/>
                    <a:gd name="connsiteY14" fmla="*/ 2128987 h 5249537"/>
                    <a:gd name="connsiteX15" fmla="*/ 1269831 w 3716282"/>
                    <a:gd name="connsiteY15" fmla="*/ 2014096 h 5249537"/>
                    <a:gd name="connsiteX16" fmla="*/ 1258581 w 3716282"/>
                    <a:gd name="connsiteY16" fmla="*/ 2071666 h 5249537"/>
                    <a:gd name="connsiteX17" fmla="*/ 1244608 w 3716282"/>
                    <a:gd name="connsiteY17" fmla="*/ 2128987 h 5249537"/>
                    <a:gd name="connsiteX18" fmla="*/ 3113379 w 3716282"/>
                    <a:gd name="connsiteY18" fmla="*/ 2128989 h 5249537"/>
                    <a:gd name="connsiteX19" fmla="*/ 3099405 w 3716282"/>
                    <a:gd name="connsiteY19" fmla="*/ 2071666 h 5249537"/>
                    <a:gd name="connsiteX20" fmla="*/ 3088155 w 3716282"/>
                    <a:gd name="connsiteY20" fmla="*/ 2014093 h 5249537"/>
                    <a:gd name="connsiteX21" fmla="*/ 3113379 w 3716282"/>
                    <a:gd name="connsiteY21" fmla="*/ 2128989 h 5249537"/>
                    <a:gd name="connsiteX22" fmla="*/ 3716282 w 3716282"/>
                    <a:gd name="connsiteY22" fmla="*/ 4030101 h 5249537"/>
                    <a:gd name="connsiteX23" fmla="*/ 3712947 w 3716282"/>
                    <a:gd name="connsiteY23" fmla="*/ 4030101 h 5249537"/>
                    <a:gd name="connsiteX24" fmla="*/ 3683976 w 3716282"/>
                    <a:gd name="connsiteY24" fmla="*/ 3961674 h 5249537"/>
                    <a:gd name="connsiteX25" fmla="*/ 2178994 w 3716282"/>
                    <a:gd name="connsiteY25" fmla="*/ 3669628 h 5249537"/>
                    <a:gd name="connsiteX26" fmla="*/ 674012 w 3716282"/>
                    <a:gd name="connsiteY26" fmla="*/ 3961674 h 5249537"/>
                    <a:gd name="connsiteX27" fmla="*/ 645040 w 3716282"/>
                    <a:gd name="connsiteY27" fmla="*/ 4030101 h 5249537"/>
                    <a:gd name="connsiteX28" fmla="*/ 641705 w 3716282"/>
                    <a:gd name="connsiteY28" fmla="*/ 4030101 h 5249537"/>
                    <a:gd name="connsiteX29" fmla="*/ 759806 w 3716282"/>
                    <a:gd name="connsiteY29" fmla="*/ 3739987 h 5249537"/>
                    <a:gd name="connsiteX30" fmla="*/ 1130751 w 3716282"/>
                    <a:gd name="connsiteY30" fmla="*/ 2596060 h 5249537"/>
                    <a:gd name="connsiteX31" fmla="*/ 1105149 w 3716282"/>
                    <a:gd name="connsiteY31" fmla="*/ 2685395 h 5249537"/>
                    <a:gd name="connsiteX32" fmla="*/ 1105526 w 3716282"/>
                    <a:gd name="connsiteY32" fmla="*/ 2685395 h 5249537"/>
                    <a:gd name="connsiteX33" fmla="*/ 1126402 w 3716282"/>
                    <a:gd name="connsiteY33" fmla="*/ 2622730 h 5249537"/>
                    <a:gd name="connsiteX34" fmla="*/ 2178994 w 3716282"/>
                    <a:gd name="connsiteY34" fmla="*/ 2363133 h 5249537"/>
                    <a:gd name="connsiteX35" fmla="*/ 3231585 w 3716282"/>
                    <a:gd name="connsiteY35" fmla="*/ 2622730 h 5249537"/>
                    <a:gd name="connsiteX36" fmla="*/ 3252462 w 3716282"/>
                    <a:gd name="connsiteY36" fmla="*/ 2685395 h 5249537"/>
                    <a:gd name="connsiteX37" fmla="*/ 3252837 w 3716282"/>
                    <a:gd name="connsiteY37" fmla="*/ 2685395 h 5249537"/>
                    <a:gd name="connsiteX38" fmla="*/ 3227235 w 3716282"/>
                    <a:gd name="connsiteY38" fmla="*/ 2596060 h 5249537"/>
                    <a:gd name="connsiteX39" fmla="*/ 3598180 w 3716282"/>
                    <a:gd name="connsiteY39" fmla="*/ 3739987 h 5249537"/>
                    <a:gd name="connsiteX40" fmla="*/ 3716282 w 3716282"/>
                    <a:gd name="connsiteY40" fmla="*/ 4030101 h 5249537"/>
                    <a:gd name="connsiteX41" fmla="*/ 0 w 3716282"/>
                    <a:gd name="connsiteY41" fmla="*/ 5249537 h 5249537"/>
                    <a:gd name="connsiteX42" fmla="*/ 471131 w 3716282"/>
                    <a:gd name="connsiteY42" fmla="*/ 4412260 h 5249537"/>
                    <a:gd name="connsiteX43" fmla="*/ 535444 w 3716282"/>
                    <a:gd name="connsiteY43" fmla="*/ 4270326 h 5249537"/>
                    <a:gd name="connsiteX44" fmla="*/ 471131 w 3716282"/>
                    <a:gd name="connsiteY44" fmla="*/ 4412260 h 5249537"/>
                    <a:gd name="connsiteX45" fmla="*/ 0 w 3716282"/>
                    <a:gd name="connsiteY45" fmla="*/ 5249537 h 5249537"/>
                    <a:gd name="connsiteX0" fmla="*/ 2494513 w 3245151"/>
                    <a:gd name="connsiteY0" fmla="*/ 1340901 h 4412260"/>
                    <a:gd name="connsiteX1" fmla="*/ 2492873 w 3245151"/>
                    <a:gd name="connsiteY1" fmla="*/ 1340901 h 4412260"/>
                    <a:gd name="connsiteX2" fmla="*/ 2478270 w 3245151"/>
                    <a:gd name="connsiteY2" fmla="*/ 1295986 h 4412260"/>
                    <a:gd name="connsiteX3" fmla="*/ 1707863 w 3245151"/>
                    <a:gd name="connsiteY3" fmla="*/ 1101288 h 4412260"/>
                    <a:gd name="connsiteX4" fmla="*/ 937455 w 3245151"/>
                    <a:gd name="connsiteY4" fmla="*/ 1295986 h 4412260"/>
                    <a:gd name="connsiteX5" fmla="*/ 922853 w 3245151"/>
                    <a:gd name="connsiteY5" fmla="*/ 1340901 h 4412260"/>
                    <a:gd name="connsiteX6" fmla="*/ 921211 w 3245151"/>
                    <a:gd name="connsiteY6" fmla="*/ 1340901 h 4412260"/>
                    <a:gd name="connsiteX7" fmla="*/ 937881 w 3245151"/>
                    <a:gd name="connsiteY7" fmla="*/ 1233030 h 4412260"/>
                    <a:gd name="connsiteX8" fmla="*/ 1019171 w 3245151"/>
                    <a:gd name="connsiteY8" fmla="*/ 32855 h 4412260"/>
                    <a:gd name="connsiteX9" fmla="*/ 1017849 w 3245151"/>
                    <a:gd name="connsiteY9" fmla="*/ 0 h 4412260"/>
                    <a:gd name="connsiteX10" fmla="*/ 2397875 w 3245151"/>
                    <a:gd name="connsiteY10" fmla="*/ 0 h 4412260"/>
                    <a:gd name="connsiteX11" fmla="*/ 2396553 w 3245151"/>
                    <a:gd name="connsiteY11" fmla="*/ 32855 h 4412260"/>
                    <a:gd name="connsiteX12" fmla="*/ 2477843 w 3245151"/>
                    <a:gd name="connsiteY12" fmla="*/ 1233030 h 4412260"/>
                    <a:gd name="connsiteX13" fmla="*/ 2494513 w 3245151"/>
                    <a:gd name="connsiteY13" fmla="*/ 1340901 h 4412260"/>
                    <a:gd name="connsiteX14" fmla="*/ 773477 w 3245151"/>
                    <a:gd name="connsiteY14" fmla="*/ 2128987 h 4412260"/>
                    <a:gd name="connsiteX15" fmla="*/ 798700 w 3245151"/>
                    <a:gd name="connsiteY15" fmla="*/ 2014096 h 4412260"/>
                    <a:gd name="connsiteX16" fmla="*/ 787450 w 3245151"/>
                    <a:gd name="connsiteY16" fmla="*/ 2071666 h 4412260"/>
                    <a:gd name="connsiteX17" fmla="*/ 773477 w 3245151"/>
                    <a:gd name="connsiteY17" fmla="*/ 2128987 h 4412260"/>
                    <a:gd name="connsiteX18" fmla="*/ 2642248 w 3245151"/>
                    <a:gd name="connsiteY18" fmla="*/ 2128989 h 4412260"/>
                    <a:gd name="connsiteX19" fmla="*/ 2628274 w 3245151"/>
                    <a:gd name="connsiteY19" fmla="*/ 2071666 h 4412260"/>
                    <a:gd name="connsiteX20" fmla="*/ 2617024 w 3245151"/>
                    <a:gd name="connsiteY20" fmla="*/ 2014093 h 4412260"/>
                    <a:gd name="connsiteX21" fmla="*/ 2642248 w 3245151"/>
                    <a:gd name="connsiteY21" fmla="*/ 2128989 h 4412260"/>
                    <a:gd name="connsiteX22" fmla="*/ 3245151 w 3245151"/>
                    <a:gd name="connsiteY22" fmla="*/ 4030101 h 4412260"/>
                    <a:gd name="connsiteX23" fmla="*/ 3241816 w 3245151"/>
                    <a:gd name="connsiteY23" fmla="*/ 4030101 h 4412260"/>
                    <a:gd name="connsiteX24" fmla="*/ 3212845 w 3245151"/>
                    <a:gd name="connsiteY24" fmla="*/ 3961674 h 4412260"/>
                    <a:gd name="connsiteX25" fmla="*/ 1707863 w 3245151"/>
                    <a:gd name="connsiteY25" fmla="*/ 3669628 h 4412260"/>
                    <a:gd name="connsiteX26" fmla="*/ 202881 w 3245151"/>
                    <a:gd name="connsiteY26" fmla="*/ 3961674 h 4412260"/>
                    <a:gd name="connsiteX27" fmla="*/ 173909 w 3245151"/>
                    <a:gd name="connsiteY27" fmla="*/ 4030101 h 4412260"/>
                    <a:gd name="connsiteX28" fmla="*/ 170574 w 3245151"/>
                    <a:gd name="connsiteY28" fmla="*/ 4030101 h 4412260"/>
                    <a:gd name="connsiteX29" fmla="*/ 288675 w 3245151"/>
                    <a:gd name="connsiteY29" fmla="*/ 3739987 h 4412260"/>
                    <a:gd name="connsiteX30" fmla="*/ 659620 w 3245151"/>
                    <a:gd name="connsiteY30" fmla="*/ 2596060 h 4412260"/>
                    <a:gd name="connsiteX31" fmla="*/ 634018 w 3245151"/>
                    <a:gd name="connsiteY31" fmla="*/ 2685395 h 4412260"/>
                    <a:gd name="connsiteX32" fmla="*/ 634395 w 3245151"/>
                    <a:gd name="connsiteY32" fmla="*/ 2685395 h 4412260"/>
                    <a:gd name="connsiteX33" fmla="*/ 655271 w 3245151"/>
                    <a:gd name="connsiteY33" fmla="*/ 2622730 h 4412260"/>
                    <a:gd name="connsiteX34" fmla="*/ 1707863 w 3245151"/>
                    <a:gd name="connsiteY34" fmla="*/ 2363133 h 4412260"/>
                    <a:gd name="connsiteX35" fmla="*/ 2760454 w 3245151"/>
                    <a:gd name="connsiteY35" fmla="*/ 2622730 h 4412260"/>
                    <a:gd name="connsiteX36" fmla="*/ 2781331 w 3245151"/>
                    <a:gd name="connsiteY36" fmla="*/ 2685395 h 4412260"/>
                    <a:gd name="connsiteX37" fmla="*/ 2781706 w 3245151"/>
                    <a:gd name="connsiteY37" fmla="*/ 2685395 h 4412260"/>
                    <a:gd name="connsiteX38" fmla="*/ 2756104 w 3245151"/>
                    <a:gd name="connsiteY38" fmla="*/ 2596060 h 4412260"/>
                    <a:gd name="connsiteX39" fmla="*/ 3127049 w 3245151"/>
                    <a:gd name="connsiteY39" fmla="*/ 3739987 h 4412260"/>
                    <a:gd name="connsiteX40" fmla="*/ 3245151 w 3245151"/>
                    <a:gd name="connsiteY40" fmla="*/ 4030101 h 4412260"/>
                    <a:gd name="connsiteX41" fmla="*/ 0 w 3245151"/>
                    <a:gd name="connsiteY41" fmla="*/ 4412260 h 4412260"/>
                    <a:gd name="connsiteX42" fmla="*/ 0 w 3245151"/>
                    <a:gd name="connsiteY42" fmla="*/ 4412260 h 4412260"/>
                    <a:gd name="connsiteX43" fmla="*/ 64313 w 3245151"/>
                    <a:gd name="connsiteY43" fmla="*/ 4270326 h 4412260"/>
                    <a:gd name="connsiteX44" fmla="*/ 0 w 3245151"/>
                    <a:gd name="connsiteY44" fmla="*/ 4412260 h 4412260"/>
                    <a:gd name="connsiteX0" fmla="*/ 2494513 w 3245151"/>
                    <a:gd name="connsiteY0" fmla="*/ 1340901 h 4412260"/>
                    <a:gd name="connsiteX1" fmla="*/ 2492873 w 3245151"/>
                    <a:gd name="connsiteY1" fmla="*/ 1340901 h 4412260"/>
                    <a:gd name="connsiteX2" fmla="*/ 2478270 w 3245151"/>
                    <a:gd name="connsiteY2" fmla="*/ 1295986 h 4412260"/>
                    <a:gd name="connsiteX3" fmla="*/ 1707863 w 3245151"/>
                    <a:gd name="connsiteY3" fmla="*/ 1101288 h 4412260"/>
                    <a:gd name="connsiteX4" fmla="*/ 937455 w 3245151"/>
                    <a:gd name="connsiteY4" fmla="*/ 1295986 h 4412260"/>
                    <a:gd name="connsiteX5" fmla="*/ 922853 w 3245151"/>
                    <a:gd name="connsiteY5" fmla="*/ 1340901 h 4412260"/>
                    <a:gd name="connsiteX6" fmla="*/ 921211 w 3245151"/>
                    <a:gd name="connsiteY6" fmla="*/ 1340901 h 4412260"/>
                    <a:gd name="connsiteX7" fmla="*/ 937881 w 3245151"/>
                    <a:gd name="connsiteY7" fmla="*/ 1233030 h 4412260"/>
                    <a:gd name="connsiteX8" fmla="*/ 1019171 w 3245151"/>
                    <a:gd name="connsiteY8" fmla="*/ 32855 h 4412260"/>
                    <a:gd name="connsiteX9" fmla="*/ 1017849 w 3245151"/>
                    <a:gd name="connsiteY9" fmla="*/ 0 h 4412260"/>
                    <a:gd name="connsiteX10" fmla="*/ 2397875 w 3245151"/>
                    <a:gd name="connsiteY10" fmla="*/ 0 h 4412260"/>
                    <a:gd name="connsiteX11" fmla="*/ 2396553 w 3245151"/>
                    <a:gd name="connsiteY11" fmla="*/ 32855 h 4412260"/>
                    <a:gd name="connsiteX12" fmla="*/ 2477843 w 3245151"/>
                    <a:gd name="connsiteY12" fmla="*/ 1233030 h 4412260"/>
                    <a:gd name="connsiteX13" fmla="*/ 2494513 w 3245151"/>
                    <a:gd name="connsiteY13" fmla="*/ 1340901 h 4412260"/>
                    <a:gd name="connsiteX14" fmla="*/ 773477 w 3245151"/>
                    <a:gd name="connsiteY14" fmla="*/ 2128987 h 4412260"/>
                    <a:gd name="connsiteX15" fmla="*/ 798700 w 3245151"/>
                    <a:gd name="connsiteY15" fmla="*/ 2014096 h 4412260"/>
                    <a:gd name="connsiteX16" fmla="*/ 787450 w 3245151"/>
                    <a:gd name="connsiteY16" fmla="*/ 2071666 h 4412260"/>
                    <a:gd name="connsiteX17" fmla="*/ 773477 w 3245151"/>
                    <a:gd name="connsiteY17" fmla="*/ 2128987 h 4412260"/>
                    <a:gd name="connsiteX18" fmla="*/ 2642248 w 3245151"/>
                    <a:gd name="connsiteY18" fmla="*/ 2128989 h 4412260"/>
                    <a:gd name="connsiteX19" fmla="*/ 2628274 w 3245151"/>
                    <a:gd name="connsiteY19" fmla="*/ 2071666 h 4412260"/>
                    <a:gd name="connsiteX20" fmla="*/ 2617024 w 3245151"/>
                    <a:gd name="connsiteY20" fmla="*/ 2014093 h 4412260"/>
                    <a:gd name="connsiteX21" fmla="*/ 2642248 w 3245151"/>
                    <a:gd name="connsiteY21" fmla="*/ 2128989 h 4412260"/>
                    <a:gd name="connsiteX22" fmla="*/ 3245151 w 3245151"/>
                    <a:gd name="connsiteY22" fmla="*/ 4030101 h 4412260"/>
                    <a:gd name="connsiteX23" fmla="*/ 3241816 w 3245151"/>
                    <a:gd name="connsiteY23" fmla="*/ 4030101 h 4412260"/>
                    <a:gd name="connsiteX24" fmla="*/ 3212845 w 3245151"/>
                    <a:gd name="connsiteY24" fmla="*/ 3961674 h 4412260"/>
                    <a:gd name="connsiteX25" fmla="*/ 1707863 w 3245151"/>
                    <a:gd name="connsiteY25" fmla="*/ 3669628 h 4412260"/>
                    <a:gd name="connsiteX26" fmla="*/ 202881 w 3245151"/>
                    <a:gd name="connsiteY26" fmla="*/ 3961674 h 4412260"/>
                    <a:gd name="connsiteX27" fmla="*/ 173909 w 3245151"/>
                    <a:gd name="connsiteY27" fmla="*/ 4030101 h 4412260"/>
                    <a:gd name="connsiteX28" fmla="*/ 170574 w 3245151"/>
                    <a:gd name="connsiteY28" fmla="*/ 4030101 h 4412260"/>
                    <a:gd name="connsiteX29" fmla="*/ 288675 w 3245151"/>
                    <a:gd name="connsiteY29" fmla="*/ 3739987 h 4412260"/>
                    <a:gd name="connsiteX30" fmla="*/ 659620 w 3245151"/>
                    <a:gd name="connsiteY30" fmla="*/ 2596060 h 4412260"/>
                    <a:gd name="connsiteX31" fmla="*/ 634018 w 3245151"/>
                    <a:gd name="connsiteY31" fmla="*/ 2685395 h 4412260"/>
                    <a:gd name="connsiteX32" fmla="*/ 634395 w 3245151"/>
                    <a:gd name="connsiteY32" fmla="*/ 2685395 h 4412260"/>
                    <a:gd name="connsiteX33" fmla="*/ 655271 w 3245151"/>
                    <a:gd name="connsiteY33" fmla="*/ 2622730 h 4412260"/>
                    <a:gd name="connsiteX34" fmla="*/ 1707863 w 3245151"/>
                    <a:gd name="connsiteY34" fmla="*/ 2363133 h 4412260"/>
                    <a:gd name="connsiteX35" fmla="*/ 2760454 w 3245151"/>
                    <a:gd name="connsiteY35" fmla="*/ 2622730 h 4412260"/>
                    <a:gd name="connsiteX36" fmla="*/ 2781331 w 3245151"/>
                    <a:gd name="connsiteY36" fmla="*/ 2685395 h 4412260"/>
                    <a:gd name="connsiteX37" fmla="*/ 2781706 w 3245151"/>
                    <a:gd name="connsiteY37" fmla="*/ 2685395 h 4412260"/>
                    <a:gd name="connsiteX38" fmla="*/ 2756104 w 3245151"/>
                    <a:gd name="connsiteY38" fmla="*/ 2596060 h 4412260"/>
                    <a:gd name="connsiteX39" fmla="*/ 3127049 w 3245151"/>
                    <a:gd name="connsiteY39" fmla="*/ 3739987 h 4412260"/>
                    <a:gd name="connsiteX40" fmla="*/ 3245151 w 3245151"/>
                    <a:gd name="connsiteY40" fmla="*/ 4030101 h 4412260"/>
                    <a:gd name="connsiteX41" fmla="*/ 64313 w 3245151"/>
                    <a:gd name="connsiteY41" fmla="*/ 4270326 h 4412260"/>
                    <a:gd name="connsiteX42" fmla="*/ 0 w 3245151"/>
                    <a:gd name="connsiteY42" fmla="*/ 4412260 h 4412260"/>
                    <a:gd name="connsiteX43" fmla="*/ 64313 w 3245151"/>
                    <a:gd name="connsiteY43" fmla="*/ 4270326 h 4412260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752279 w 3074577"/>
                    <a:gd name="connsiteY5" fmla="*/ 1340901 h 4030101"/>
                    <a:gd name="connsiteX6" fmla="*/ 750637 w 3074577"/>
                    <a:gd name="connsiteY6" fmla="*/ 1340901 h 4030101"/>
                    <a:gd name="connsiteX7" fmla="*/ 767307 w 3074577"/>
                    <a:gd name="connsiteY7" fmla="*/ 1233030 h 4030101"/>
                    <a:gd name="connsiteX8" fmla="*/ 848597 w 3074577"/>
                    <a:gd name="connsiteY8" fmla="*/ 32855 h 4030101"/>
                    <a:gd name="connsiteX9" fmla="*/ 847275 w 3074577"/>
                    <a:gd name="connsiteY9" fmla="*/ 0 h 4030101"/>
                    <a:gd name="connsiteX10" fmla="*/ 2227301 w 3074577"/>
                    <a:gd name="connsiteY10" fmla="*/ 0 h 4030101"/>
                    <a:gd name="connsiteX11" fmla="*/ 2225979 w 3074577"/>
                    <a:gd name="connsiteY11" fmla="*/ 32855 h 4030101"/>
                    <a:gd name="connsiteX12" fmla="*/ 2307269 w 3074577"/>
                    <a:gd name="connsiteY12" fmla="*/ 1233030 h 4030101"/>
                    <a:gd name="connsiteX13" fmla="*/ 2323939 w 3074577"/>
                    <a:gd name="connsiteY13" fmla="*/ 1340901 h 4030101"/>
                    <a:gd name="connsiteX14" fmla="*/ 602903 w 3074577"/>
                    <a:gd name="connsiteY14" fmla="*/ 2128987 h 4030101"/>
                    <a:gd name="connsiteX15" fmla="*/ 628126 w 3074577"/>
                    <a:gd name="connsiteY15" fmla="*/ 2014096 h 4030101"/>
                    <a:gd name="connsiteX16" fmla="*/ 616876 w 3074577"/>
                    <a:gd name="connsiteY16" fmla="*/ 2071666 h 4030101"/>
                    <a:gd name="connsiteX17" fmla="*/ 602903 w 3074577"/>
                    <a:gd name="connsiteY17" fmla="*/ 2128987 h 4030101"/>
                    <a:gd name="connsiteX18" fmla="*/ 2471674 w 3074577"/>
                    <a:gd name="connsiteY18" fmla="*/ 2128989 h 4030101"/>
                    <a:gd name="connsiteX19" fmla="*/ 2457700 w 3074577"/>
                    <a:gd name="connsiteY19" fmla="*/ 2071666 h 4030101"/>
                    <a:gd name="connsiteX20" fmla="*/ 2446450 w 3074577"/>
                    <a:gd name="connsiteY20" fmla="*/ 2014093 h 4030101"/>
                    <a:gd name="connsiteX21" fmla="*/ 2471674 w 3074577"/>
                    <a:gd name="connsiteY21" fmla="*/ 2128989 h 4030101"/>
                    <a:gd name="connsiteX22" fmla="*/ 3074577 w 3074577"/>
                    <a:gd name="connsiteY22" fmla="*/ 4030101 h 4030101"/>
                    <a:gd name="connsiteX23" fmla="*/ 3071242 w 3074577"/>
                    <a:gd name="connsiteY23" fmla="*/ 4030101 h 4030101"/>
                    <a:gd name="connsiteX24" fmla="*/ 3042271 w 3074577"/>
                    <a:gd name="connsiteY24" fmla="*/ 3961674 h 4030101"/>
                    <a:gd name="connsiteX25" fmla="*/ 1537289 w 3074577"/>
                    <a:gd name="connsiteY25" fmla="*/ 3669628 h 4030101"/>
                    <a:gd name="connsiteX26" fmla="*/ 32307 w 3074577"/>
                    <a:gd name="connsiteY26" fmla="*/ 3961674 h 4030101"/>
                    <a:gd name="connsiteX27" fmla="*/ 3335 w 3074577"/>
                    <a:gd name="connsiteY27" fmla="*/ 4030101 h 4030101"/>
                    <a:gd name="connsiteX28" fmla="*/ 0 w 3074577"/>
                    <a:gd name="connsiteY28" fmla="*/ 4030101 h 4030101"/>
                    <a:gd name="connsiteX29" fmla="*/ 118101 w 3074577"/>
                    <a:gd name="connsiteY29" fmla="*/ 3739987 h 4030101"/>
                    <a:gd name="connsiteX30" fmla="*/ 489046 w 3074577"/>
                    <a:gd name="connsiteY30" fmla="*/ 2596060 h 4030101"/>
                    <a:gd name="connsiteX31" fmla="*/ 463444 w 3074577"/>
                    <a:gd name="connsiteY31" fmla="*/ 2685395 h 4030101"/>
                    <a:gd name="connsiteX32" fmla="*/ 463821 w 3074577"/>
                    <a:gd name="connsiteY32" fmla="*/ 2685395 h 4030101"/>
                    <a:gd name="connsiteX33" fmla="*/ 484697 w 3074577"/>
                    <a:gd name="connsiteY33" fmla="*/ 2622730 h 4030101"/>
                    <a:gd name="connsiteX34" fmla="*/ 1537289 w 3074577"/>
                    <a:gd name="connsiteY34" fmla="*/ 2363133 h 4030101"/>
                    <a:gd name="connsiteX35" fmla="*/ 2589880 w 3074577"/>
                    <a:gd name="connsiteY35" fmla="*/ 2622730 h 4030101"/>
                    <a:gd name="connsiteX36" fmla="*/ 2610757 w 3074577"/>
                    <a:gd name="connsiteY36" fmla="*/ 2685395 h 4030101"/>
                    <a:gd name="connsiteX37" fmla="*/ 2611132 w 3074577"/>
                    <a:gd name="connsiteY37" fmla="*/ 2685395 h 4030101"/>
                    <a:gd name="connsiteX38" fmla="*/ 2585530 w 3074577"/>
                    <a:gd name="connsiteY38" fmla="*/ 2596060 h 4030101"/>
                    <a:gd name="connsiteX39" fmla="*/ 2956475 w 3074577"/>
                    <a:gd name="connsiteY39" fmla="*/ 3739987 h 4030101"/>
                    <a:gd name="connsiteX40" fmla="*/ 3074577 w 3074577"/>
                    <a:gd name="connsiteY40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752279 w 3074577"/>
                    <a:gd name="connsiteY5" fmla="*/ 1340901 h 4030101"/>
                    <a:gd name="connsiteX6" fmla="*/ 750637 w 3074577"/>
                    <a:gd name="connsiteY6" fmla="*/ 1340901 h 4030101"/>
                    <a:gd name="connsiteX7" fmla="*/ 767307 w 3074577"/>
                    <a:gd name="connsiteY7" fmla="*/ 1233030 h 4030101"/>
                    <a:gd name="connsiteX8" fmla="*/ 848597 w 3074577"/>
                    <a:gd name="connsiteY8" fmla="*/ 32855 h 4030101"/>
                    <a:gd name="connsiteX9" fmla="*/ 847275 w 3074577"/>
                    <a:gd name="connsiteY9" fmla="*/ 0 h 4030101"/>
                    <a:gd name="connsiteX10" fmla="*/ 2227301 w 3074577"/>
                    <a:gd name="connsiteY10" fmla="*/ 0 h 4030101"/>
                    <a:gd name="connsiteX11" fmla="*/ 2225979 w 3074577"/>
                    <a:gd name="connsiteY11" fmla="*/ 32855 h 4030101"/>
                    <a:gd name="connsiteX12" fmla="*/ 2307269 w 3074577"/>
                    <a:gd name="connsiteY12" fmla="*/ 1233030 h 4030101"/>
                    <a:gd name="connsiteX13" fmla="*/ 2323939 w 3074577"/>
                    <a:gd name="connsiteY13" fmla="*/ 1340901 h 4030101"/>
                    <a:gd name="connsiteX14" fmla="*/ 602903 w 3074577"/>
                    <a:gd name="connsiteY14" fmla="*/ 2128987 h 4030101"/>
                    <a:gd name="connsiteX15" fmla="*/ 628126 w 3074577"/>
                    <a:gd name="connsiteY15" fmla="*/ 2014096 h 4030101"/>
                    <a:gd name="connsiteX16" fmla="*/ 616876 w 3074577"/>
                    <a:gd name="connsiteY16" fmla="*/ 2071666 h 4030101"/>
                    <a:gd name="connsiteX17" fmla="*/ 602903 w 3074577"/>
                    <a:gd name="connsiteY17" fmla="*/ 2128987 h 4030101"/>
                    <a:gd name="connsiteX18" fmla="*/ 2446450 w 3074577"/>
                    <a:gd name="connsiteY18" fmla="*/ 2014093 h 4030101"/>
                    <a:gd name="connsiteX19" fmla="*/ 2457700 w 3074577"/>
                    <a:gd name="connsiteY19" fmla="*/ 2071666 h 4030101"/>
                    <a:gd name="connsiteX20" fmla="*/ 2446450 w 3074577"/>
                    <a:gd name="connsiteY20" fmla="*/ 2014093 h 4030101"/>
                    <a:gd name="connsiteX21" fmla="*/ 3074577 w 3074577"/>
                    <a:gd name="connsiteY21" fmla="*/ 4030101 h 4030101"/>
                    <a:gd name="connsiteX22" fmla="*/ 3071242 w 3074577"/>
                    <a:gd name="connsiteY22" fmla="*/ 4030101 h 4030101"/>
                    <a:gd name="connsiteX23" fmla="*/ 3042271 w 3074577"/>
                    <a:gd name="connsiteY23" fmla="*/ 3961674 h 4030101"/>
                    <a:gd name="connsiteX24" fmla="*/ 1537289 w 3074577"/>
                    <a:gd name="connsiteY24" fmla="*/ 3669628 h 4030101"/>
                    <a:gd name="connsiteX25" fmla="*/ 32307 w 3074577"/>
                    <a:gd name="connsiteY25" fmla="*/ 3961674 h 4030101"/>
                    <a:gd name="connsiteX26" fmla="*/ 3335 w 3074577"/>
                    <a:gd name="connsiteY26" fmla="*/ 4030101 h 4030101"/>
                    <a:gd name="connsiteX27" fmla="*/ 0 w 3074577"/>
                    <a:gd name="connsiteY27" fmla="*/ 4030101 h 4030101"/>
                    <a:gd name="connsiteX28" fmla="*/ 118101 w 3074577"/>
                    <a:gd name="connsiteY28" fmla="*/ 3739987 h 4030101"/>
                    <a:gd name="connsiteX29" fmla="*/ 489046 w 3074577"/>
                    <a:gd name="connsiteY29" fmla="*/ 2596060 h 4030101"/>
                    <a:gd name="connsiteX30" fmla="*/ 463444 w 3074577"/>
                    <a:gd name="connsiteY30" fmla="*/ 2685395 h 4030101"/>
                    <a:gd name="connsiteX31" fmla="*/ 463821 w 3074577"/>
                    <a:gd name="connsiteY31" fmla="*/ 2685395 h 4030101"/>
                    <a:gd name="connsiteX32" fmla="*/ 484697 w 3074577"/>
                    <a:gd name="connsiteY32" fmla="*/ 2622730 h 4030101"/>
                    <a:gd name="connsiteX33" fmla="*/ 1537289 w 3074577"/>
                    <a:gd name="connsiteY33" fmla="*/ 2363133 h 4030101"/>
                    <a:gd name="connsiteX34" fmla="*/ 2589880 w 3074577"/>
                    <a:gd name="connsiteY34" fmla="*/ 2622730 h 4030101"/>
                    <a:gd name="connsiteX35" fmla="*/ 2610757 w 3074577"/>
                    <a:gd name="connsiteY35" fmla="*/ 2685395 h 4030101"/>
                    <a:gd name="connsiteX36" fmla="*/ 2611132 w 3074577"/>
                    <a:gd name="connsiteY36" fmla="*/ 2685395 h 4030101"/>
                    <a:gd name="connsiteX37" fmla="*/ 2585530 w 3074577"/>
                    <a:gd name="connsiteY37" fmla="*/ 2596060 h 4030101"/>
                    <a:gd name="connsiteX38" fmla="*/ 2956475 w 3074577"/>
                    <a:gd name="connsiteY38" fmla="*/ 3739987 h 4030101"/>
                    <a:gd name="connsiteX39" fmla="*/ 3074577 w 3074577"/>
                    <a:gd name="connsiteY39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752279 w 3074577"/>
                    <a:gd name="connsiteY5" fmla="*/ 1340901 h 4030101"/>
                    <a:gd name="connsiteX6" fmla="*/ 750637 w 3074577"/>
                    <a:gd name="connsiteY6" fmla="*/ 1340901 h 4030101"/>
                    <a:gd name="connsiteX7" fmla="*/ 767307 w 3074577"/>
                    <a:gd name="connsiteY7" fmla="*/ 1233030 h 4030101"/>
                    <a:gd name="connsiteX8" fmla="*/ 848597 w 3074577"/>
                    <a:gd name="connsiteY8" fmla="*/ 32855 h 4030101"/>
                    <a:gd name="connsiteX9" fmla="*/ 847275 w 3074577"/>
                    <a:gd name="connsiteY9" fmla="*/ 0 h 4030101"/>
                    <a:gd name="connsiteX10" fmla="*/ 2227301 w 3074577"/>
                    <a:gd name="connsiteY10" fmla="*/ 0 h 4030101"/>
                    <a:gd name="connsiteX11" fmla="*/ 2225979 w 3074577"/>
                    <a:gd name="connsiteY11" fmla="*/ 32855 h 4030101"/>
                    <a:gd name="connsiteX12" fmla="*/ 2307269 w 3074577"/>
                    <a:gd name="connsiteY12" fmla="*/ 1233030 h 4030101"/>
                    <a:gd name="connsiteX13" fmla="*/ 2323939 w 3074577"/>
                    <a:gd name="connsiteY13" fmla="*/ 1340901 h 4030101"/>
                    <a:gd name="connsiteX14" fmla="*/ 602903 w 3074577"/>
                    <a:gd name="connsiteY14" fmla="*/ 2128987 h 4030101"/>
                    <a:gd name="connsiteX15" fmla="*/ 628126 w 3074577"/>
                    <a:gd name="connsiteY15" fmla="*/ 2014096 h 4030101"/>
                    <a:gd name="connsiteX16" fmla="*/ 616876 w 3074577"/>
                    <a:gd name="connsiteY16" fmla="*/ 2071666 h 4030101"/>
                    <a:gd name="connsiteX17" fmla="*/ 602903 w 3074577"/>
                    <a:gd name="connsiteY17" fmla="*/ 2128987 h 4030101"/>
                    <a:gd name="connsiteX18" fmla="*/ 3074577 w 3074577"/>
                    <a:gd name="connsiteY18" fmla="*/ 4030101 h 4030101"/>
                    <a:gd name="connsiteX19" fmla="*/ 3071242 w 3074577"/>
                    <a:gd name="connsiteY19" fmla="*/ 4030101 h 4030101"/>
                    <a:gd name="connsiteX20" fmla="*/ 3042271 w 3074577"/>
                    <a:gd name="connsiteY20" fmla="*/ 3961674 h 4030101"/>
                    <a:gd name="connsiteX21" fmla="*/ 1537289 w 3074577"/>
                    <a:gd name="connsiteY21" fmla="*/ 3669628 h 4030101"/>
                    <a:gd name="connsiteX22" fmla="*/ 32307 w 3074577"/>
                    <a:gd name="connsiteY22" fmla="*/ 3961674 h 4030101"/>
                    <a:gd name="connsiteX23" fmla="*/ 3335 w 3074577"/>
                    <a:gd name="connsiteY23" fmla="*/ 4030101 h 4030101"/>
                    <a:gd name="connsiteX24" fmla="*/ 0 w 3074577"/>
                    <a:gd name="connsiteY24" fmla="*/ 4030101 h 4030101"/>
                    <a:gd name="connsiteX25" fmla="*/ 118101 w 3074577"/>
                    <a:gd name="connsiteY25" fmla="*/ 3739987 h 4030101"/>
                    <a:gd name="connsiteX26" fmla="*/ 489046 w 3074577"/>
                    <a:gd name="connsiteY26" fmla="*/ 2596060 h 4030101"/>
                    <a:gd name="connsiteX27" fmla="*/ 463444 w 3074577"/>
                    <a:gd name="connsiteY27" fmla="*/ 2685395 h 4030101"/>
                    <a:gd name="connsiteX28" fmla="*/ 463821 w 3074577"/>
                    <a:gd name="connsiteY28" fmla="*/ 2685395 h 4030101"/>
                    <a:gd name="connsiteX29" fmla="*/ 484697 w 3074577"/>
                    <a:gd name="connsiteY29" fmla="*/ 2622730 h 4030101"/>
                    <a:gd name="connsiteX30" fmla="*/ 1537289 w 3074577"/>
                    <a:gd name="connsiteY30" fmla="*/ 2363133 h 4030101"/>
                    <a:gd name="connsiteX31" fmla="*/ 2589880 w 3074577"/>
                    <a:gd name="connsiteY31" fmla="*/ 2622730 h 4030101"/>
                    <a:gd name="connsiteX32" fmla="*/ 2610757 w 3074577"/>
                    <a:gd name="connsiteY32" fmla="*/ 2685395 h 4030101"/>
                    <a:gd name="connsiteX33" fmla="*/ 2611132 w 3074577"/>
                    <a:gd name="connsiteY33" fmla="*/ 2685395 h 4030101"/>
                    <a:gd name="connsiteX34" fmla="*/ 2585530 w 3074577"/>
                    <a:gd name="connsiteY34" fmla="*/ 2596060 h 4030101"/>
                    <a:gd name="connsiteX35" fmla="*/ 2956475 w 3074577"/>
                    <a:gd name="connsiteY35" fmla="*/ 3739987 h 4030101"/>
                    <a:gd name="connsiteX36" fmla="*/ 3074577 w 3074577"/>
                    <a:gd name="connsiteY36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752279 w 3074577"/>
                    <a:gd name="connsiteY5" fmla="*/ 1340901 h 4030101"/>
                    <a:gd name="connsiteX6" fmla="*/ 750637 w 3074577"/>
                    <a:gd name="connsiteY6" fmla="*/ 1340901 h 4030101"/>
                    <a:gd name="connsiteX7" fmla="*/ 767307 w 3074577"/>
                    <a:gd name="connsiteY7" fmla="*/ 1233030 h 4030101"/>
                    <a:gd name="connsiteX8" fmla="*/ 848597 w 3074577"/>
                    <a:gd name="connsiteY8" fmla="*/ 32855 h 4030101"/>
                    <a:gd name="connsiteX9" fmla="*/ 847275 w 3074577"/>
                    <a:gd name="connsiteY9" fmla="*/ 0 h 4030101"/>
                    <a:gd name="connsiteX10" fmla="*/ 2227301 w 3074577"/>
                    <a:gd name="connsiteY10" fmla="*/ 0 h 4030101"/>
                    <a:gd name="connsiteX11" fmla="*/ 2225979 w 3074577"/>
                    <a:gd name="connsiteY11" fmla="*/ 32855 h 4030101"/>
                    <a:gd name="connsiteX12" fmla="*/ 2307269 w 3074577"/>
                    <a:gd name="connsiteY12" fmla="*/ 1233030 h 4030101"/>
                    <a:gd name="connsiteX13" fmla="*/ 2323939 w 3074577"/>
                    <a:gd name="connsiteY13" fmla="*/ 1340901 h 4030101"/>
                    <a:gd name="connsiteX14" fmla="*/ 616876 w 3074577"/>
                    <a:gd name="connsiteY14" fmla="*/ 2071666 h 4030101"/>
                    <a:gd name="connsiteX15" fmla="*/ 628126 w 3074577"/>
                    <a:gd name="connsiteY15" fmla="*/ 2014096 h 4030101"/>
                    <a:gd name="connsiteX16" fmla="*/ 616876 w 3074577"/>
                    <a:gd name="connsiteY16" fmla="*/ 2071666 h 4030101"/>
                    <a:gd name="connsiteX17" fmla="*/ 3074577 w 3074577"/>
                    <a:gd name="connsiteY17" fmla="*/ 4030101 h 4030101"/>
                    <a:gd name="connsiteX18" fmla="*/ 3071242 w 3074577"/>
                    <a:gd name="connsiteY18" fmla="*/ 4030101 h 4030101"/>
                    <a:gd name="connsiteX19" fmla="*/ 3042271 w 3074577"/>
                    <a:gd name="connsiteY19" fmla="*/ 3961674 h 4030101"/>
                    <a:gd name="connsiteX20" fmla="*/ 1537289 w 3074577"/>
                    <a:gd name="connsiteY20" fmla="*/ 3669628 h 4030101"/>
                    <a:gd name="connsiteX21" fmla="*/ 32307 w 3074577"/>
                    <a:gd name="connsiteY21" fmla="*/ 3961674 h 4030101"/>
                    <a:gd name="connsiteX22" fmla="*/ 3335 w 3074577"/>
                    <a:gd name="connsiteY22" fmla="*/ 4030101 h 4030101"/>
                    <a:gd name="connsiteX23" fmla="*/ 0 w 3074577"/>
                    <a:gd name="connsiteY23" fmla="*/ 4030101 h 4030101"/>
                    <a:gd name="connsiteX24" fmla="*/ 118101 w 3074577"/>
                    <a:gd name="connsiteY24" fmla="*/ 3739987 h 4030101"/>
                    <a:gd name="connsiteX25" fmla="*/ 489046 w 3074577"/>
                    <a:gd name="connsiteY25" fmla="*/ 2596060 h 4030101"/>
                    <a:gd name="connsiteX26" fmla="*/ 463444 w 3074577"/>
                    <a:gd name="connsiteY26" fmla="*/ 2685395 h 4030101"/>
                    <a:gd name="connsiteX27" fmla="*/ 463821 w 3074577"/>
                    <a:gd name="connsiteY27" fmla="*/ 2685395 h 4030101"/>
                    <a:gd name="connsiteX28" fmla="*/ 484697 w 3074577"/>
                    <a:gd name="connsiteY28" fmla="*/ 2622730 h 4030101"/>
                    <a:gd name="connsiteX29" fmla="*/ 1537289 w 3074577"/>
                    <a:gd name="connsiteY29" fmla="*/ 2363133 h 4030101"/>
                    <a:gd name="connsiteX30" fmla="*/ 2589880 w 3074577"/>
                    <a:gd name="connsiteY30" fmla="*/ 2622730 h 4030101"/>
                    <a:gd name="connsiteX31" fmla="*/ 2610757 w 3074577"/>
                    <a:gd name="connsiteY31" fmla="*/ 2685395 h 4030101"/>
                    <a:gd name="connsiteX32" fmla="*/ 2611132 w 3074577"/>
                    <a:gd name="connsiteY32" fmla="*/ 2685395 h 4030101"/>
                    <a:gd name="connsiteX33" fmla="*/ 2585530 w 3074577"/>
                    <a:gd name="connsiteY33" fmla="*/ 2596060 h 4030101"/>
                    <a:gd name="connsiteX34" fmla="*/ 2956475 w 3074577"/>
                    <a:gd name="connsiteY34" fmla="*/ 3739987 h 4030101"/>
                    <a:gd name="connsiteX35" fmla="*/ 3074577 w 3074577"/>
                    <a:gd name="connsiteY35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752279 w 3074577"/>
                    <a:gd name="connsiteY5" fmla="*/ 1340901 h 4030101"/>
                    <a:gd name="connsiteX6" fmla="*/ 750637 w 3074577"/>
                    <a:gd name="connsiteY6" fmla="*/ 1340901 h 4030101"/>
                    <a:gd name="connsiteX7" fmla="*/ 767307 w 3074577"/>
                    <a:gd name="connsiteY7" fmla="*/ 1233030 h 4030101"/>
                    <a:gd name="connsiteX8" fmla="*/ 848597 w 3074577"/>
                    <a:gd name="connsiteY8" fmla="*/ 32855 h 4030101"/>
                    <a:gd name="connsiteX9" fmla="*/ 847275 w 3074577"/>
                    <a:gd name="connsiteY9" fmla="*/ 0 h 4030101"/>
                    <a:gd name="connsiteX10" fmla="*/ 2227301 w 3074577"/>
                    <a:gd name="connsiteY10" fmla="*/ 0 h 4030101"/>
                    <a:gd name="connsiteX11" fmla="*/ 2225979 w 3074577"/>
                    <a:gd name="connsiteY11" fmla="*/ 32855 h 4030101"/>
                    <a:gd name="connsiteX12" fmla="*/ 2307269 w 3074577"/>
                    <a:gd name="connsiteY12" fmla="*/ 1233030 h 4030101"/>
                    <a:gd name="connsiteX13" fmla="*/ 2323939 w 3074577"/>
                    <a:gd name="connsiteY13" fmla="*/ 1340901 h 4030101"/>
                    <a:gd name="connsiteX14" fmla="*/ 3074577 w 3074577"/>
                    <a:gd name="connsiteY14" fmla="*/ 4030101 h 4030101"/>
                    <a:gd name="connsiteX15" fmla="*/ 3071242 w 3074577"/>
                    <a:gd name="connsiteY15" fmla="*/ 4030101 h 4030101"/>
                    <a:gd name="connsiteX16" fmla="*/ 3042271 w 3074577"/>
                    <a:gd name="connsiteY16" fmla="*/ 3961674 h 4030101"/>
                    <a:gd name="connsiteX17" fmla="*/ 1537289 w 3074577"/>
                    <a:gd name="connsiteY17" fmla="*/ 3669628 h 4030101"/>
                    <a:gd name="connsiteX18" fmla="*/ 32307 w 3074577"/>
                    <a:gd name="connsiteY18" fmla="*/ 3961674 h 4030101"/>
                    <a:gd name="connsiteX19" fmla="*/ 3335 w 3074577"/>
                    <a:gd name="connsiteY19" fmla="*/ 4030101 h 4030101"/>
                    <a:gd name="connsiteX20" fmla="*/ 0 w 3074577"/>
                    <a:gd name="connsiteY20" fmla="*/ 4030101 h 4030101"/>
                    <a:gd name="connsiteX21" fmla="*/ 118101 w 3074577"/>
                    <a:gd name="connsiteY21" fmla="*/ 3739987 h 4030101"/>
                    <a:gd name="connsiteX22" fmla="*/ 489046 w 3074577"/>
                    <a:gd name="connsiteY22" fmla="*/ 2596060 h 4030101"/>
                    <a:gd name="connsiteX23" fmla="*/ 463444 w 3074577"/>
                    <a:gd name="connsiteY23" fmla="*/ 2685395 h 4030101"/>
                    <a:gd name="connsiteX24" fmla="*/ 463821 w 3074577"/>
                    <a:gd name="connsiteY24" fmla="*/ 2685395 h 4030101"/>
                    <a:gd name="connsiteX25" fmla="*/ 484697 w 3074577"/>
                    <a:gd name="connsiteY25" fmla="*/ 2622730 h 4030101"/>
                    <a:gd name="connsiteX26" fmla="*/ 1537289 w 3074577"/>
                    <a:gd name="connsiteY26" fmla="*/ 2363133 h 4030101"/>
                    <a:gd name="connsiteX27" fmla="*/ 2589880 w 3074577"/>
                    <a:gd name="connsiteY27" fmla="*/ 2622730 h 4030101"/>
                    <a:gd name="connsiteX28" fmla="*/ 2610757 w 3074577"/>
                    <a:gd name="connsiteY28" fmla="*/ 2685395 h 4030101"/>
                    <a:gd name="connsiteX29" fmla="*/ 2611132 w 3074577"/>
                    <a:gd name="connsiteY29" fmla="*/ 2685395 h 4030101"/>
                    <a:gd name="connsiteX30" fmla="*/ 2585530 w 3074577"/>
                    <a:gd name="connsiteY30" fmla="*/ 2596060 h 4030101"/>
                    <a:gd name="connsiteX31" fmla="*/ 2956475 w 3074577"/>
                    <a:gd name="connsiteY31" fmla="*/ 3739987 h 4030101"/>
                    <a:gd name="connsiteX32" fmla="*/ 3074577 w 3074577"/>
                    <a:gd name="connsiteY32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752279 w 3074577"/>
                    <a:gd name="connsiteY5" fmla="*/ 1340901 h 4030101"/>
                    <a:gd name="connsiteX6" fmla="*/ 767307 w 3074577"/>
                    <a:gd name="connsiteY6" fmla="*/ 1233030 h 4030101"/>
                    <a:gd name="connsiteX7" fmla="*/ 848597 w 3074577"/>
                    <a:gd name="connsiteY7" fmla="*/ 32855 h 4030101"/>
                    <a:gd name="connsiteX8" fmla="*/ 847275 w 3074577"/>
                    <a:gd name="connsiteY8" fmla="*/ 0 h 4030101"/>
                    <a:gd name="connsiteX9" fmla="*/ 2227301 w 3074577"/>
                    <a:gd name="connsiteY9" fmla="*/ 0 h 4030101"/>
                    <a:gd name="connsiteX10" fmla="*/ 2225979 w 3074577"/>
                    <a:gd name="connsiteY10" fmla="*/ 32855 h 4030101"/>
                    <a:gd name="connsiteX11" fmla="*/ 2307269 w 3074577"/>
                    <a:gd name="connsiteY11" fmla="*/ 1233030 h 4030101"/>
                    <a:gd name="connsiteX12" fmla="*/ 2323939 w 3074577"/>
                    <a:gd name="connsiteY12" fmla="*/ 1340901 h 4030101"/>
                    <a:gd name="connsiteX13" fmla="*/ 3074577 w 3074577"/>
                    <a:gd name="connsiteY13" fmla="*/ 4030101 h 4030101"/>
                    <a:gd name="connsiteX14" fmla="*/ 3071242 w 3074577"/>
                    <a:gd name="connsiteY14" fmla="*/ 4030101 h 4030101"/>
                    <a:gd name="connsiteX15" fmla="*/ 3042271 w 3074577"/>
                    <a:gd name="connsiteY15" fmla="*/ 3961674 h 4030101"/>
                    <a:gd name="connsiteX16" fmla="*/ 1537289 w 3074577"/>
                    <a:gd name="connsiteY16" fmla="*/ 3669628 h 4030101"/>
                    <a:gd name="connsiteX17" fmla="*/ 32307 w 3074577"/>
                    <a:gd name="connsiteY17" fmla="*/ 3961674 h 4030101"/>
                    <a:gd name="connsiteX18" fmla="*/ 3335 w 3074577"/>
                    <a:gd name="connsiteY18" fmla="*/ 4030101 h 4030101"/>
                    <a:gd name="connsiteX19" fmla="*/ 0 w 3074577"/>
                    <a:gd name="connsiteY19" fmla="*/ 4030101 h 4030101"/>
                    <a:gd name="connsiteX20" fmla="*/ 118101 w 3074577"/>
                    <a:gd name="connsiteY20" fmla="*/ 3739987 h 4030101"/>
                    <a:gd name="connsiteX21" fmla="*/ 489046 w 3074577"/>
                    <a:gd name="connsiteY21" fmla="*/ 2596060 h 4030101"/>
                    <a:gd name="connsiteX22" fmla="*/ 463444 w 3074577"/>
                    <a:gd name="connsiteY22" fmla="*/ 2685395 h 4030101"/>
                    <a:gd name="connsiteX23" fmla="*/ 463821 w 3074577"/>
                    <a:gd name="connsiteY23" fmla="*/ 2685395 h 4030101"/>
                    <a:gd name="connsiteX24" fmla="*/ 484697 w 3074577"/>
                    <a:gd name="connsiteY24" fmla="*/ 2622730 h 4030101"/>
                    <a:gd name="connsiteX25" fmla="*/ 1537289 w 3074577"/>
                    <a:gd name="connsiteY25" fmla="*/ 2363133 h 4030101"/>
                    <a:gd name="connsiteX26" fmla="*/ 2589880 w 3074577"/>
                    <a:gd name="connsiteY26" fmla="*/ 2622730 h 4030101"/>
                    <a:gd name="connsiteX27" fmla="*/ 2610757 w 3074577"/>
                    <a:gd name="connsiteY27" fmla="*/ 2685395 h 4030101"/>
                    <a:gd name="connsiteX28" fmla="*/ 2611132 w 3074577"/>
                    <a:gd name="connsiteY28" fmla="*/ 2685395 h 4030101"/>
                    <a:gd name="connsiteX29" fmla="*/ 2585530 w 3074577"/>
                    <a:gd name="connsiteY29" fmla="*/ 2596060 h 4030101"/>
                    <a:gd name="connsiteX30" fmla="*/ 2956475 w 3074577"/>
                    <a:gd name="connsiteY30" fmla="*/ 3739987 h 4030101"/>
                    <a:gd name="connsiteX31" fmla="*/ 3074577 w 3074577"/>
                    <a:gd name="connsiteY31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767307 w 3074577"/>
                    <a:gd name="connsiteY5" fmla="*/ 1233030 h 4030101"/>
                    <a:gd name="connsiteX6" fmla="*/ 848597 w 3074577"/>
                    <a:gd name="connsiteY6" fmla="*/ 32855 h 4030101"/>
                    <a:gd name="connsiteX7" fmla="*/ 847275 w 3074577"/>
                    <a:gd name="connsiteY7" fmla="*/ 0 h 4030101"/>
                    <a:gd name="connsiteX8" fmla="*/ 2227301 w 3074577"/>
                    <a:gd name="connsiteY8" fmla="*/ 0 h 4030101"/>
                    <a:gd name="connsiteX9" fmla="*/ 2225979 w 3074577"/>
                    <a:gd name="connsiteY9" fmla="*/ 32855 h 4030101"/>
                    <a:gd name="connsiteX10" fmla="*/ 2307269 w 3074577"/>
                    <a:gd name="connsiteY10" fmla="*/ 1233030 h 4030101"/>
                    <a:gd name="connsiteX11" fmla="*/ 2323939 w 3074577"/>
                    <a:gd name="connsiteY11" fmla="*/ 1340901 h 4030101"/>
                    <a:gd name="connsiteX12" fmla="*/ 3074577 w 3074577"/>
                    <a:gd name="connsiteY12" fmla="*/ 4030101 h 4030101"/>
                    <a:gd name="connsiteX13" fmla="*/ 3071242 w 3074577"/>
                    <a:gd name="connsiteY13" fmla="*/ 4030101 h 4030101"/>
                    <a:gd name="connsiteX14" fmla="*/ 3042271 w 3074577"/>
                    <a:gd name="connsiteY14" fmla="*/ 3961674 h 4030101"/>
                    <a:gd name="connsiteX15" fmla="*/ 1537289 w 3074577"/>
                    <a:gd name="connsiteY15" fmla="*/ 3669628 h 4030101"/>
                    <a:gd name="connsiteX16" fmla="*/ 32307 w 3074577"/>
                    <a:gd name="connsiteY16" fmla="*/ 3961674 h 4030101"/>
                    <a:gd name="connsiteX17" fmla="*/ 3335 w 3074577"/>
                    <a:gd name="connsiteY17" fmla="*/ 4030101 h 4030101"/>
                    <a:gd name="connsiteX18" fmla="*/ 0 w 3074577"/>
                    <a:gd name="connsiteY18" fmla="*/ 4030101 h 4030101"/>
                    <a:gd name="connsiteX19" fmla="*/ 118101 w 3074577"/>
                    <a:gd name="connsiteY19" fmla="*/ 3739987 h 4030101"/>
                    <a:gd name="connsiteX20" fmla="*/ 489046 w 3074577"/>
                    <a:gd name="connsiteY20" fmla="*/ 2596060 h 4030101"/>
                    <a:gd name="connsiteX21" fmla="*/ 463444 w 3074577"/>
                    <a:gd name="connsiteY21" fmla="*/ 2685395 h 4030101"/>
                    <a:gd name="connsiteX22" fmla="*/ 463821 w 3074577"/>
                    <a:gd name="connsiteY22" fmla="*/ 2685395 h 4030101"/>
                    <a:gd name="connsiteX23" fmla="*/ 484697 w 3074577"/>
                    <a:gd name="connsiteY23" fmla="*/ 2622730 h 4030101"/>
                    <a:gd name="connsiteX24" fmla="*/ 1537289 w 3074577"/>
                    <a:gd name="connsiteY24" fmla="*/ 2363133 h 4030101"/>
                    <a:gd name="connsiteX25" fmla="*/ 2589880 w 3074577"/>
                    <a:gd name="connsiteY25" fmla="*/ 2622730 h 4030101"/>
                    <a:gd name="connsiteX26" fmla="*/ 2610757 w 3074577"/>
                    <a:gd name="connsiteY26" fmla="*/ 2685395 h 4030101"/>
                    <a:gd name="connsiteX27" fmla="*/ 2611132 w 3074577"/>
                    <a:gd name="connsiteY27" fmla="*/ 2685395 h 4030101"/>
                    <a:gd name="connsiteX28" fmla="*/ 2585530 w 3074577"/>
                    <a:gd name="connsiteY28" fmla="*/ 2596060 h 4030101"/>
                    <a:gd name="connsiteX29" fmla="*/ 2956475 w 3074577"/>
                    <a:gd name="connsiteY29" fmla="*/ 3739987 h 4030101"/>
                    <a:gd name="connsiteX30" fmla="*/ 3074577 w 3074577"/>
                    <a:gd name="connsiteY30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766881 w 3074577"/>
                    <a:gd name="connsiteY4" fmla="*/ 1295986 h 4030101"/>
                    <a:gd name="connsiteX5" fmla="*/ 848597 w 3074577"/>
                    <a:gd name="connsiteY5" fmla="*/ 32855 h 4030101"/>
                    <a:gd name="connsiteX6" fmla="*/ 847275 w 3074577"/>
                    <a:gd name="connsiteY6" fmla="*/ 0 h 4030101"/>
                    <a:gd name="connsiteX7" fmla="*/ 2227301 w 3074577"/>
                    <a:gd name="connsiteY7" fmla="*/ 0 h 4030101"/>
                    <a:gd name="connsiteX8" fmla="*/ 2225979 w 3074577"/>
                    <a:gd name="connsiteY8" fmla="*/ 32855 h 4030101"/>
                    <a:gd name="connsiteX9" fmla="*/ 2307269 w 3074577"/>
                    <a:gd name="connsiteY9" fmla="*/ 1233030 h 4030101"/>
                    <a:gd name="connsiteX10" fmla="*/ 2323939 w 3074577"/>
                    <a:gd name="connsiteY10" fmla="*/ 1340901 h 4030101"/>
                    <a:gd name="connsiteX11" fmla="*/ 3074577 w 3074577"/>
                    <a:gd name="connsiteY11" fmla="*/ 4030101 h 4030101"/>
                    <a:gd name="connsiteX12" fmla="*/ 3071242 w 3074577"/>
                    <a:gd name="connsiteY12" fmla="*/ 4030101 h 4030101"/>
                    <a:gd name="connsiteX13" fmla="*/ 3042271 w 3074577"/>
                    <a:gd name="connsiteY13" fmla="*/ 3961674 h 4030101"/>
                    <a:gd name="connsiteX14" fmla="*/ 1537289 w 3074577"/>
                    <a:gd name="connsiteY14" fmla="*/ 3669628 h 4030101"/>
                    <a:gd name="connsiteX15" fmla="*/ 32307 w 3074577"/>
                    <a:gd name="connsiteY15" fmla="*/ 3961674 h 4030101"/>
                    <a:gd name="connsiteX16" fmla="*/ 3335 w 3074577"/>
                    <a:gd name="connsiteY16" fmla="*/ 4030101 h 4030101"/>
                    <a:gd name="connsiteX17" fmla="*/ 0 w 3074577"/>
                    <a:gd name="connsiteY17" fmla="*/ 4030101 h 4030101"/>
                    <a:gd name="connsiteX18" fmla="*/ 118101 w 3074577"/>
                    <a:gd name="connsiteY18" fmla="*/ 3739987 h 4030101"/>
                    <a:gd name="connsiteX19" fmla="*/ 489046 w 3074577"/>
                    <a:gd name="connsiteY19" fmla="*/ 2596060 h 4030101"/>
                    <a:gd name="connsiteX20" fmla="*/ 463444 w 3074577"/>
                    <a:gd name="connsiteY20" fmla="*/ 2685395 h 4030101"/>
                    <a:gd name="connsiteX21" fmla="*/ 463821 w 3074577"/>
                    <a:gd name="connsiteY21" fmla="*/ 2685395 h 4030101"/>
                    <a:gd name="connsiteX22" fmla="*/ 484697 w 3074577"/>
                    <a:gd name="connsiteY22" fmla="*/ 2622730 h 4030101"/>
                    <a:gd name="connsiteX23" fmla="*/ 1537289 w 3074577"/>
                    <a:gd name="connsiteY23" fmla="*/ 2363133 h 4030101"/>
                    <a:gd name="connsiteX24" fmla="*/ 2589880 w 3074577"/>
                    <a:gd name="connsiteY24" fmla="*/ 2622730 h 4030101"/>
                    <a:gd name="connsiteX25" fmla="*/ 2610757 w 3074577"/>
                    <a:gd name="connsiteY25" fmla="*/ 2685395 h 4030101"/>
                    <a:gd name="connsiteX26" fmla="*/ 2611132 w 3074577"/>
                    <a:gd name="connsiteY26" fmla="*/ 2685395 h 4030101"/>
                    <a:gd name="connsiteX27" fmla="*/ 2585530 w 3074577"/>
                    <a:gd name="connsiteY27" fmla="*/ 2596060 h 4030101"/>
                    <a:gd name="connsiteX28" fmla="*/ 2956475 w 3074577"/>
                    <a:gd name="connsiteY28" fmla="*/ 3739987 h 4030101"/>
                    <a:gd name="connsiteX29" fmla="*/ 3074577 w 3074577"/>
                    <a:gd name="connsiteY29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848597 w 3074577"/>
                    <a:gd name="connsiteY4" fmla="*/ 32855 h 4030101"/>
                    <a:gd name="connsiteX5" fmla="*/ 847275 w 3074577"/>
                    <a:gd name="connsiteY5" fmla="*/ 0 h 4030101"/>
                    <a:gd name="connsiteX6" fmla="*/ 2227301 w 3074577"/>
                    <a:gd name="connsiteY6" fmla="*/ 0 h 4030101"/>
                    <a:gd name="connsiteX7" fmla="*/ 2225979 w 3074577"/>
                    <a:gd name="connsiteY7" fmla="*/ 32855 h 4030101"/>
                    <a:gd name="connsiteX8" fmla="*/ 2307269 w 3074577"/>
                    <a:gd name="connsiteY8" fmla="*/ 1233030 h 4030101"/>
                    <a:gd name="connsiteX9" fmla="*/ 2323939 w 3074577"/>
                    <a:gd name="connsiteY9" fmla="*/ 1340901 h 4030101"/>
                    <a:gd name="connsiteX10" fmla="*/ 3074577 w 3074577"/>
                    <a:gd name="connsiteY10" fmla="*/ 4030101 h 4030101"/>
                    <a:gd name="connsiteX11" fmla="*/ 3071242 w 3074577"/>
                    <a:gd name="connsiteY11" fmla="*/ 4030101 h 4030101"/>
                    <a:gd name="connsiteX12" fmla="*/ 3042271 w 3074577"/>
                    <a:gd name="connsiteY12" fmla="*/ 3961674 h 4030101"/>
                    <a:gd name="connsiteX13" fmla="*/ 1537289 w 3074577"/>
                    <a:gd name="connsiteY13" fmla="*/ 3669628 h 4030101"/>
                    <a:gd name="connsiteX14" fmla="*/ 32307 w 3074577"/>
                    <a:gd name="connsiteY14" fmla="*/ 3961674 h 4030101"/>
                    <a:gd name="connsiteX15" fmla="*/ 3335 w 3074577"/>
                    <a:gd name="connsiteY15" fmla="*/ 4030101 h 4030101"/>
                    <a:gd name="connsiteX16" fmla="*/ 0 w 3074577"/>
                    <a:gd name="connsiteY16" fmla="*/ 4030101 h 4030101"/>
                    <a:gd name="connsiteX17" fmla="*/ 118101 w 3074577"/>
                    <a:gd name="connsiteY17" fmla="*/ 3739987 h 4030101"/>
                    <a:gd name="connsiteX18" fmla="*/ 489046 w 3074577"/>
                    <a:gd name="connsiteY18" fmla="*/ 2596060 h 4030101"/>
                    <a:gd name="connsiteX19" fmla="*/ 463444 w 3074577"/>
                    <a:gd name="connsiteY19" fmla="*/ 2685395 h 4030101"/>
                    <a:gd name="connsiteX20" fmla="*/ 463821 w 3074577"/>
                    <a:gd name="connsiteY20" fmla="*/ 2685395 h 4030101"/>
                    <a:gd name="connsiteX21" fmla="*/ 484697 w 3074577"/>
                    <a:gd name="connsiteY21" fmla="*/ 2622730 h 4030101"/>
                    <a:gd name="connsiteX22" fmla="*/ 1537289 w 3074577"/>
                    <a:gd name="connsiteY22" fmla="*/ 2363133 h 4030101"/>
                    <a:gd name="connsiteX23" fmla="*/ 2589880 w 3074577"/>
                    <a:gd name="connsiteY23" fmla="*/ 2622730 h 4030101"/>
                    <a:gd name="connsiteX24" fmla="*/ 2610757 w 3074577"/>
                    <a:gd name="connsiteY24" fmla="*/ 2685395 h 4030101"/>
                    <a:gd name="connsiteX25" fmla="*/ 2611132 w 3074577"/>
                    <a:gd name="connsiteY25" fmla="*/ 2685395 h 4030101"/>
                    <a:gd name="connsiteX26" fmla="*/ 2585530 w 3074577"/>
                    <a:gd name="connsiteY26" fmla="*/ 2596060 h 4030101"/>
                    <a:gd name="connsiteX27" fmla="*/ 2956475 w 3074577"/>
                    <a:gd name="connsiteY27" fmla="*/ 3739987 h 4030101"/>
                    <a:gd name="connsiteX28" fmla="*/ 3074577 w 3074577"/>
                    <a:gd name="connsiteY28" fmla="*/ 4030101 h 4030101"/>
                    <a:gd name="connsiteX0" fmla="*/ 2323939 w 3074577"/>
                    <a:gd name="connsiteY0" fmla="*/ 1399107 h 4088307"/>
                    <a:gd name="connsiteX1" fmla="*/ 2322299 w 3074577"/>
                    <a:gd name="connsiteY1" fmla="*/ 1399107 h 4088307"/>
                    <a:gd name="connsiteX2" fmla="*/ 2307696 w 3074577"/>
                    <a:gd name="connsiteY2" fmla="*/ 1354192 h 4088307"/>
                    <a:gd name="connsiteX3" fmla="*/ 1537289 w 3074577"/>
                    <a:gd name="connsiteY3" fmla="*/ 1159494 h 4088307"/>
                    <a:gd name="connsiteX4" fmla="*/ 848597 w 3074577"/>
                    <a:gd name="connsiteY4" fmla="*/ 91061 h 4088307"/>
                    <a:gd name="connsiteX5" fmla="*/ 2227301 w 3074577"/>
                    <a:gd name="connsiteY5" fmla="*/ 58206 h 4088307"/>
                    <a:gd name="connsiteX6" fmla="*/ 2225979 w 3074577"/>
                    <a:gd name="connsiteY6" fmla="*/ 91061 h 4088307"/>
                    <a:gd name="connsiteX7" fmla="*/ 2307269 w 3074577"/>
                    <a:gd name="connsiteY7" fmla="*/ 1291236 h 4088307"/>
                    <a:gd name="connsiteX8" fmla="*/ 2323939 w 3074577"/>
                    <a:gd name="connsiteY8" fmla="*/ 1399107 h 4088307"/>
                    <a:gd name="connsiteX9" fmla="*/ 3074577 w 3074577"/>
                    <a:gd name="connsiteY9" fmla="*/ 4088307 h 4088307"/>
                    <a:gd name="connsiteX10" fmla="*/ 3071242 w 3074577"/>
                    <a:gd name="connsiteY10" fmla="*/ 4088307 h 4088307"/>
                    <a:gd name="connsiteX11" fmla="*/ 3042271 w 3074577"/>
                    <a:gd name="connsiteY11" fmla="*/ 4019880 h 4088307"/>
                    <a:gd name="connsiteX12" fmla="*/ 1537289 w 3074577"/>
                    <a:gd name="connsiteY12" fmla="*/ 3727834 h 4088307"/>
                    <a:gd name="connsiteX13" fmla="*/ 32307 w 3074577"/>
                    <a:gd name="connsiteY13" fmla="*/ 4019880 h 4088307"/>
                    <a:gd name="connsiteX14" fmla="*/ 3335 w 3074577"/>
                    <a:gd name="connsiteY14" fmla="*/ 4088307 h 4088307"/>
                    <a:gd name="connsiteX15" fmla="*/ 0 w 3074577"/>
                    <a:gd name="connsiteY15" fmla="*/ 4088307 h 4088307"/>
                    <a:gd name="connsiteX16" fmla="*/ 118101 w 3074577"/>
                    <a:gd name="connsiteY16" fmla="*/ 3798193 h 4088307"/>
                    <a:gd name="connsiteX17" fmla="*/ 489046 w 3074577"/>
                    <a:gd name="connsiteY17" fmla="*/ 2654266 h 4088307"/>
                    <a:gd name="connsiteX18" fmla="*/ 463444 w 3074577"/>
                    <a:gd name="connsiteY18" fmla="*/ 2743601 h 4088307"/>
                    <a:gd name="connsiteX19" fmla="*/ 463821 w 3074577"/>
                    <a:gd name="connsiteY19" fmla="*/ 2743601 h 4088307"/>
                    <a:gd name="connsiteX20" fmla="*/ 484697 w 3074577"/>
                    <a:gd name="connsiteY20" fmla="*/ 2680936 h 4088307"/>
                    <a:gd name="connsiteX21" fmla="*/ 1537289 w 3074577"/>
                    <a:gd name="connsiteY21" fmla="*/ 2421339 h 4088307"/>
                    <a:gd name="connsiteX22" fmla="*/ 2589880 w 3074577"/>
                    <a:gd name="connsiteY22" fmla="*/ 2680936 h 4088307"/>
                    <a:gd name="connsiteX23" fmla="*/ 2610757 w 3074577"/>
                    <a:gd name="connsiteY23" fmla="*/ 2743601 h 4088307"/>
                    <a:gd name="connsiteX24" fmla="*/ 2611132 w 3074577"/>
                    <a:gd name="connsiteY24" fmla="*/ 2743601 h 4088307"/>
                    <a:gd name="connsiteX25" fmla="*/ 2585530 w 3074577"/>
                    <a:gd name="connsiteY25" fmla="*/ 2654266 h 4088307"/>
                    <a:gd name="connsiteX26" fmla="*/ 2956475 w 3074577"/>
                    <a:gd name="connsiteY26" fmla="*/ 3798193 h 4088307"/>
                    <a:gd name="connsiteX27" fmla="*/ 3074577 w 3074577"/>
                    <a:gd name="connsiteY27" fmla="*/ 4088307 h 4088307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2227301 w 3074577"/>
                    <a:gd name="connsiteY4" fmla="*/ 0 h 4030101"/>
                    <a:gd name="connsiteX5" fmla="*/ 2225979 w 3074577"/>
                    <a:gd name="connsiteY5" fmla="*/ 32855 h 4030101"/>
                    <a:gd name="connsiteX6" fmla="*/ 2307269 w 3074577"/>
                    <a:gd name="connsiteY6" fmla="*/ 1233030 h 4030101"/>
                    <a:gd name="connsiteX7" fmla="*/ 2323939 w 3074577"/>
                    <a:gd name="connsiteY7" fmla="*/ 1340901 h 4030101"/>
                    <a:gd name="connsiteX8" fmla="*/ 3074577 w 3074577"/>
                    <a:gd name="connsiteY8" fmla="*/ 4030101 h 4030101"/>
                    <a:gd name="connsiteX9" fmla="*/ 3071242 w 3074577"/>
                    <a:gd name="connsiteY9" fmla="*/ 4030101 h 4030101"/>
                    <a:gd name="connsiteX10" fmla="*/ 3042271 w 3074577"/>
                    <a:gd name="connsiteY10" fmla="*/ 3961674 h 4030101"/>
                    <a:gd name="connsiteX11" fmla="*/ 1537289 w 3074577"/>
                    <a:gd name="connsiteY11" fmla="*/ 3669628 h 4030101"/>
                    <a:gd name="connsiteX12" fmla="*/ 32307 w 3074577"/>
                    <a:gd name="connsiteY12" fmla="*/ 3961674 h 4030101"/>
                    <a:gd name="connsiteX13" fmla="*/ 3335 w 3074577"/>
                    <a:gd name="connsiteY13" fmla="*/ 4030101 h 4030101"/>
                    <a:gd name="connsiteX14" fmla="*/ 0 w 3074577"/>
                    <a:gd name="connsiteY14" fmla="*/ 4030101 h 4030101"/>
                    <a:gd name="connsiteX15" fmla="*/ 118101 w 3074577"/>
                    <a:gd name="connsiteY15" fmla="*/ 3739987 h 4030101"/>
                    <a:gd name="connsiteX16" fmla="*/ 489046 w 3074577"/>
                    <a:gd name="connsiteY16" fmla="*/ 2596060 h 4030101"/>
                    <a:gd name="connsiteX17" fmla="*/ 463444 w 3074577"/>
                    <a:gd name="connsiteY17" fmla="*/ 2685395 h 4030101"/>
                    <a:gd name="connsiteX18" fmla="*/ 463821 w 3074577"/>
                    <a:gd name="connsiteY18" fmla="*/ 2685395 h 4030101"/>
                    <a:gd name="connsiteX19" fmla="*/ 484697 w 3074577"/>
                    <a:gd name="connsiteY19" fmla="*/ 2622730 h 4030101"/>
                    <a:gd name="connsiteX20" fmla="*/ 1537289 w 3074577"/>
                    <a:gd name="connsiteY20" fmla="*/ 2363133 h 4030101"/>
                    <a:gd name="connsiteX21" fmla="*/ 2589880 w 3074577"/>
                    <a:gd name="connsiteY21" fmla="*/ 2622730 h 4030101"/>
                    <a:gd name="connsiteX22" fmla="*/ 2610757 w 3074577"/>
                    <a:gd name="connsiteY22" fmla="*/ 2685395 h 4030101"/>
                    <a:gd name="connsiteX23" fmla="*/ 2611132 w 3074577"/>
                    <a:gd name="connsiteY23" fmla="*/ 2685395 h 4030101"/>
                    <a:gd name="connsiteX24" fmla="*/ 2585530 w 3074577"/>
                    <a:gd name="connsiteY24" fmla="*/ 2596060 h 4030101"/>
                    <a:gd name="connsiteX25" fmla="*/ 2956475 w 3074577"/>
                    <a:gd name="connsiteY25" fmla="*/ 3739987 h 4030101"/>
                    <a:gd name="connsiteX26" fmla="*/ 3074577 w 3074577"/>
                    <a:gd name="connsiteY26" fmla="*/ 4030101 h 4030101"/>
                    <a:gd name="connsiteX0" fmla="*/ 2323939 w 3074577"/>
                    <a:gd name="connsiteY0" fmla="*/ 1340901 h 4030101"/>
                    <a:gd name="connsiteX1" fmla="*/ 2322299 w 3074577"/>
                    <a:gd name="connsiteY1" fmla="*/ 1340901 h 4030101"/>
                    <a:gd name="connsiteX2" fmla="*/ 2307696 w 3074577"/>
                    <a:gd name="connsiteY2" fmla="*/ 1295986 h 4030101"/>
                    <a:gd name="connsiteX3" fmla="*/ 1537289 w 3074577"/>
                    <a:gd name="connsiteY3" fmla="*/ 1101288 h 4030101"/>
                    <a:gd name="connsiteX4" fmla="*/ 2227301 w 3074577"/>
                    <a:gd name="connsiteY4" fmla="*/ 0 h 4030101"/>
                    <a:gd name="connsiteX5" fmla="*/ 2307269 w 3074577"/>
                    <a:gd name="connsiteY5" fmla="*/ 1233030 h 4030101"/>
                    <a:gd name="connsiteX6" fmla="*/ 2323939 w 3074577"/>
                    <a:gd name="connsiteY6" fmla="*/ 1340901 h 4030101"/>
                    <a:gd name="connsiteX7" fmla="*/ 3074577 w 3074577"/>
                    <a:gd name="connsiteY7" fmla="*/ 4030101 h 4030101"/>
                    <a:gd name="connsiteX8" fmla="*/ 3071242 w 3074577"/>
                    <a:gd name="connsiteY8" fmla="*/ 4030101 h 4030101"/>
                    <a:gd name="connsiteX9" fmla="*/ 3042271 w 3074577"/>
                    <a:gd name="connsiteY9" fmla="*/ 3961674 h 4030101"/>
                    <a:gd name="connsiteX10" fmla="*/ 1537289 w 3074577"/>
                    <a:gd name="connsiteY10" fmla="*/ 3669628 h 4030101"/>
                    <a:gd name="connsiteX11" fmla="*/ 32307 w 3074577"/>
                    <a:gd name="connsiteY11" fmla="*/ 3961674 h 4030101"/>
                    <a:gd name="connsiteX12" fmla="*/ 3335 w 3074577"/>
                    <a:gd name="connsiteY12" fmla="*/ 4030101 h 4030101"/>
                    <a:gd name="connsiteX13" fmla="*/ 0 w 3074577"/>
                    <a:gd name="connsiteY13" fmla="*/ 4030101 h 4030101"/>
                    <a:gd name="connsiteX14" fmla="*/ 118101 w 3074577"/>
                    <a:gd name="connsiteY14" fmla="*/ 3739987 h 4030101"/>
                    <a:gd name="connsiteX15" fmla="*/ 489046 w 3074577"/>
                    <a:gd name="connsiteY15" fmla="*/ 2596060 h 4030101"/>
                    <a:gd name="connsiteX16" fmla="*/ 463444 w 3074577"/>
                    <a:gd name="connsiteY16" fmla="*/ 2685395 h 4030101"/>
                    <a:gd name="connsiteX17" fmla="*/ 463821 w 3074577"/>
                    <a:gd name="connsiteY17" fmla="*/ 2685395 h 4030101"/>
                    <a:gd name="connsiteX18" fmla="*/ 484697 w 3074577"/>
                    <a:gd name="connsiteY18" fmla="*/ 2622730 h 4030101"/>
                    <a:gd name="connsiteX19" fmla="*/ 1537289 w 3074577"/>
                    <a:gd name="connsiteY19" fmla="*/ 2363133 h 4030101"/>
                    <a:gd name="connsiteX20" fmla="*/ 2589880 w 3074577"/>
                    <a:gd name="connsiteY20" fmla="*/ 2622730 h 4030101"/>
                    <a:gd name="connsiteX21" fmla="*/ 2610757 w 3074577"/>
                    <a:gd name="connsiteY21" fmla="*/ 2685395 h 4030101"/>
                    <a:gd name="connsiteX22" fmla="*/ 2611132 w 3074577"/>
                    <a:gd name="connsiteY22" fmla="*/ 2685395 h 4030101"/>
                    <a:gd name="connsiteX23" fmla="*/ 2585530 w 3074577"/>
                    <a:gd name="connsiteY23" fmla="*/ 2596060 h 4030101"/>
                    <a:gd name="connsiteX24" fmla="*/ 2956475 w 3074577"/>
                    <a:gd name="connsiteY24" fmla="*/ 3739987 h 4030101"/>
                    <a:gd name="connsiteX25" fmla="*/ 3074577 w 3074577"/>
                    <a:gd name="connsiteY25" fmla="*/ 4030101 h 4030101"/>
                    <a:gd name="connsiteX0" fmla="*/ 2323939 w 3074577"/>
                    <a:gd name="connsiteY0" fmla="*/ 240364 h 2929564"/>
                    <a:gd name="connsiteX1" fmla="*/ 2322299 w 3074577"/>
                    <a:gd name="connsiteY1" fmla="*/ 240364 h 2929564"/>
                    <a:gd name="connsiteX2" fmla="*/ 2307696 w 3074577"/>
                    <a:gd name="connsiteY2" fmla="*/ 195449 h 2929564"/>
                    <a:gd name="connsiteX3" fmla="*/ 1537289 w 3074577"/>
                    <a:gd name="connsiteY3" fmla="*/ 751 h 2929564"/>
                    <a:gd name="connsiteX4" fmla="*/ 2307269 w 3074577"/>
                    <a:gd name="connsiteY4" fmla="*/ 132493 h 2929564"/>
                    <a:gd name="connsiteX5" fmla="*/ 2323939 w 3074577"/>
                    <a:gd name="connsiteY5" fmla="*/ 240364 h 2929564"/>
                    <a:gd name="connsiteX6" fmla="*/ 3074577 w 3074577"/>
                    <a:gd name="connsiteY6" fmla="*/ 2929564 h 2929564"/>
                    <a:gd name="connsiteX7" fmla="*/ 3071242 w 3074577"/>
                    <a:gd name="connsiteY7" fmla="*/ 2929564 h 2929564"/>
                    <a:gd name="connsiteX8" fmla="*/ 3042271 w 3074577"/>
                    <a:gd name="connsiteY8" fmla="*/ 2861137 h 2929564"/>
                    <a:gd name="connsiteX9" fmla="*/ 1537289 w 3074577"/>
                    <a:gd name="connsiteY9" fmla="*/ 2569091 h 2929564"/>
                    <a:gd name="connsiteX10" fmla="*/ 32307 w 3074577"/>
                    <a:gd name="connsiteY10" fmla="*/ 2861137 h 2929564"/>
                    <a:gd name="connsiteX11" fmla="*/ 3335 w 3074577"/>
                    <a:gd name="connsiteY11" fmla="*/ 2929564 h 2929564"/>
                    <a:gd name="connsiteX12" fmla="*/ 0 w 3074577"/>
                    <a:gd name="connsiteY12" fmla="*/ 2929564 h 2929564"/>
                    <a:gd name="connsiteX13" fmla="*/ 118101 w 3074577"/>
                    <a:gd name="connsiteY13" fmla="*/ 2639450 h 2929564"/>
                    <a:gd name="connsiteX14" fmla="*/ 489046 w 3074577"/>
                    <a:gd name="connsiteY14" fmla="*/ 1495523 h 2929564"/>
                    <a:gd name="connsiteX15" fmla="*/ 463444 w 3074577"/>
                    <a:gd name="connsiteY15" fmla="*/ 1584858 h 2929564"/>
                    <a:gd name="connsiteX16" fmla="*/ 463821 w 3074577"/>
                    <a:gd name="connsiteY16" fmla="*/ 1584858 h 2929564"/>
                    <a:gd name="connsiteX17" fmla="*/ 484697 w 3074577"/>
                    <a:gd name="connsiteY17" fmla="*/ 1522193 h 2929564"/>
                    <a:gd name="connsiteX18" fmla="*/ 1537289 w 3074577"/>
                    <a:gd name="connsiteY18" fmla="*/ 1262596 h 2929564"/>
                    <a:gd name="connsiteX19" fmla="*/ 2589880 w 3074577"/>
                    <a:gd name="connsiteY19" fmla="*/ 1522193 h 2929564"/>
                    <a:gd name="connsiteX20" fmla="*/ 2610757 w 3074577"/>
                    <a:gd name="connsiteY20" fmla="*/ 1584858 h 2929564"/>
                    <a:gd name="connsiteX21" fmla="*/ 2611132 w 3074577"/>
                    <a:gd name="connsiteY21" fmla="*/ 1584858 h 2929564"/>
                    <a:gd name="connsiteX22" fmla="*/ 2585530 w 3074577"/>
                    <a:gd name="connsiteY22" fmla="*/ 1495523 h 2929564"/>
                    <a:gd name="connsiteX23" fmla="*/ 2956475 w 3074577"/>
                    <a:gd name="connsiteY23" fmla="*/ 2639450 h 2929564"/>
                    <a:gd name="connsiteX24" fmla="*/ 3074577 w 3074577"/>
                    <a:gd name="connsiteY24" fmla="*/ 2929564 h 2929564"/>
                    <a:gd name="connsiteX0" fmla="*/ 2323939 w 3074577"/>
                    <a:gd name="connsiteY0" fmla="*/ 108597 h 2797797"/>
                    <a:gd name="connsiteX1" fmla="*/ 2322299 w 3074577"/>
                    <a:gd name="connsiteY1" fmla="*/ 108597 h 2797797"/>
                    <a:gd name="connsiteX2" fmla="*/ 2307696 w 3074577"/>
                    <a:gd name="connsiteY2" fmla="*/ 63682 h 2797797"/>
                    <a:gd name="connsiteX3" fmla="*/ 2307269 w 3074577"/>
                    <a:gd name="connsiteY3" fmla="*/ 726 h 2797797"/>
                    <a:gd name="connsiteX4" fmla="*/ 2323939 w 3074577"/>
                    <a:gd name="connsiteY4" fmla="*/ 108597 h 2797797"/>
                    <a:gd name="connsiteX5" fmla="*/ 3074577 w 3074577"/>
                    <a:gd name="connsiteY5" fmla="*/ 2797797 h 2797797"/>
                    <a:gd name="connsiteX6" fmla="*/ 3071242 w 3074577"/>
                    <a:gd name="connsiteY6" fmla="*/ 2797797 h 2797797"/>
                    <a:gd name="connsiteX7" fmla="*/ 3042271 w 3074577"/>
                    <a:gd name="connsiteY7" fmla="*/ 2729370 h 2797797"/>
                    <a:gd name="connsiteX8" fmla="*/ 1537289 w 3074577"/>
                    <a:gd name="connsiteY8" fmla="*/ 2437324 h 2797797"/>
                    <a:gd name="connsiteX9" fmla="*/ 32307 w 3074577"/>
                    <a:gd name="connsiteY9" fmla="*/ 2729370 h 2797797"/>
                    <a:gd name="connsiteX10" fmla="*/ 3335 w 3074577"/>
                    <a:gd name="connsiteY10" fmla="*/ 2797797 h 2797797"/>
                    <a:gd name="connsiteX11" fmla="*/ 0 w 3074577"/>
                    <a:gd name="connsiteY11" fmla="*/ 2797797 h 2797797"/>
                    <a:gd name="connsiteX12" fmla="*/ 118101 w 3074577"/>
                    <a:gd name="connsiteY12" fmla="*/ 2507683 h 2797797"/>
                    <a:gd name="connsiteX13" fmla="*/ 489046 w 3074577"/>
                    <a:gd name="connsiteY13" fmla="*/ 1363756 h 2797797"/>
                    <a:gd name="connsiteX14" fmla="*/ 463444 w 3074577"/>
                    <a:gd name="connsiteY14" fmla="*/ 1453091 h 2797797"/>
                    <a:gd name="connsiteX15" fmla="*/ 463821 w 3074577"/>
                    <a:gd name="connsiteY15" fmla="*/ 1453091 h 2797797"/>
                    <a:gd name="connsiteX16" fmla="*/ 484697 w 3074577"/>
                    <a:gd name="connsiteY16" fmla="*/ 1390426 h 2797797"/>
                    <a:gd name="connsiteX17" fmla="*/ 1537289 w 3074577"/>
                    <a:gd name="connsiteY17" fmla="*/ 1130829 h 2797797"/>
                    <a:gd name="connsiteX18" fmla="*/ 2589880 w 3074577"/>
                    <a:gd name="connsiteY18" fmla="*/ 1390426 h 2797797"/>
                    <a:gd name="connsiteX19" fmla="*/ 2610757 w 3074577"/>
                    <a:gd name="connsiteY19" fmla="*/ 1453091 h 2797797"/>
                    <a:gd name="connsiteX20" fmla="*/ 2611132 w 3074577"/>
                    <a:gd name="connsiteY20" fmla="*/ 1453091 h 2797797"/>
                    <a:gd name="connsiteX21" fmla="*/ 2585530 w 3074577"/>
                    <a:gd name="connsiteY21" fmla="*/ 1363756 h 2797797"/>
                    <a:gd name="connsiteX22" fmla="*/ 2956475 w 3074577"/>
                    <a:gd name="connsiteY22" fmla="*/ 2507683 h 2797797"/>
                    <a:gd name="connsiteX23" fmla="*/ 3074577 w 3074577"/>
                    <a:gd name="connsiteY23" fmla="*/ 2797797 h 2797797"/>
                    <a:gd name="connsiteX0" fmla="*/ 2307269 w 3074577"/>
                    <a:gd name="connsiteY0" fmla="*/ 726 h 2797797"/>
                    <a:gd name="connsiteX1" fmla="*/ 2322299 w 3074577"/>
                    <a:gd name="connsiteY1" fmla="*/ 108597 h 2797797"/>
                    <a:gd name="connsiteX2" fmla="*/ 2307696 w 3074577"/>
                    <a:gd name="connsiteY2" fmla="*/ 63682 h 2797797"/>
                    <a:gd name="connsiteX3" fmla="*/ 2307269 w 3074577"/>
                    <a:gd name="connsiteY3" fmla="*/ 726 h 2797797"/>
                    <a:gd name="connsiteX4" fmla="*/ 3074577 w 3074577"/>
                    <a:gd name="connsiteY4" fmla="*/ 2797797 h 2797797"/>
                    <a:gd name="connsiteX5" fmla="*/ 3071242 w 3074577"/>
                    <a:gd name="connsiteY5" fmla="*/ 2797797 h 2797797"/>
                    <a:gd name="connsiteX6" fmla="*/ 3042271 w 3074577"/>
                    <a:gd name="connsiteY6" fmla="*/ 2729370 h 2797797"/>
                    <a:gd name="connsiteX7" fmla="*/ 1537289 w 3074577"/>
                    <a:gd name="connsiteY7" fmla="*/ 2437324 h 2797797"/>
                    <a:gd name="connsiteX8" fmla="*/ 32307 w 3074577"/>
                    <a:gd name="connsiteY8" fmla="*/ 2729370 h 2797797"/>
                    <a:gd name="connsiteX9" fmla="*/ 3335 w 3074577"/>
                    <a:gd name="connsiteY9" fmla="*/ 2797797 h 2797797"/>
                    <a:gd name="connsiteX10" fmla="*/ 0 w 3074577"/>
                    <a:gd name="connsiteY10" fmla="*/ 2797797 h 2797797"/>
                    <a:gd name="connsiteX11" fmla="*/ 118101 w 3074577"/>
                    <a:gd name="connsiteY11" fmla="*/ 2507683 h 2797797"/>
                    <a:gd name="connsiteX12" fmla="*/ 489046 w 3074577"/>
                    <a:gd name="connsiteY12" fmla="*/ 1363756 h 2797797"/>
                    <a:gd name="connsiteX13" fmla="*/ 463444 w 3074577"/>
                    <a:gd name="connsiteY13" fmla="*/ 1453091 h 2797797"/>
                    <a:gd name="connsiteX14" fmla="*/ 463821 w 3074577"/>
                    <a:gd name="connsiteY14" fmla="*/ 1453091 h 2797797"/>
                    <a:gd name="connsiteX15" fmla="*/ 484697 w 3074577"/>
                    <a:gd name="connsiteY15" fmla="*/ 1390426 h 2797797"/>
                    <a:gd name="connsiteX16" fmla="*/ 1537289 w 3074577"/>
                    <a:gd name="connsiteY16" fmla="*/ 1130829 h 2797797"/>
                    <a:gd name="connsiteX17" fmla="*/ 2589880 w 3074577"/>
                    <a:gd name="connsiteY17" fmla="*/ 1390426 h 2797797"/>
                    <a:gd name="connsiteX18" fmla="*/ 2610757 w 3074577"/>
                    <a:gd name="connsiteY18" fmla="*/ 1453091 h 2797797"/>
                    <a:gd name="connsiteX19" fmla="*/ 2611132 w 3074577"/>
                    <a:gd name="connsiteY19" fmla="*/ 1453091 h 2797797"/>
                    <a:gd name="connsiteX20" fmla="*/ 2585530 w 3074577"/>
                    <a:gd name="connsiteY20" fmla="*/ 1363756 h 2797797"/>
                    <a:gd name="connsiteX21" fmla="*/ 2956475 w 3074577"/>
                    <a:gd name="connsiteY21" fmla="*/ 2507683 h 2797797"/>
                    <a:gd name="connsiteX22" fmla="*/ 3074577 w 3074577"/>
                    <a:gd name="connsiteY22" fmla="*/ 2797797 h 2797797"/>
                    <a:gd name="connsiteX0" fmla="*/ 2307269 w 3074577"/>
                    <a:gd name="connsiteY0" fmla="*/ 0 h 2797071"/>
                    <a:gd name="connsiteX1" fmla="*/ 2322299 w 3074577"/>
                    <a:gd name="connsiteY1" fmla="*/ 107871 h 2797071"/>
                    <a:gd name="connsiteX2" fmla="*/ 2307269 w 3074577"/>
                    <a:gd name="connsiteY2" fmla="*/ 0 h 2797071"/>
                    <a:gd name="connsiteX3" fmla="*/ 3074577 w 3074577"/>
                    <a:gd name="connsiteY3" fmla="*/ 2797071 h 2797071"/>
                    <a:gd name="connsiteX4" fmla="*/ 3071242 w 3074577"/>
                    <a:gd name="connsiteY4" fmla="*/ 2797071 h 2797071"/>
                    <a:gd name="connsiteX5" fmla="*/ 3042271 w 3074577"/>
                    <a:gd name="connsiteY5" fmla="*/ 2728644 h 2797071"/>
                    <a:gd name="connsiteX6" fmla="*/ 1537289 w 3074577"/>
                    <a:gd name="connsiteY6" fmla="*/ 2436598 h 2797071"/>
                    <a:gd name="connsiteX7" fmla="*/ 32307 w 3074577"/>
                    <a:gd name="connsiteY7" fmla="*/ 2728644 h 2797071"/>
                    <a:gd name="connsiteX8" fmla="*/ 3335 w 3074577"/>
                    <a:gd name="connsiteY8" fmla="*/ 2797071 h 2797071"/>
                    <a:gd name="connsiteX9" fmla="*/ 0 w 3074577"/>
                    <a:gd name="connsiteY9" fmla="*/ 2797071 h 2797071"/>
                    <a:gd name="connsiteX10" fmla="*/ 118101 w 3074577"/>
                    <a:gd name="connsiteY10" fmla="*/ 2506957 h 2797071"/>
                    <a:gd name="connsiteX11" fmla="*/ 489046 w 3074577"/>
                    <a:gd name="connsiteY11" fmla="*/ 1363030 h 2797071"/>
                    <a:gd name="connsiteX12" fmla="*/ 463444 w 3074577"/>
                    <a:gd name="connsiteY12" fmla="*/ 1452365 h 2797071"/>
                    <a:gd name="connsiteX13" fmla="*/ 463821 w 3074577"/>
                    <a:gd name="connsiteY13" fmla="*/ 1452365 h 2797071"/>
                    <a:gd name="connsiteX14" fmla="*/ 484697 w 3074577"/>
                    <a:gd name="connsiteY14" fmla="*/ 1389700 h 2797071"/>
                    <a:gd name="connsiteX15" fmla="*/ 1537289 w 3074577"/>
                    <a:gd name="connsiteY15" fmla="*/ 1130103 h 2797071"/>
                    <a:gd name="connsiteX16" fmla="*/ 2589880 w 3074577"/>
                    <a:gd name="connsiteY16" fmla="*/ 1389700 h 2797071"/>
                    <a:gd name="connsiteX17" fmla="*/ 2610757 w 3074577"/>
                    <a:gd name="connsiteY17" fmla="*/ 1452365 h 2797071"/>
                    <a:gd name="connsiteX18" fmla="*/ 2611132 w 3074577"/>
                    <a:gd name="connsiteY18" fmla="*/ 1452365 h 2797071"/>
                    <a:gd name="connsiteX19" fmla="*/ 2585530 w 3074577"/>
                    <a:gd name="connsiteY19" fmla="*/ 1363030 h 2797071"/>
                    <a:gd name="connsiteX20" fmla="*/ 2956475 w 3074577"/>
                    <a:gd name="connsiteY20" fmla="*/ 2506957 h 2797071"/>
                    <a:gd name="connsiteX21" fmla="*/ 3074577 w 3074577"/>
                    <a:gd name="connsiteY21" fmla="*/ 2797071 h 2797071"/>
                    <a:gd name="connsiteX0" fmla="*/ 3074577 w 3074577"/>
                    <a:gd name="connsiteY0" fmla="*/ 1666968 h 1666968"/>
                    <a:gd name="connsiteX1" fmla="*/ 3071242 w 3074577"/>
                    <a:gd name="connsiteY1" fmla="*/ 1666968 h 1666968"/>
                    <a:gd name="connsiteX2" fmla="*/ 3042271 w 3074577"/>
                    <a:gd name="connsiteY2" fmla="*/ 1598541 h 1666968"/>
                    <a:gd name="connsiteX3" fmla="*/ 1537289 w 3074577"/>
                    <a:gd name="connsiteY3" fmla="*/ 1306495 h 1666968"/>
                    <a:gd name="connsiteX4" fmla="*/ 32307 w 3074577"/>
                    <a:gd name="connsiteY4" fmla="*/ 1598541 h 1666968"/>
                    <a:gd name="connsiteX5" fmla="*/ 3335 w 3074577"/>
                    <a:gd name="connsiteY5" fmla="*/ 1666968 h 1666968"/>
                    <a:gd name="connsiteX6" fmla="*/ 0 w 3074577"/>
                    <a:gd name="connsiteY6" fmla="*/ 1666968 h 1666968"/>
                    <a:gd name="connsiteX7" fmla="*/ 118101 w 3074577"/>
                    <a:gd name="connsiteY7" fmla="*/ 1376854 h 1666968"/>
                    <a:gd name="connsiteX8" fmla="*/ 489046 w 3074577"/>
                    <a:gd name="connsiteY8" fmla="*/ 232927 h 1666968"/>
                    <a:gd name="connsiteX9" fmla="*/ 463444 w 3074577"/>
                    <a:gd name="connsiteY9" fmla="*/ 322262 h 1666968"/>
                    <a:gd name="connsiteX10" fmla="*/ 463821 w 3074577"/>
                    <a:gd name="connsiteY10" fmla="*/ 322262 h 1666968"/>
                    <a:gd name="connsiteX11" fmla="*/ 484697 w 3074577"/>
                    <a:gd name="connsiteY11" fmla="*/ 259597 h 1666968"/>
                    <a:gd name="connsiteX12" fmla="*/ 1537289 w 3074577"/>
                    <a:gd name="connsiteY12" fmla="*/ 0 h 1666968"/>
                    <a:gd name="connsiteX13" fmla="*/ 2589880 w 3074577"/>
                    <a:gd name="connsiteY13" fmla="*/ 259597 h 1666968"/>
                    <a:gd name="connsiteX14" fmla="*/ 2610757 w 3074577"/>
                    <a:gd name="connsiteY14" fmla="*/ 322262 h 1666968"/>
                    <a:gd name="connsiteX15" fmla="*/ 2611132 w 3074577"/>
                    <a:gd name="connsiteY15" fmla="*/ 322262 h 1666968"/>
                    <a:gd name="connsiteX16" fmla="*/ 2585530 w 3074577"/>
                    <a:gd name="connsiteY16" fmla="*/ 232927 h 1666968"/>
                    <a:gd name="connsiteX17" fmla="*/ 2956475 w 3074577"/>
                    <a:gd name="connsiteY17" fmla="*/ 1376854 h 1666968"/>
                    <a:gd name="connsiteX18" fmla="*/ 3074577 w 3074577"/>
                    <a:gd name="connsiteY18" fmla="*/ 1666968 h 166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74577" h="1666968">
                      <a:moveTo>
                        <a:pt x="3074577" y="1666968"/>
                      </a:moveTo>
                      <a:lnTo>
                        <a:pt x="3071242" y="1666968"/>
                      </a:lnTo>
                      <a:lnTo>
                        <a:pt x="3042271" y="1598541"/>
                      </a:lnTo>
                      <a:cubicBezTo>
                        <a:pt x="2899027" y="1431871"/>
                        <a:pt x="2279652" y="1306495"/>
                        <a:pt x="1537289" y="1306495"/>
                      </a:cubicBezTo>
                      <a:cubicBezTo>
                        <a:pt x="794926" y="1306495"/>
                        <a:pt x="175551" y="1431871"/>
                        <a:pt x="32307" y="1598541"/>
                      </a:cubicBezTo>
                      <a:lnTo>
                        <a:pt x="3335" y="1666968"/>
                      </a:lnTo>
                      <a:lnTo>
                        <a:pt x="0" y="1666968"/>
                      </a:lnTo>
                      <a:lnTo>
                        <a:pt x="118101" y="1376854"/>
                      </a:lnTo>
                      <a:cubicBezTo>
                        <a:pt x="255361" y="1020868"/>
                        <a:pt x="380805" y="636888"/>
                        <a:pt x="489046" y="232927"/>
                      </a:cubicBezTo>
                      <a:lnTo>
                        <a:pt x="463444" y="322262"/>
                      </a:lnTo>
                      <a:lnTo>
                        <a:pt x="463821" y="322262"/>
                      </a:lnTo>
                      <a:lnTo>
                        <a:pt x="484697" y="259597"/>
                      </a:lnTo>
                      <a:cubicBezTo>
                        <a:pt x="584883" y="111445"/>
                        <a:pt x="1018076" y="0"/>
                        <a:pt x="1537289" y="0"/>
                      </a:cubicBezTo>
                      <a:cubicBezTo>
                        <a:pt x="2056502" y="0"/>
                        <a:pt x="2489695" y="111445"/>
                        <a:pt x="2589880" y="259597"/>
                      </a:cubicBezTo>
                      <a:lnTo>
                        <a:pt x="2610757" y="322262"/>
                      </a:lnTo>
                      <a:lnTo>
                        <a:pt x="2611132" y="322262"/>
                      </a:lnTo>
                      <a:lnTo>
                        <a:pt x="2585530" y="232927"/>
                      </a:lnTo>
                      <a:cubicBezTo>
                        <a:pt x="2693771" y="636888"/>
                        <a:pt x="2819215" y="1020868"/>
                        <a:pt x="2956475" y="1376854"/>
                      </a:cubicBezTo>
                      <a:lnTo>
                        <a:pt x="3074577" y="1666968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>
                    <a:defRPr/>
                  </a:pPr>
                  <a:endParaRPr lang="en-US" sz="2800" b="1"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0800000">
                  <a:off x="4337784" y="4681345"/>
                  <a:ext cx="1175861" cy="1154920"/>
                </a:xfrm>
                <a:custGeom>
                  <a:avLst/>
                  <a:gdLst>
                    <a:gd name="connsiteX0" fmla="*/ 1573302 w 1573302"/>
                    <a:gd name="connsiteY0" fmla="*/ 1544101 h 1544101"/>
                    <a:gd name="connsiteX1" fmla="*/ 1571662 w 1573302"/>
                    <a:gd name="connsiteY1" fmla="*/ 1544101 h 1544101"/>
                    <a:gd name="connsiteX2" fmla="*/ 1557059 w 1573302"/>
                    <a:gd name="connsiteY2" fmla="*/ 1499186 h 1544101"/>
                    <a:gd name="connsiteX3" fmla="*/ 786652 w 1573302"/>
                    <a:gd name="connsiteY3" fmla="*/ 1304488 h 1544101"/>
                    <a:gd name="connsiteX4" fmla="*/ 16244 w 1573302"/>
                    <a:gd name="connsiteY4" fmla="*/ 1499186 h 1544101"/>
                    <a:gd name="connsiteX5" fmla="*/ 1642 w 1573302"/>
                    <a:gd name="connsiteY5" fmla="*/ 1544101 h 1544101"/>
                    <a:gd name="connsiteX6" fmla="*/ 0 w 1573302"/>
                    <a:gd name="connsiteY6" fmla="*/ 1544101 h 1544101"/>
                    <a:gd name="connsiteX7" fmla="*/ 16670 w 1573302"/>
                    <a:gd name="connsiteY7" fmla="*/ 1436230 h 1544101"/>
                    <a:gd name="connsiteX8" fmla="*/ 97960 w 1573302"/>
                    <a:gd name="connsiteY8" fmla="*/ 236055 h 1544101"/>
                    <a:gd name="connsiteX9" fmla="*/ 96686 w 1573302"/>
                    <a:gd name="connsiteY9" fmla="*/ 204385 h 1544101"/>
                    <a:gd name="connsiteX10" fmla="*/ 96280 w 1573302"/>
                    <a:gd name="connsiteY10" fmla="*/ 203200 h 1544101"/>
                    <a:gd name="connsiteX11" fmla="*/ 786652 w 1573302"/>
                    <a:gd name="connsiteY11" fmla="*/ 0 h 1544101"/>
                    <a:gd name="connsiteX12" fmla="*/ 1477024 w 1573302"/>
                    <a:gd name="connsiteY12" fmla="*/ 203200 h 1544101"/>
                    <a:gd name="connsiteX13" fmla="*/ 1476616 w 1573302"/>
                    <a:gd name="connsiteY13" fmla="*/ 204391 h 1544101"/>
                    <a:gd name="connsiteX14" fmla="*/ 1475342 w 1573302"/>
                    <a:gd name="connsiteY14" fmla="*/ 236055 h 1544101"/>
                    <a:gd name="connsiteX15" fmla="*/ 1556632 w 1573302"/>
                    <a:gd name="connsiteY15" fmla="*/ 1436230 h 1544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73302" h="1544101">
                      <a:moveTo>
                        <a:pt x="1573302" y="1544101"/>
                      </a:moveTo>
                      <a:lnTo>
                        <a:pt x="1571662" y="1544101"/>
                      </a:lnTo>
                      <a:lnTo>
                        <a:pt x="1557059" y="1499186"/>
                      </a:lnTo>
                      <a:cubicBezTo>
                        <a:pt x="1483732" y="1388072"/>
                        <a:pt x="1166671" y="1304488"/>
                        <a:pt x="786652" y="1304488"/>
                      </a:cubicBezTo>
                      <a:cubicBezTo>
                        <a:pt x="406632" y="1304488"/>
                        <a:pt x="89572" y="1388072"/>
                        <a:pt x="16244" y="1499186"/>
                      </a:cubicBezTo>
                      <a:lnTo>
                        <a:pt x="1642" y="1544101"/>
                      </a:lnTo>
                      <a:lnTo>
                        <a:pt x="0" y="1544101"/>
                      </a:lnTo>
                      <a:lnTo>
                        <a:pt x="16670" y="1436230"/>
                      </a:lnTo>
                      <a:cubicBezTo>
                        <a:pt x="76246" y="1003929"/>
                        <a:pt x="102993" y="598771"/>
                        <a:pt x="97960" y="236055"/>
                      </a:cubicBezTo>
                      <a:lnTo>
                        <a:pt x="96686" y="204385"/>
                      </a:lnTo>
                      <a:lnTo>
                        <a:pt x="96280" y="203200"/>
                      </a:lnTo>
                      <a:cubicBezTo>
                        <a:pt x="96280" y="90976"/>
                        <a:pt x="405370" y="0"/>
                        <a:pt x="786652" y="0"/>
                      </a:cubicBezTo>
                      <a:cubicBezTo>
                        <a:pt x="1167934" y="0"/>
                        <a:pt x="1477024" y="90976"/>
                        <a:pt x="1477024" y="203200"/>
                      </a:cubicBezTo>
                      <a:lnTo>
                        <a:pt x="1476616" y="204391"/>
                      </a:lnTo>
                      <a:lnTo>
                        <a:pt x="1475342" y="236055"/>
                      </a:lnTo>
                      <a:cubicBezTo>
                        <a:pt x="1470309" y="598771"/>
                        <a:pt x="1497056" y="1003929"/>
                        <a:pt x="1556632" y="1436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>
                    <a:defRPr/>
                  </a:pPr>
                  <a:endParaRPr lang="en-US" sz="2800" b="1"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303354" y="1385302"/>
                  <a:ext cx="3290768" cy="60702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>
                    <a:defRPr/>
                  </a:pPr>
                  <a:endParaRPr lang="en-US" sz="2800" b="1"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10800000">
                  <a:off x="3277040" y="1736647"/>
                  <a:ext cx="3292412" cy="1203621"/>
                </a:xfrm>
                <a:custGeom>
                  <a:avLst/>
                  <a:gdLst>
                    <a:gd name="connsiteX0" fmla="*/ 0 w 4406273"/>
                    <a:gd name="connsiteY0" fmla="*/ 1613553 h 1613553"/>
                    <a:gd name="connsiteX1" fmla="*/ 24143 w 4406273"/>
                    <a:gd name="connsiteY1" fmla="*/ 1579909 h 1613553"/>
                    <a:gd name="connsiteX2" fmla="*/ 642951 w 4406273"/>
                    <a:gd name="connsiteY2" fmla="*/ 416717 h 1613553"/>
                    <a:gd name="connsiteX3" fmla="*/ 665847 w 4406273"/>
                    <a:gd name="connsiteY3" fmla="*/ 360473 h 1613553"/>
                    <a:gd name="connsiteX4" fmla="*/ 669183 w 4406273"/>
                    <a:gd name="connsiteY4" fmla="*/ 360473 h 1613553"/>
                    <a:gd name="connsiteX5" fmla="*/ 698155 w 4406273"/>
                    <a:gd name="connsiteY5" fmla="*/ 292046 h 1613553"/>
                    <a:gd name="connsiteX6" fmla="*/ 2203137 w 4406273"/>
                    <a:gd name="connsiteY6" fmla="*/ 0 h 1613553"/>
                    <a:gd name="connsiteX7" fmla="*/ 3708119 w 4406273"/>
                    <a:gd name="connsiteY7" fmla="*/ 292046 h 1613553"/>
                    <a:gd name="connsiteX8" fmla="*/ 3737090 w 4406273"/>
                    <a:gd name="connsiteY8" fmla="*/ 360473 h 1613553"/>
                    <a:gd name="connsiteX9" fmla="*/ 3740425 w 4406273"/>
                    <a:gd name="connsiteY9" fmla="*/ 360473 h 1613553"/>
                    <a:gd name="connsiteX10" fmla="*/ 3763321 w 4406273"/>
                    <a:gd name="connsiteY10" fmla="*/ 416717 h 1613553"/>
                    <a:gd name="connsiteX11" fmla="*/ 4382130 w 4406273"/>
                    <a:gd name="connsiteY11" fmla="*/ 1579909 h 1613553"/>
                    <a:gd name="connsiteX12" fmla="*/ 4406273 w 4406273"/>
                    <a:gd name="connsiteY12" fmla="*/ 1613552 h 1613553"/>
                    <a:gd name="connsiteX13" fmla="*/ 4368897 w 4406273"/>
                    <a:gd name="connsiteY13" fmla="*/ 1587502 h 1613553"/>
                    <a:gd name="connsiteX14" fmla="*/ 2203137 w 4406273"/>
                    <a:gd name="connsiteY14" fmla="*/ 1301953 h 1613553"/>
                    <a:gd name="connsiteX15" fmla="*/ 37377 w 4406273"/>
                    <a:gd name="connsiteY15" fmla="*/ 1587502 h 1613553"/>
                    <a:gd name="connsiteX16" fmla="*/ 0 w 4406273"/>
                    <a:gd name="connsiteY16" fmla="*/ 1613553 h 161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406273" h="1613553">
                      <a:moveTo>
                        <a:pt x="0" y="1613553"/>
                      </a:moveTo>
                      <a:lnTo>
                        <a:pt x="24143" y="1579909"/>
                      </a:lnTo>
                      <a:cubicBezTo>
                        <a:pt x="239708" y="1259357"/>
                        <a:pt x="450235" y="865295"/>
                        <a:pt x="642951" y="416717"/>
                      </a:cubicBezTo>
                      <a:lnTo>
                        <a:pt x="665847" y="360473"/>
                      </a:lnTo>
                      <a:lnTo>
                        <a:pt x="669183" y="360473"/>
                      </a:lnTo>
                      <a:lnTo>
                        <a:pt x="698155" y="292046"/>
                      </a:lnTo>
                      <a:cubicBezTo>
                        <a:pt x="841399" y="125376"/>
                        <a:pt x="1460774" y="0"/>
                        <a:pt x="2203137" y="0"/>
                      </a:cubicBezTo>
                      <a:cubicBezTo>
                        <a:pt x="2945500" y="0"/>
                        <a:pt x="3564875" y="125376"/>
                        <a:pt x="3708119" y="292046"/>
                      </a:cubicBezTo>
                      <a:lnTo>
                        <a:pt x="3737090" y="360473"/>
                      </a:lnTo>
                      <a:lnTo>
                        <a:pt x="3740425" y="360473"/>
                      </a:lnTo>
                      <a:lnTo>
                        <a:pt x="3763321" y="416717"/>
                      </a:lnTo>
                      <a:cubicBezTo>
                        <a:pt x="3956038" y="865295"/>
                        <a:pt x="4166565" y="1259357"/>
                        <a:pt x="4382130" y="1579909"/>
                      </a:cubicBezTo>
                      <a:lnTo>
                        <a:pt x="4406273" y="1613552"/>
                      </a:lnTo>
                      <a:lnTo>
                        <a:pt x="4368897" y="1587502"/>
                      </a:lnTo>
                      <a:cubicBezTo>
                        <a:pt x="4081779" y="1422069"/>
                        <a:pt x="3220731" y="1301953"/>
                        <a:pt x="2203137" y="1301953"/>
                      </a:cubicBezTo>
                      <a:cubicBezTo>
                        <a:pt x="1185543" y="1301953"/>
                        <a:pt x="324495" y="1422069"/>
                        <a:pt x="37377" y="1587502"/>
                      </a:cubicBezTo>
                      <a:lnTo>
                        <a:pt x="0" y="1613553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>
                    <a:defRPr/>
                  </a:pPr>
                  <a:endParaRPr lang="en-US" sz="2800" b="1">
                    <a:cs typeface="B Mitra" panose="00000400000000000000" pitchFamily="2" charset="-78"/>
                  </a:endParaRPr>
                </a:p>
              </p:txBody>
            </p:sp>
          </p:grpSp>
          <p:sp>
            <p:nvSpPr>
              <p:cNvPr id="24" name="Freeform 23"/>
              <p:cNvSpPr/>
              <p:nvPr/>
            </p:nvSpPr>
            <p:spPr>
              <a:xfrm rot="10800000">
                <a:off x="5100401" y="2694874"/>
                <a:ext cx="789259" cy="2342194"/>
              </a:xfrm>
              <a:custGeom>
                <a:avLst/>
                <a:gdLst>
                  <a:gd name="connsiteX0" fmla="*/ 0 w 1342943"/>
                  <a:gd name="connsiteY0" fmla="*/ 5283193 h 5283193"/>
                  <a:gd name="connsiteX1" fmla="*/ 24939 w 1342943"/>
                  <a:gd name="connsiteY1" fmla="*/ 5236257 h 5283193"/>
                  <a:gd name="connsiteX2" fmla="*/ 886190 w 1342943"/>
                  <a:gd name="connsiteY2" fmla="*/ 2701666 h 5283193"/>
                  <a:gd name="connsiteX3" fmla="*/ 1203405 w 1342943"/>
                  <a:gd name="connsiteY3" fmla="*/ 289738 h 5283193"/>
                  <a:gd name="connsiteX4" fmla="*/ 1205061 w 1342943"/>
                  <a:gd name="connsiteY4" fmla="*/ 39167 h 5283193"/>
                  <a:gd name="connsiteX5" fmla="*/ 1254957 w 1342943"/>
                  <a:gd name="connsiteY5" fmla="*/ 21367 h 5283193"/>
                  <a:gd name="connsiteX6" fmla="*/ 1342943 w 1342943"/>
                  <a:gd name="connsiteY6" fmla="*/ 0 h 5283193"/>
                  <a:gd name="connsiteX7" fmla="*/ 1341690 w 1342943"/>
                  <a:gd name="connsiteY7" fmla="*/ 289741 h 5283193"/>
                  <a:gd name="connsiteX8" fmla="*/ 1134055 w 1342943"/>
                  <a:gd name="connsiteY8" fmla="*/ 2701669 h 5283193"/>
                  <a:gd name="connsiteX9" fmla="*/ 650486 w 1342943"/>
                  <a:gd name="connsiteY9" fmla="*/ 4979190 h 5283193"/>
                  <a:gd name="connsiteX10" fmla="*/ 583417 w 1342943"/>
                  <a:gd name="connsiteY10" fmla="*/ 5194260 h 5283193"/>
                  <a:gd name="connsiteX11" fmla="*/ 475225 w 1342943"/>
                  <a:gd name="connsiteY11" fmla="*/ 5206040 h 5283193"/>
                  <a:gd name="connsiteX12" fmla="*/ 139610 w 1342943"/>
                  <a:gd name="connsiteY12" fmla="*/ 5255665 h 528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2943" h="5283193">
                    <a:moveTo>
                      <a:pt x="0" y="5283193"/>
                    </a:moveTo>
                    <a:lnTo>
                      <a:pt x="24939" y="5236257"/>
                    </a:lnTo>
                    <a:cubicBezTo>
                      <a:pt x="354655" y="4577982"/>
                      <a:pt x="661995" y="3697275"/>
                      <a:pt x="886190" y="2701666"/>
                    </a:cubicBezTo>
                    <a:cubicBezTo>
                      <a:pt x="1082361" y="1830509"/>
                      <a:pt x="1186437" y="997664"/>
                      <a:pt x="1203405" y="289738"/>
                    </a:cubicBezTo>
                    <a:lnTo>
                      <a:pt x="1205061" y="39167"/>
                    </a:lnTo>
                    <a:lnTo>
                      <a:pt x="1254957" y="21367"/>
                    </a:lnTo>
                    <a:lnTo>
                      <a:pt x="1342943" y="0"/>
                    </a:lnTo>
                    <a:lnTo>
                      <a:pt x="1341690" y="289741"/>
                    </a:lnTo>
                    <a:cubicBezTo>
                      <a:pt x="1330583" y="997667"/>
                      <a:pt x="1262460" y="1830512"/>
                      <a:pt x="1134055" y="2701669"/>
                    </a:cubicBezTo>
                    <a:cubicBezTo>
                      <a:pt x="1005651" y="3572827"/>
                      <a:pt x="835579" y="4356013"/>
                      <a:pt x="650486" y="4979190"/>
                    </a:cubicBezTo>
                    <a:lnTo>
                      <a:pt x="583417" y="5194260"/>
                    </a:lnTo>
                    <a:lnTo>
                      <a:pt x="475225" y="5206040"/>
                    </a:lnTo>
                    <a:cubicBezTo>
                      <a:pt x="354582" y="5220646"/>
                      <a:pt x="242203" y="5237279"/>
                      <a:pt x="139610" y="5255665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>
                  <a:defRPr/>
                </a:pPr>
                <a:endParaRPr lang="en-US" sz="2800" b="1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 rot="16200000">
              <a:off x="8115316" y="3399353"/>
              <a:ext cx="1125535" cy="229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fa-IR" sz="2000" b="1" kern="0" dirty="0">
                  <a:cs typeface="B Mitra" panose="00000400000000000000" pitchFamily="2" charset="-78"/>
                </a:rPr>
                <a:t>درآمد و فروش</a:t>
              </a:r>
              <a:endParaRPr lang="en-US" sz="900" b="1" kern="0" dirty="0">
                <a:cs typeface="B Mitra" panose="00000400000000000000" pitchFamily="2" charset="-7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16200000">
              <a:off x="8885682" y="3353830"/>
              <a:ext cx="685054" cy="259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2000" b="1" kern="0" dirty="0">
                  <a:cs typeface="B Mitra" panose="00000400000000000000" pitchFamily="2" charset="-78"/>
                </a:rPr>
                <a:t>صادرات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 rot="16200000">
              <a:off x="9937708" y="3232768"/>
              <a:ext cx="973301" cy="5506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fa-IR" sz="2000" b="1" kern="0" dirty="0">
                  <a:cs typeface="B Mitra" panose="00000400000000000000" pitchFamily="2" charset="-78"/>
                </a:rPr>
                <a:t>حل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a-IR" sz="2000" b="1" kern="0" dirty="0">
                  <a:cs typeface="B Mitra" panose="00000400000000000000" pitchFamily="2" charset="-78"/>
                </a:rPr>
                <a:t> چالش‌های کلیدی</a:t>
              </a:r>
              <a:endParaRPr lang="en-US" sz="2000" b="1" kern="0" dirty="0">
                <a:cs typeface="B Mitra" panose="00000400000000000000" pitchFamily="2" charset="-7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16200000">
              <a:off x="9330794" y="3334412"/>
              <a:ext cx="1015727" cy="3897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fa-IR" sz="2000" b="1" kern="0" dirty="0">
                  <a:cs typeface="B Mitra" panose="00000400000000000000" pitchFamily="2" charset="-78"/>
                </a:rPr>
                <a:t>فناوری‌های برافکن</a:t>
              </a:r>
              <a:endParaRPr lang="en-US" sz="2000" b="1" kern="0" dirty="0">
                <a:cs typeface="B Mitra" panose="00000400000000000000" pitchFamily="2" charset="-78"/>
              </a:endParaRPr>
            </a:p>
          </p:txBody>
        </p:sp>
      </p:grpSp>
      <p:pic>
        <p:nvPicPr>
          <p:cNvPr id="101382" name="Picture 5" descr="http://static1.squarespace.com/static/554928f9e4b00615d45aadf1/t/5616b6c0e4b0461a99327c90/1444329154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075" y="1757363"/>
            <a:ext cx="5540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336675" y="2305050"/>
            <a:ext cx="8255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5" descr="http://static1.squarespace.com/static/554928f9e4b00615d45aadf1/t/5616b6c0e4b0461a99327c90/1444329154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025" y="2878138"/>
            <a:ext cx="5540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319213" y="3425825"/>
            <a:ext cx="8255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 bwMode="auto">
          <a:xfrm>
            <a:off x="-141288" y="3959225"/>
            <a:ext cx="2420938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a-IR" sz="2000" b="1" kern="0" dirty="0">
                <a:cs typeface="B Mitra" panose="00000400000000000000" pitchFamily="2" charset="-78"/>
              </a:rPr>
              <a:t>شرکت های دانش بنیان</a:t>
            </a:r>
            <a:endParaRPr lang="en-US" sz="900" b="1" kern="0" dirty="0">
              <a:cs typeface="B Mitra" panose="00000400000000000000" pitchFamily="2" charset="-78"/>
            </a:endParaRPr>
          </a:p>
        </p:txBody>
      </p:sp>
      <p:graphicFrame>
        <p:nvGraphicFramePr>
          <p:cNvPr id="40" name="Chart 39"/>
          <p:cNvGraphicFramePr>
            <a:graphicFrameLocks/>
          </p:cNvGraphicFramePr>
          <p:nvPr/>
        </p:nvGraphicFramePr>
        <p:xfrm>
          <a:off x="3330108" y="4073857"/>
          <a:ext cx="86849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1388" name="Picture 5" descr="http://static1.squarespace.com/static/554928f9e4b00615d45aadf1/t/5616b6c0e4b0461a99327c90/1444329154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" y="1749425"/>
            <a:ext cx="5540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9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-71438" y="2297113"/>
            <a:ext cx="825501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0" name="Picture 5" descr="http://static1.squarespace.com/static/554928f9e4b00615d45aadf1/t/5616b6c0e4b0461a99327c90/1444329154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3" y="2870200"/>
            <a:ext cx="55403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-90488" y="3417888"/>
            <a:ext cx="825501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2" name="Picture 5" descr="http://static1.squarespace.com/static/554928f9e4b00615d45aadf1/t/5616b6c0e4b0461a99327c90/1444329154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50" y="1757363"/>
            <a:ext cx="5540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3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617538" y="2305050"/>
            <a:ext cx="8255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4" name="Picture 5" descr="http://static1.squarespace.com/static/554928f9e4b00615d45aadf1/t/5616b6c0e4b0461a99327c90/1444329154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888" y="2878138"/>
            <a:ext cx="5540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5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98488" y="3425825"/>
            <a:ext cx="8255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3" y="41275"/>
            <a:ext cx="152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val 46"/>
          <p:cNvSpPr>
            <a:spLocks noChangeArrowheads="1"/>
          </p:cNvSpPr>
          <p:nvPr/>
        </p:nvSpPr>
        <p:spPr bwMode="gray">
          <a:xfrm>
            <a:off x="68263" y="1447800"/>
            <a:ext cx="8386762" cy="5219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r" rtl="1">
              <a:defRPr/>
            </a:pPr>
            <a:endParaRPr lang="en-US" sz="1100" b="1" kern="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9024938" y="2897188"/>
            <a:ext cx="2740025" cy="31035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kern="0" dirty="0">
                <a:solidFill>
                  <a:schemeClr val="tx1"/>
                </a:solidFill>
                <a:cs typeface="B Mitra" panose="00000400000000000000" pitchFamily="2" charset="-78"/>
              </a:rPr>
              <a:t>تدوین برنامه عملیاتی تحقق 1 میلیارد دلار صادرات محصولات دانش‌بنیان تا پایان </a:t>
            </a:r>
            <a:r>
              <a:rPr lang="fa-IR" sz="2800" kern="0" dirty="0">
                <a:solidFill>
                  <a:schemeClr val="tx1"/>
                </a:solidFill>
                <a:cs typeface="B Mitra" panose="00000400000000000000" pitchFamily="2" charset="-78"/>
              </a:rPr>
              <a:t>پایان 1400</a:t>
            </a:r>
            <a:endParaRPr lang="en-US" sz="2800" kern="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102404" name="Picture 2" descr="Vision Icon Font Awesome, HD Png Download - kind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3425" y="1503363"/>
            <a:ext cx="12398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Rectangle 141"/>
          <p:cNvSpPr/>
          <p:nvPr/>
        </p:nvSpPr>
        <p:spPr>
          <a:xfrm>
            <a:off x="498475" y="23813"/>
            <a:ext cx="11376025" cy="1069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2406" name="Rectangle 27"/>
          <p:cNvSpPr>
            <a:spLocks noChangeArrowheads="1"/>
          </p:cNvSpPr>
          <p:nvPr/>
        </p:nvSpPr>
        <p:spPr bwMode="auto">
          <a:xfrm>
            <a:off x="614363" y="80963"/>
            <a:ext cx="111458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800" b="1">
                <a:cs typeface="B Titr" pitchFamily="2" charset="-78"/>
              </a:rPr>
              <a:t>حمایت از شرکت های دانش‌بنیان و ارتقای توانمندی آن‌ها</a:t>
            </a:r>
            <a:endParaRPr lang="en-US" altLang="en-US" sz="2800" b="1">
              <a:cs typeface="B Titr" pitchFamily="2" charset="-78"/>
            </a:endParaRPr>
          </a:p>
          <a:p>
            <a:pPr algn="ctr" rtl="1"/>
            <a:r>
              <a:rPr lang="fa-IR" altLang="en-US" sz="2800" b="1">
                <a:solidFill>
                  <a:schemeClr val="bg1"/>
                </a:solidFill>
                <a:cs typeface="B Titr" pitchFamily="2" charset="-78"/>
              </a:rPr>
              <a:t>توسعه صادرات محصولات دانش بنیان </a:t>
            </a:r>
          </a:p>
        </p:txBody>
      </p:sp>
      <p:sp>
        <p:nvSpPr>
          <p:cNvPr id="102407" name="Rectangle 3"/>
          <p:cNvSpPr>
            <a:spLocks noChangeArrowheads="1"/>
          </p:cNvSpPr>
          <p:nvPr/>
        </p:nvSpPr>
        <p:spPr bwMode="auto">
          <a:xfrm>
            <a:off x="646113" y="1781175"/>
            <a:ext cx="75009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Low" rtl="1">
              <a:buFont typeface="Arial" pitchFamily="34" charset="0"/>
              <a:buChar char="•"/>
            </a:pPr>
            <a:r>
              <a:rPr lang="fa-IR" sz="3600" b="1">
                <a:latin typeface="BMitraB"/>
                <a:cs typeface="B Mitra" pitchFamily="2" charset="-78"/>
              </a:rPr>
              <a:t>ارائه 2745 خدمت توانمند ساز به 814 شرکت دانش بنیان </a:t>
            </a:r>
            <a:r>
              <a:rPr lang="fa-IR" sz="2800" b="1">
                <a:latin typeface="BMitraB"/>
                <a:cs typeface="B Mitra" pitchFamily="2" charset="-78"/>
              </a:rPr>
              <a:t>(در سال‌های 97 و 98)</a:t>
            </a:r>
          </a:p>
          <a:p>
            <a:pPr marL="342900" indent="-342900" algn="justLow" rtl="1">
              <a:buFont typeface="Arial" pitchFamily="34" charset="0"/>
              <a:buChar char="•"/>
            </a:pPr>
            <a:r>
              <a:rPr lang="fa-IR" sz="3600" b="1">
                <a:latin typeface="BMitraB"/>
                <a:cs typeface="B Mitra" pitchFamily="2" charset="-78"/>
              </a:rPr>
              <a:t>حمایت از ایجاد 10 پاویون ملی، حضور مستقل شرکت ها در 20 نمایشگاه معتبر و اعزام 5 هیئت تجاری (در سال 1398)</a:t>
            </a:r>
          </a:p>
          <a:p>
            <a:pPr marL="342900" indent="-342900" algn="justLow" rtl="1">
              <a:buFont typeface="Arial" pitchFamily="34" charset="0"/>
              <a:buChar char="•"/>
            </a:pPr>
            <a:r>
              <a:rPr lang="fa-IR" sz="3600" b="1">
                <a:latin typeface="BMitraB"/>
                <a:cs typeface="B Mitra" pitchFamily="2" charset="-78"/>
              </a:rPr>
              <a:t>ایجاد پایگاه‌های صادراتی در کشورهایی نظیر روسیه، مالزی، چین، عراق و سوریه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98475" y="52388"/>
            <a:ext cx="11376025" cy="106997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3427" name="Rectangle 27"/>
          <p:cNvSpPr>
            <a:spLocks noChangeArrowheads="1"/>
          </p:cNvSpPr>
          <p:nvPr/>
        </p:nvSpPr>
        <p:spPr bwMode="auto">
          <a:xfrm>
            <a:off x="414338" y="139700"/>
            <a:ext cx="11501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800" b="1">
                <a:cs typeface="B Titr" pitchFamily="2" charset="-78"/>
              </a:rPr>
              <a:t>حل چالش ها و نیازهای ملی در خوشه های اولویت دار</a:t>
            </a:r>
          </a:p>
          <a:p>
            <a:pPr algn="ctr" rtl="1"/>
            <a:r>
              <a:rPr lang="fa-IR" altLang="en-US" sz="2800" b="1">
                <a:cs typeface="B Titr" pitchFamily="2" charset="-78"/>
              </a:rPr>
              <a:t> با استفاده از ظرفیت شرکت های دانش بنیان و نوآور</a:t>
            </a:r>
          </a:p>
        </p:txBody>
      </p:sp>
      <p:sp>
        <p:nvSpPr>
          <p:cNvPr id="78" name="Rounded Rectangle 279">
            <a:extLst>
              <a:ext uri="{FF2B5EF4-FFF2-40B4-BE49-F238E27FC236}"/>
            </a:extLst>
          </p:cNvPr>
          <p:cNvSpPr/>
          <p:nvPr/>
        </p:nvSpPr>
        <p:spPr>
          <a:xfrm>
            <a:off x="8632825" y="5221288"/>
            <a:ext cx="2251075" cy="1414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103429" name="TextBox 78"/>
          <p:cNvSpPr txBox="1">
            <a:spLocks noChangeArrowheads="1"/>
          </p:cNvSpPr>
          <p:nvPr/>
        </p:nvSpPr>
        <p:spPr bwMode="auto">
          <a:xfrm>
            <a:off x="8778875" y="4905375"/>
            <a:ext cx="1958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1400">
                <a:solidFill>
                  <a:srgbClr val="000000"/>
                </a:solidFill>
                <a:cs typeface="B Koodak" pitchFamily="2" charset="-78"/>
              </a:rPr>
              <a:t>آب و محیط‌زیست</a:t>
            </a:r>
          </a:p>
        </p:txBody>
      </p:sp>
      <p:grpSp>
        <p:nvGrpSpPr>
          <p:cNvPr id="103430" name="Group 79"/>
          <p:cNvGrpSpPr>
            <a:grpSpLocks/>
          </p:cNvGrpSpPr>
          <p:nvPr/>
        </p:nvGrpSpPr>
        <p:grpSpPr bwMode="auto">
          <a:xfrm>
            <a:off x="9899650" y="5576888"/>
            <a:ext cx="762000" cy="989012"/>
            <a:chOff x="11020371" y="5553635"/>
            <a:chExt cx="675255" cy="932937"/>
          </a:xfrm>
        </p:grpSpPr>
        <p:grpSp>
          <p:nvGrpSpPr>
            <p:cNvPr id="103588" name="Group 233"/>
            <p:cNvGrpSpPr>
              <a:grpSpLocks/>
            </p:cNvGrpSpPr>
            <p:nvPr/>
          </p:nvGrpSpPr>
          <p:grpSpPr bwMode="auto">
            <a:xfrm>
              <a:off x="11026661" y="5569852"/>
              <a:ext cx="668965" cy="916720"/>
              <a:chOff x="10923781" y="1221970"/>
              <a:chExt cx="668965" cy="916720"/>
            </a:xfrm>
          </p:grpSpPr>
          <p:sp>
            <p:nvSpPr>
              <p:cNvPr id="236" name="Oval 46"/>
              <p:cNvSpPr>
                <a:spLocks noChangeArrowheads="1"/>
              </p:cNvSpPr>
              <p:nvPr/>
            </p:nvSpPr>
            <p:spPr bwMode="gray">
              <a:xfrm>
                <a:off x="10923118" y="1222225"/>
                <a:ext cx="669628" cy="634937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11100373" y="1878126"/>
                <a:ext cx="358730" cy="260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آب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235" name="Picture 23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rcRect l="6481" t="6706" r="5726" b="5765"/>
            <a:stretch/>
          </p:blipFill>
          <p:spPr>
            <a:xfrm>
              <a:off x="11020371" y="5553635"/>
              <a:ext cx="665123" cy="672353"/>
            </a:xfrm>
            <a:prstGeom prst="ellipse">
              <a:avLst/>
            </a:prstGeom>
          </p:spPr>
        </p:pic>
      </p:grpSp>
      <p:grpSp>
        <p:nvGrpSpPr>
          <p:cNvPr id="103431" name="Group 80"/>
          <p:cNvGrpSpPr>
            <a:grpSpLocks/>
          </p:cNvGrpSpPr>
          <p:nvPr/>
        </p:nvGrpSpPr>
        <p:grpSpPr bwMode="auto">
          <a:xfrm>
            <a:off x="8858250" y="5608638"/>
            <a:ext cx="754063" cy="958850"/>
            <a:chOff x="7985283" y="5569853"/>
            <a:chExt cx="668965" cy="904088"/>
          </a:xfrm>
        </p:grpSpPr>
        <p:grpSp>
          <p:nvGrpSpPr>
            <p:cNvPr id="103584" name="Group 229"/>
            <p:cNvGrpSpPr>
              <a:grpSpLocks/>
            </p:cNvGrpSpPr>
            <p:nvPr/>
          </p:nvGrpSpPr>
          <p:grpSpPr bwMode="auto">
            <a:xfrm>
              <a:off x="7985283" y="5569853"/>
              <a:ext cx="668965" cy="904088"/>
              <a:chOff x="7643556" y="1221971"/>
              <a:chExt cx="668965" cy="904088"/>
            </a:xfrm>
          </p:grpSpPr>
          <p:sp>
            <p:nvSpPr>
              <p:cNvPr id="232" name="Oval 46"/>
              <p:cNvSpPr>
                <a:spLocks noChangeArrowheads="1"/>
              </p:cNvSpPr>
              <p:nvPr/>
            </p:nvSpPr>
            <p:spPr bwMode="gray">
              <a:xfrm>
                <a:off x="7643556" y="1221971"/>
                <a:ext cx="668965" cy="63615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730873" y="1865610"/>
                <a:ext cx="509821" cy="26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پسماند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85" name="Picture 2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86168" y="5643588"/>
              <a:ext cx="488271" cy="48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Rounded Rectangle 279">
            <a:extLst>
              <a:ext uri="{FF2B5EF4-FFF2-40B4-BE49-F238E27FC236}"/>
            </a:extLst>
          </p:cNvPr>
          <p:cNvSpPr/>
          <p:nvPr/>
        </p:nvSpPr>
        <p:spPr>
          <a:xfrm>
            <a:off x="8648700" y="1525588"/>
            <a:ext cx="2239963" cy="3311525"/>
          </a:xfrm>
          <a:prstGeom prst="roundRect">
            <a:avLst/>
          </a:prstGeom>
          <a:solidFill>
            <a:srgbClr val="FFAD5B"/>
          </a:solidFill>
          <a:ln w="19050">
            <a:solidFill>
              <a:srgbClr val="C10404"/>
            </a:solidFill>
            <a:prstDash val="dash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103433" name="TextBox 82"/>
          <p:cNvSpPr txBox="1">
            <a:spLocks noChangeArrowheads="1"/>
          </p:cNvSpPr>
          <p:nvPr/>
        </p:nvSpPr>
        <p:spPr bwMode="auto">
          <a:xfrm>
            <a:off x="1576388" y="1208088"/>
            <a:ext cx="9763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1400">
                <a:solidFill>
                  <a:srgbClr val="000000"/>
                </a:solidFill>
                <a:cs typeface="B Koodak" pitchFamily="2" charset="-78"/>
              </a:rPr>
              <a:t>حمل و نقل</a:t>
            </a:r>
          </a:p>
        </p:txBody>
      </p:sp>
      <p:sp>
        <p:nvSpPr>
          <p:cNvPr id="103434" name="TextBox 83"/>
          <p:cNvSpPr txBox="1">
            <a:spLocks noChangeArrowheads="1"/>
          </p:cNvSpPr>
          <p:nvPr/>
        </p:nvSpPr>
        <p:spPr bwMode="auto">
          <a:xfrm>
            <a:off x="9345613" y="1216025"/>
            <a:ext cx="93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1400">
                <a:solidFill>
                  <a:srgbClr val="000000"/>
                </a:solidFill>
                <a:cs typeface="B Koodak" pitchFamily="2" charset="-78"/>
              </a:rPr>
              <a:t>سلامت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301163" y="4476750"/>
            <a:ext cx="842962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1000" kern="0" dirty="0">
                <a:solidFill>
                  <a:prstClr val="black"/>
                </a:solidFill>
                <a:cs typeface="B Koodak" panose="00000700000000000000" pitchFamily="2" charset="-78"/>
              </a:rPr>
              <a:t>سلامت هوشمند</a:t>
            </a:r>
            <a:endParaRPr lang="en-US" sz="10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grpSp>
        <p:nvGrpSpPr>
          <p:cNvPr id="103436" name="Group 85"/>
          <p:cNvGrpSpPr>
            <a:grpSpLocks/>
          </p:cNvGrpSpPr>
          <p:nvPr/>
        </p:nvGrpSpPr>
        <p:grpSpPr bwMode="auto">
          <a:xfrm>
            <a:off x="9356725" y="3808413"/>
            <a:ext cx="754063" cy="673100"/>
            <a:chOff x="8910350" y="3472640"/>
            <a:chExt cx="668966" cy="635860"/>
          </a:xfrm>
        </p:grpSpPr>
        <p:sp>
          <p:nvSpPr>
            <p:cNvPr id="228" name="Oval 46"/>
            <p:cNvSpPr>
              <a:spLocks noChangeArrowheads="1"/>
            </p:cNvSpPr>
            <p:nvPr/>
          </p:nvSpPr>
          <p:spPr bwMode="gray">
            <a:xfrm>
              <a:off x="8910350" y="3472640"/>
              <a:ext cx="668966" cy="63586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83" name="Picture 24" descr="Image result for ehealth icon png black and white transpar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03088" y="3559520"/>
              <a:ext cx="497543" cy="49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Rectangle 86"/>
          <p:cNvSpPr/>
          <p:nvPr/>
        </p:nvSpPr>
        <p:spPr>
          <a:xfrm>
            <a:off x="8855075" y="2428875"/>
            <a:ext cx="17129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1000" kern="0" dirty="0">
                <a:solidFill>
                  <a:prstClr val="black"/>
                </a:solidFill>
                <a:cs typeface="B Koodak" panose="00000700000000000000" pitchFamily="2" charset="-78"/>
              </a:rPr>
              <a:t>تجهیزات و ملزومات پزشکی</a:t>
            </a:r>
            <a:endParaRPr lang="en-US" sz="10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grpSp>
        <p:nvGrpSpPr>
          <p:cNvPr id="103438" name="Group 87"/>
          <p:cNvGrpSpPr>
            <a:grpSpLocks/>
          </p:cNvGrpSpPr>
          <p:nvPr/>
        </p:nvGrpSpPr>
        <p:grpSpPr bwMode="auto">
          <a:xfrm>
            <a:off x="9356725" y="1693863"/>
            <a:ext cx="754063" cy="673100"/>
            <a:chOff x="8904915" y="1532113"/>
            <a:chExt cx="668965" cy="635860"/>
          </a:xfrm>
        </p:grpSpPr>
        <p:sp>
          <p:nvSpPr>
            <p:cNvPr id="226" name="Oval 46"/>
            <p:cNvSpPr>
              <a:spLocks noChangeArrowheads="1"/>
            </p:cNvSpPr>
            <p:nvPr/>
          </p:nvSpPr>
          <p:spPr bwMode="gray">
            <a:xfrm>
              <a:off x="8904915" y="1532113"/>
              <a:ext cx="668965" cy="63586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81" name="Picture 26" descr="Image result for medical equipment icon png black and white transparen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197" y="1629360"/>
              <a:ext cx="469245" cy="46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Rectangle 88"/>
          <p:cNvSpPr/>
          <p:nvPr/>
        </p:nvSpPr>
        <p:spPr>
          <a:xfrm>
            <a:off x="9059863" y="3473450"/>
            <a:ext cx="13652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1000" kern="0" dirty="0">
                <a:solidFill>
                  <a:prstClr val="black"/>
                </a:solidFill>
                <a:cs typeface="B Koodak" panose="00000700000000000000" pitchFamily="2" charset="-78"/>
              </a:rPr>
              <a:t>داروهای پیشرفته</a:t>
            </a:r>
            <a:endParaRPr lang="en-US" sz="10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90" name="Oval 46"/>
          <p:cNvSpPr>
            <a:spLocks noChangeArrowheads="1"/>
          </p:cNvSpPr>
          <p:nvPr/>
        </p:nvSpPr>
        <p:spPr bwMode="gray">
          <a:xfrm>
            <a:off x="9356725" y="2786063"/>
            <a:ext cx="754063" cy="674687"/>
          </a:xfrm>
          <a:prstGeom prst="rect">
            <a:avLst/>
          </a:prstGeom>
          <a:solidFill>
            <a:srgbClr val="FF6600"/>
          </a:solidFill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91" name="Rounded Rectangle 279">
            <a:extLst>
              <a:ext uri="{FF2B5EF4-FFF2-40B4-BE49-F238E27FC236}"/>
            </a:extLst>
          </p:cNvPr>
          <p:cNvSpPr/>
          <p:nvPr/>
        </p:nvSpPr>
        <p:spPr>
          <a:xfrm>
            <a:off x="3371850" y="1522413"/>
            <a:ext cx="5087938" cy="2335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103442" name="TextBox 91"/>
          <p:cNvSpPr txBox="1">
            <a:spLocks noChangeArrowheads="1"/>
          </p:cNvSpPr>
          <p:nvPr/>
        </p:nvSpPr>
        <p:spPr bwMode="auto">
          <a:xfrm>
            <a:off x="4367213" y="1208088"/>
            <a:ext cx="30495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1400">
                <a:solidFill>
                  <a:srgbClr val="000000"/>
                </a:solidFill>
                <a:cs typeface="B Koodak" pitchFamily="2" charset="-78"/>
              </a:rPr>
              <a:t>صنایع غذایی مادر</a:t>
            </a:r>
          </a:p>
        </p:txBody>
      </p:sp>
      <p:grpSp>
        <p:nvGrpSpPr>
          <p:cNvPr id="103443" name="Group 92"/>
          <p:cNvGrpSpPr>
            <a:grpSpLocks/>
          </p:cNvGrpSpPr>
          <p:nvPr/>
        </p:nvGrpSpPr>
        <p:grpSpPr bwMode="auto">
          <a:xfrm>
            <a:off x="7486650" y="1766888"/>
            <a:ext cx="808038" cy="958850"/>
            <a:chOff x="10923781" y="1221970"/>
            <a:chExt cx="716371" cy="904090"/>
          </a:xfrm>
        </p:grpSpPr>
        <p:sp>
          <p:nvSpPr>
            <p:cNvPr id="222" name="Oval 46"/>
            <p:cNvSpPr>
              <a:spLocks noChangeArrowheads="1"/>
            </p:cNvSpPr>
            <p:nvPr/>
          </p:nvSpPr>
          <p:spPr bwMode="gray">
            <a:xfrm>
              <a:off x="10923781" y="1221970"/>
              <a:ext cx="668519" cy="636156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1094078" y="1865610"/>
              <a:ext cx="337778" cy="260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نان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78" name="Picture 6" descr="Image result for flour and bread icon png black and white transpare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964636" y="1374775"/>
              <a:ext cx="424997" cy="424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79" name="Picture 224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11277600" y="1281190"/>
              <a:ext cx="362552" cy="36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44" name="Group 93"/>
          <p:cNvGrpSpPr>
            <a:grpSpLocks/>
          </p:cNvGrpSpPr>
          <p:nvPr/>
        </p:nvGrpSpPr>
        <p:grpSpPr bwMode="auto">
          <a:xfrm>
            <a:off x="6557963" y="1758950"/>
            <a:ext cx="754062" cy="974725"/>
            <a:chOff x="10205324" y="1214713"/>
            <a:chExt cx="668965" cy="918603"/>
          </a:xfrm>
        </p:grpSpPr>
        <p:sp>
          <p:nvSpPr>
            <p:cNvPr id="219" name="Oval 46"/>
            <p:cNvSpPr>
              <a:spLocks noChangeArrowheads="1"/>
            </p:cNvSpPr>
            <p:nvPr/>
          </p:nvSpPr>
          <p:spPr bwMode="gray">
            <a:xfrm>
              <a:off x="10205324" y="1214713"/>
              <a:ext cx="668965" cy="635841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74" name="Picture 219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276114" y="1281190"/>
              <a:ext cx="536724" cy="53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" name="Rectangle 220"/>
            <p:cNvSpPr/>
            <p:nvPr/>
          </p:nvSpPr>
          <p:spPr>
            <a:xfrm>
              <a:off x="10261658" y="1872995"/>
              <a:ext cx="584464" cy="2603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ماکارونی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45" name="Group 94"/>
          <p:cNvGrpSpPr>
            <a:grpSpLocks/>
          </p:cNvGrpSpPr>
          <p:nvPr/>
        </p:nvGrpSpPr>
        <p:grpSpPr bwMode="auto">
          <a:xfrm>
            <a:off x="5541963" y="1766888"/>
            <a:ext cx="898525" cy="958850"/>
            <a:chOff x="9411985" y="1221971"/>
            <a:chExt cx="796006" cy="904087"/>
          </a:xfrm>
        </p:grpSpPr>
        <p:sp>
          <p:nvSpPr>
            <p:cNvPr id="216" name="Oval 46"/>
            <p:cNvSpPr>
              <a:spLocks noChangeArrowheads="1"/>
            </p:cNvSpPr>
            <p:nvPr/>
          </p:nvSpPr>
          <p:spPr bwMode="gray">
            <a:xfrm>
              <a:off x="9472459" y="1221971"/>
              <a:ext cx="669433" cy="636153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411985" y="1865609"/>
              <a:ext cx="796006" cy="260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پروتئین دامی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72" name="Picture 217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-1500000">
              <a:off x="9429838" y="1262555"/>
              <a:ext cx="503149" cy="50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46" name="Group 95"/>
          <p:cNvGrpSpPr>
            <a:grpSpLocks/>
          </p:cNvGrpSpPr>
          <p:nvPr/>
        </p:nvGrpSpPr>
        <p:grpSpPr bwMode="auto">
          <a:xfrm>
            <a:off x="4613275" y="1758950"/>
            <a:ext cx="881063" cy="974725"/>
            <a:chOff x="8811950" y="1214715"/>
            <a:chExt cx="781688" cy="918601"/>
          </a:xfrm>
        </p:grpSpPr>
        <p:sp>
          <p:nvSpPr>
            <p:cNvPr id="212" name="Oval 46"/>
            <p:cNvSpPr>
              <a:spLocks noChangeArrowheads="1"/>
            </p:cNvSpPr>
            <p:nvPr/>
          </p:nvSpPr>
          <p:spPr bwMode="gray">
            <a:xfrm>
              <a:off x="8811950" y="1214715"/>
              <a:ext cx="669012" cy="635840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8897866" y="1872996"/>
              <a:ext cx="491547" cy="260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شیلات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68" name="Picture 213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9046029" y="1266679"/>
              <a:ext cx="547609" cy="54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69" name="Picture 214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868229" y="1295706"/>
              <a:ext cx="275467" cy="275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47" name="Group 96"/>
          <p:cNvGrpSpPr>
            <a:grpSpLocks/>
          </p:cNvGrpSpPr>
          <p:nvPr/>
        </p:nvGrpSpPr>
        <p:grpSpPr bwMode="auto">
          <a:xfrm>
            <a:off x="3479800" y="1766888"/>
            <a:ext cx="963613" cy="958850"/>
            <a:chOff x="7962047" y="1221972"/>
            <a:chExt cx="855385" cy="904087"/>
          </a:xfrm>
        </p:grpSpPr>
        <p:sp>
          <p:nvSpPr>
            <p:cNvPr id="209" name="Oval 46"/>
            <p:cNvSpPr>
              <a:spLocks noChangeArrowheads="1"/>
            </p:cNvSpPr>
            <p:nvPr/>
          </p:nvSpPr>
          <p:spPr bwMode="gray">
            <a:xfrm>
              <a:off x="8064919" y="1221972"/>
              <a:ext cx="667961" cy="636153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64" name="Picture 209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46143" y="1281192"/>
              <a:ext cx="533094" cy="533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" name="Rectangle 210"/>
            <p:cNvSpPr/>
            <p:nvPr/>
          </p:nvSpPr>
          <p:spPr>
            <a:xfrm>
              <a:off x="7962047" y="1865610"/>
              <a:ext cx="855385" cy="260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محصولات لبنی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48" name="Group 97"/>
          <p:cNvGrpSpPr>
            <a:grpSpLocks/>
          </p:cNvGrpSpPr>
          <p:nvPr/>
        </p:nvGrpSpPr>
        <p:grpSpPr bwMode="auto">
          <a:xfrm>
            <a:off x="7510463" y="2759075"/>
            <a:ext cx="754062" cy="973138"/>
            <a:chOff x="11003607" y="2216199"/>
            <a:chExt cx="668965" cy="918601"/>
          </a:xfrm>
        </p:grpSpPr>
        <p:sp>
          <p:nvSpPr>
            <p:cNvPr id="205" name="Oval 46"/>
            <p:cNvSpPr>
              <a:spLocks noChangeArrowheads="1"/>
            </p:cNvSpPr>
            <p:nvPr/>
          </p:nvSpPr>
          <p:spPr bwMode="gray">
            <a:xfrm>
              <a:off x="11003607" y="2216199"/>
              <a:ext cx="668965" cy="635378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60" name="Picture 205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252199" y="2268165"/>
              <a:ext cx="387952" cy="38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61" name="Picture 206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11045372" y="2500390"/>
              <a:ext cx="333521" cy="33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" name="Rectangle 207"/>
            <p:cNvSpPr/>
            <p:nvPr/>
          </p:nvSpPr>
          <p:spPr>
            <a:xfrm>
              <a:off x="11126133" y="2874055"/>
              <a:ext cx="450671" cy="2607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روغن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49" name="Group 98"/>
          <p:cNvGrpSpPr>
            <a:grpSpLocks/>
          </p:cNvGrpSpPr>
          <p:nvPr/>
        </p:nvGrpSpPr>
        <p:grpSpPr bwMode="auto">
          <a:xfrm>
            <a:off x="6562725" y="2782888"/>
            <a:ext cx="758825" cy="957262"/>
            <a:chOff x="10253175" y="2237969"/>
            <a:chExt cx="671909" cy="904087"/>
          </a:xfrm>
        </p:grpSpPr>
        <p:sp>
          <p:nvSpPr>
            <p:cNvPr id="203" name="Oval 46"/>
            <p:cNvSpPr>
              <a:spLocks noChangeArrowheads="1"/>
            </p:cNvSpPr>
            <p:nvPr/>
          </p:nvSpPr>
          <p:spPr bwMode="gray">
            <a:xfrm>
              <a:off x="10255986" y="2237969"/>
              <a:ext cx="669098" cy="635710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0253175" y="2881175"/>
              <a:ext cx="649418" cy="260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بذر و نهال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50" name="Group 99"/>
          <p:cNvGrpSpPr>
            <a:grpSpLocks/>
          </p:cNvGrpSpPr>
          <p:nvPr/>
        </p:nvGrpSpPr>
        <p:grpSpPr bwMode="auto">
          <a:xfrm>
            <a:off x="5651500" y="2790825"/>
            <a:ext cx="754063" cy="957263"/>
            <a:chOff x="9523145" y="2245226"/>
            <a:chExt cx="668965" cy="904085"/>
          </a:xfrm>
        </p:grpSpPr>
        <p:sp>
          <p:nvSpPr>
            <p:cNvPr id="200" name="Oval 46"/>
            <p:cNvSpPr>
              <a:spLocks noChangeArrowheads="1"/>
            </p:cNvSpPr>
            <p:nvPr/>
          </p:nvSpPr>
          <p:spPr bwMode="gray">
            <a:xfrm>
              <a:off x="9523145" y="2245226"/>
              <a:ext cx="668965" cy="635708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9694963" y="2888431"/>
              <a:ext cx="404196" cy="26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برنج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pic>
          <p:nvPicPr>
            <p:cNvPr id="103556" name="Picture 201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593943" y="2311703"/>
              <a:ext cx="522209" cy="52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51" name="Group 100"/>
          <p:cNvGrpSpPr>
            <a:grpSpLocks/>
          </p:cNvGrpSpPr>
          <p:nvPr/>
        </p:nvGrpSpPr>
        <p:grpSpPr bwMode="auto">
          <a:xfrm>
            <a:off x="4637088" y="2797175"/>
            <a:ext cx="757237" cy="958850"/>
            <a:chOff x="8761145" y="2252483"/>
            <a:chExt cx="670726" cy="904085"/>
          </a:xfrm>
        </p:grpSpPr>
        <p:sp>
          <p:nvSpPr>
            <p:cNvPr id="198" name="Oval 46"/>
            <p:cNvSpPr>
              <a:spLocks noChangeArrowheads="1"/>
            </p:cNvSpPr>
            <p:nvPr/>
          </p:nvSpPr>
          <p:spPr bwMode="gray">
            <a:xfrm>
              <a:off x="8761145" y="2252483"/>
              <a:ext cx="669320" cy="636153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8800517" y="2896120"/>
              <a:ext cx="631354" cy="2604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سم و کود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sp>
        <p:nvSpPr>
          <p:cNvPr id="102" name="Oval 46"/>
          <p:cNvSpPr>
            <a:spLocks noChangeArrowheads="1"/>
          </p:cNvSpPr>
          <p:nvPr/>
        </p:nvSpPr>
        <p:spPr bwMode="gray">
          <a:xfrm>
            <a:off x="3619500" y="2805113"/>
            <a:ext cx="754063" cy="674687"/>
          </a:xfrm>
          <a:prstGeom prst="rect">
            <a:avLst/>
          </a:prstGeom>
          <a:solidFill>
            <a:srgbClr val="00DEFF"/>
          </a:solidFill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pic>
        <p:nvPicPr>
          <p:cNvPr id="103453" name="Picture 102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4713" y="2130425"/>
            <a:ext cx="311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54" name="Picture 12" descr="Image result for seedlings icon png black and white transparen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89750" y="2892425"/>
            <a:ext cx="3667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55" name="Picture 104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30988" y="3168650"/>
            <a:ext cx="2746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56" name="Picture 14" descr="Image result for Poison icon png black and white transparen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38725" y="2909888"/>
            <a:ext cx="292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57" name="Picture 106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52963" y="2970213"/>
            <a:ext cx="425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Rectangle 107"/>
          <p:cNvSpPr/>
          <p:nvPr/>
        </p:nvSpPr>
        <p:spPr>
          <a:xfrm>
            <a:off x="3344863" y="3459163"/>
            <a:ext cx="12731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1000" kern="0" dirty="0">
                <a:solidFill>
                  <a:prstClr val="black"/>
                </a:solidFill>
                <a:cs typeface="B Koodak" panose="00000700000000000000" pitchFamily="2" charset="-78"/>
              </a:rPr>
              <a:t>مرغ و تخم‌مرغ</a:t>
            </a:r>
            <a:endParaRPr lang="en-US" sz="10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109" name="Rounded Rectangle 279">
            <a:extLst>
              <a:ext uri="{FF2B5EF4-FFF2-40B4-BE49-F238E27FC236}"/>
            </a:extLst>
          </p:cNvPr>
          <p:cNvSpPr/>
          <p:nvPr/>
        </p:nvSpPr>
        <p:spPr>
          <a:xfrm>
            <a:off x="3367088" y="4313238"/>
            <a:ext cx="5076825" cy="23145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103460" name="TextBox 109"/>
          <p:cNvSpPr txBox="1">
            <a:spLocks noChangeArrowheads="1"/>
          </p:cNvSpPr>
          <p:nvPr/>
        </p:nvSpPr>
        <p:spPr bwMode="auto">
          <a:xfrm>
            <a:off x="4389438" y="3967163"/>
            <a:ext cx="305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1400">
                <a:solidFill>
                  <a:srgbClr val="000000"/>
                </a:solidFill>
                <a:cs typeface="B Koodak" pitchFamily="2" charset="-78"/>
              </a:rPr>
              <a:t>صنایع ساخت و تولید </a:t>
            </a:r>
          </a:p>
        </p:txBody>
      </p:sp>
      <p:grpSp>
        <p:nvGrpSpPr>
          <p:cNvPr id="103461" name="Group 110"/>
          <p:cNvGrpSpPr>
            <a:grpSpLocks/>
          </p:cNvGrpSpPr>
          <p:nvPr/>
        </p:nvGrpSpPr>
        <p:grpSpPr bwMode="auto">
          <a:xfrm>
            <a:off x="4330700" y="5638800"/>
            <a:ext cx="1246188" cy="957263"/>
            <a:chOff x="7971389" y="2259740"/>
            <a:chExt cx="1104774" cy="904082"/>
          </a:xfrm>
        </p:grpSpPr>
        <p:sp>
          <p:nvSpPr>
            <p:cNvPr id="196" name="Oval 46"/>
            <p:cNvSpPr>
              <a:spLocks noChangeArrowheads="1"/>
            </p:cNvSpPr>
            <p:nvPr/>
          </p:nvSpPr>
          <p:spPr bwMode="gray">
            <a:xfrm>
              <a:off x="8228935" y="2259740"/>
              <a:ext cx="668493" cy="6357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971389" y="2902943"/>
              <a:ext cx="1104774" cy="260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فولاد و صنایع معدنی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62" name="Group 111"/>
          <p:cNvGrpSpPr>
            <a:grpSpLocks/>
          </p:cNvGrpSpPr>
          <p:nvPr/>
        </p:nvGrpSpPr>
        <p:grpSpPr bwMode="auto">
          <a:xfrm>
            <a:off x="7515225" y="4600575"/>
            <a:ext cx="755650" cy="957263"/>
            <a:chOff x="10708629" y="1221970"/>
            <a:chExt cx="668965" cy="904090"/>
          </a:xfrm>
        </p:grpSpPr>
        <p:sp>
          <p:nvSpPr>
            <p:cNvPr id="194" name="Oval 46"/>
            <p:cNvSpPr>
              <a:spLocks noChangeArrowheads="1"/>
            </p:cNvSpPr>
            <p:nvPr/>
          </p:nvSpPr>
          <p:spPr bwMode="gray">
            <a:xfrm>
              <a:off x="10708629" y="1221970"/>
              <a:ext cx="668965" cy="6357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0860411" y="1865178"/>
              <a:ext cx="437076" cy="26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چوب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63" name="Group 112"/>
          <p:cNvGrpSpPr>
            <a:grpSpLocks/>
          </p:cNvGrpSpPr>
          <p:nvPr/>
        </p:nvGrpSpPr>
        <p:grpSpPr bwMode="auto">
          <a:xfrm>
            <a:off x="6343650" y="4600575"/>
            <a:ext cx="1212850" cy="957263"/>
            <a:chOff x="5101028" y="4789925"/>
            <a:chExt cx="1075931" cy="904088"/>
          </a:xfrm>
        </p:grpSpPr>
        <p:grpSp>
          <p:nvGrpSpPr>
            <p:cNvPr id="103543" name="Group 188"/>
            <p:cNvGrpSpPr>
              <a:grpSpLocks/>
            </p:cNvGrpSpPr>
            <p:nvPr/>
          </p:nvGrpSpPr>
          <p:grpSpPr bwMode="auto">
            <a:xfrm>
              <a:off x="5101028" y="4789925"/>
              <a:ext cx="1075931" cy="904088"/>
              <a:chOff x="9264067" y="1221971"/>
              <a:chExt cx="1075931" cy="904088"/>
            </a:xfrm>
          </p:grpSpPr>
          <p:sp>
            <p:nvSpPr>
              <p:cNvPr id="192" name="Oval 46"/>
              <p:cNvSpPr>
                <a:spLocks noChangeArrowheads="1"/>
              </p:cNvSpPr>
              <p:nvPr/>
            </p:nvSpPr>
            <p:spPr bwMode="gray">
              <a:xfrm>
                <a:off x="9472493" y="1221971"/>
                <a:ext cx="668937" cy="6357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9264067" y="1865178"/>
                <a:ext cx="1075931" cy="26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منسوجات و پوشاک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44" name="Picture 189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351929" y="5114364"/>
              <a:ext cx="268942" cy="268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45" name="Picture 190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571563" y="4796423"/>
              <a:ext cx="380695" cy="380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64" name="Group 113"/>
          <p:cNvGrpSpPr>
            <a:grpSpLocks/>
          </p:cNvGrpSpPr>
          <p:nvPr/>
        </p:nvGrpSpPr>
        <p:grpSpPr bwMode="auto">
          <a:xfrm>
            <a:off x="5373688" y="4600575"/>
            <a:ext cx="1060450" cy="957263"/>
            <a:chOff x="3900182" y="4789926"/>
            <a:chExt cx="940211" cy="904088"/>
          </a:xfrm>
        </p:grpSpPr>
        <p:grpSp>
          <p:nvGrpSpPr>
            <p:cNvPr id="103539" name="Group 184"/>
            <p:cNvGrpSpPr>
              <a:grpSpLocks/>
            </p:cNvGrpSpPr>
            <p:nvPr/>
          </p:nvGrpSpPr>
          <p:grpSpPr bwMode="auto">
            <a:xfrm>
              <a:off x="3900182" y="4789926"/>
              <a:ext cx="940211" cy="904088"/>
              <a:chOff x="8150305" y="1221972"/>
              <a:chExt cx="940211" cy="904088"/>
            </a:xfrm>
          </p:grpSpPr>
          <p:sp>
            <p:nvSpPr>
              <p:cNvPr id="187" name="Oval 46"/>
              <p:cNvSpPr>
                <a:spLocks noChangeArrowheads="1"/>
              </p:cNvSpPr>
              <p:nvPr/>
            </p:nvSpPr>
            <p:spPr bwMode="gray">
              <a:xfrm>
                <a:off x="8292462" y="1221972"/>
                <a:ext cx="669971" cy="6357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8150305" y="1865179"/>
                <a:ext cx="940211" cy="26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کاشی و سرامیک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40" name="Picture 185"/>
            <p:cNvPicPr>
              <a:picLocks noChangeAspect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173071" y="4903999"/>
              <a:ext cx="421036" cy="42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65" name="Group 114"/>
          <p:cNvGrpSpPr>
            <a:grpSpLocks/>
          </p:cNvGrpSpPr>
          <p:nvPr/>
        </p:nvGrpSpPr>
        <p:grpSpPr bwMode="auto">
          <a:xfrm>
            <a:off x="7524750" y="5635625"/>
            <a:ext cx="755650" cy="973138"/>
            <a:chOff x="6597455" y="5726097"/>
            <a:chExt cx="668965" cy="918603"/>
          </a:xfrm>
        </p:grpSpPr>
        <p:grpSp>
          <p:nvGrpSpPr>
            <p:cNvPr id="103535" name="Group 180"/>
            <p:cNvGrpSpPr>
              <a:grpSpLocks/>
            </p:cNvGrpSpPr>
            <p:nvPr/>
          </p:nvGrpSpPr>
          <p:grpSpPr bwMode="auto">
            <a:xfrm>
              <a:off x="6597455" y="5726097"/>
              <a:ext cx="668965" cy="918603"/>
              <a:chOff x="10775008" y="2216199"/>
              <a:chExt cx="668965" cy="918603"/>
            </a:xfrm>
          </p:grpSpPr>
          <p:sp>
            <p:nvSpPr>
              <p:cNvPr id="183" name="Oval 46"/>
              <p:cNvSpPr>
                <a:spLocks noChangeArrowheads="1"/>
              </p:cNvSpPr>
              <p:nvPr/>
            </p:nvSpPr>
            <p:spPr bwMode="gray">
              <a:xfrm>
                <a:off x="10775008" y="2216199"/>
                <a:ext cx="668965" cy="6353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0898682" y="2874057"/>
                <a:ext cx="449724" cy="260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معدن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36" name="Picture 181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683188" y="5791505"/>
              <a:ext cx="492754" cy="49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66" name="Picture 115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33925" y="5718175"/>
            <a:ext cx="5667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67" name="Group 116"/>
          <p:cNvGrpSpPr>
            <a:grpSpLocks/>
          </p:cNvGrpSpPr>
          <p:nvPr/>
        </p:nvGrpSpPr>
        <p:grpSpPr bwMode="auto">
          <a:xfrm>
            <a:off x="6584950" y="5629275"/>
            <a:ext cx="754063" cy="957263"/>
            <a:chOff x="8228811" y="2259740"/>
            <a:chExt cx="668965" cy="904082"/>
          </a:xfrm>
        </p:grpSpPr>
        <p:sp>
          <p:nvSpPr>
            <p:cNvPr id="179" name="Oval 46"/>
            <p:cNvSpPr>
              <a:spLocks noChangeArrowheads="1"/>
            </p:cNvSpPr>
            <p:nvPr/>
          </p:nvSpPr>
          <p:spPr bwMode="gray">
            <a:xfrm>
              <a:off x="8228811" y="2259740"/>
              <a:ext cx="668965" cy="6357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302045" y="2902943"/>
              <a:ext cx="487288" cy="260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مسکن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68" name="Group 117"/>
          <p:cNvGrpSpPr>
            <a:grpSpLocks/>
          </p:cNvGrpSpPr>
          <p:nvPr/>
        </p:nvGrpSpPr>
        <p:grpSpPr bwMode="auto">
          <a:xfrm>
            <a:off x="5629275" y="5629275"/>
            <a:ext cx="754063" cy="957263"/>
            <a:chOff x="8228811" y="2259740"/>
            <a:chExt cx="668965" cy="904082"/>
          </a:xfrm>
        </p:grpSpPr>
        <p:sp>
          <p:nvSpPr>
            <p:cNvPr id="177" name="Oval 46"/>
            <p:cNvSpPr>
              <a:spLocks noChangeArrowheads="1"/>
            </p:cNvSpPr>
            <p:nvPr/>
          </p:nvSpPr>
          <p:spPr bwMode="gray">
            <a:xfrm>
              <a:off x="8228811" y="2259740"/>
              <a:ext cx="668965" cy="6357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248528" y="2902943"/>
              <a:ext cx="645023" cy="260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پتروشیمی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sp>
        <p:nvSpPr>
          <p:cNvPr id="119" name="Rounded Rectangle 279">
            <a:extLst>
              <a:ext uri="{FF2B5EF4-FFF2-40B4-BE49-F238E27FC236}"/>
            </a:extLst>
          </p:cNvPr>
          <p:cNvSpPr/>
          <p:nvPr/>
        </p:nvSpPr>
        <p:spPr>
          <a:xfrm>
            <a:off x="1006475" y="1522413"/>
            <a:ext cx="2174875" cy="2346325"/>
          </a:xfrm>
          <a:prstGeom prst="roundRect">
            <a:avLst/>
          </a:prstGeom>
          <a:solidFill>
            <a:srgbClr val="F9B8B3"/>
          </a:solidFill>
          <a:ln w="19050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120" name="Rounded Rectangle 279">
            <a:extLst>
              <a:ext uri="{FF2B5EF4-FFF2-40B4-BE49-F238E27FC236}"/>
            </a:extLst>
          </p:cNvPr>
          <p:cNvSpPr/>
          <p:nvPr/>
        </p:nvSpPr>
        <p:spPr>
          <a:xfrm>
            <a:off x="1003300" y="4414838"/>
            <a:ext cx="2174875" cy="2219325"/>
          </a:xfrm>
          <a:prstGeom prst="roundRect">
            <a:avLst/>
          </a:prstGeom>
          <a:solidFill>
            <a:srgbClr val="DDDDFF"/>
          </a:solidFill>
          <a:ln w="19050">
            <a:solidFill>
              <a:srgbClr val="3177B7"/>
            </a:solidFill>
            <a:prstDash val="dash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grpSp>
        <p:nvGrpSpPr>
          <p:cNvPr id="103471" name="Group 120"/>
          <p:cNvGrpSpPr>
            <a:grpSpLocks/>
          </p:cNvGrpSpPr>
          <p:nvPr/>
        </p:nvGrpSpPr>
        <p:grpSpPr bwMode="auto">
          <a:xfrm>
            <a:off x="1090613" y="1682750"/>
            <a:ext cx="962025" cy="957263"/>
            <a:chOff x="10009590" y="1617419"/>
            <a:chExt cx="853689" cy="904089"/>
          </a:xfrm>
        </p:grpSpPr>
        <p:grpSp>
          <p:nvGrpSpPr>
            <p:cNvPr id="103527" name="Group 172"/>
            <p:cNvGrpSpPr>
              <a:grpSpLocks/>
            </p:cNvGrpSpPr>
            <p:nvPr/>
          </p:nvGrpSpPr>
          <p:grpSpPr bwMode="auto">
            <a:xfrm>
              <a:off x="10009590" y="1617419"/>
              <a:ext cx="853689" cy="904089"/>
              <a:chOff x="10817093" y="1221970"/>
              <a:chExt cx="853688" cy="904088"/>
            </a:xfrm>
          </p:grpSpPr>
          <p:sp>
            <p:nvSpPr>
              <p:cNvPr id="175" name="Oval 46"/>
              <p:cNvSpPr>
                <a:spLocks noChangeArrowheads="1"/>
              </p:cNvSpPr>
              <p:nvPr/>
            </p:nvSpPr>
            <p:spPr bwMode="gray">
              <a:xfrm>
                <a:off x="10924156" y="1221970"/>
                <a:ext cx="669144" cy="635710"/>
              </a:xfrm>
              <a:prstGeom prst="rect">
                <a:avLst/>
              </a:prstGeom>
              <a:solidFill>
                <a:srgbClr val="FF3B3B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0817093" y="1865177"/>
                <a:ext cx="853688" cy="26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حمل‌ونقل ریلی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28" name="Picture 8" descr="Image result for wheel train icon png black and white transparent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0187907" y="1660872"/>
              <a:ext cx="554504" cy="554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72" name="Group 121"/>
          <p:cNvGrpSpPr>
            <a:grpSpLocks/>
          </p:cNvGrpSpPr>
          <p:nvPr/>
        </p:nvGrpSpPr>
        <p:grpSpPr bwMode="auto">
          <a:xfrm>
            <a:off x="2127250" y="2684463"/>
            <a:ext cx="914400" cy="1147762"/>
            <a:chOff x="12743811" y="2883158"/>
            <a:chExt cx="811277" cy="1083169"/>
          </a:xfrm>
        </p:grpSpPr>
        <p:grpSp>
          <p:nvGrpSpPr>
            <p:cNvPr id="103523" name="Group 168"/>
            <p:cNvGrpSpPr>
              <a:grpSpLocks/>
            </p:cNvGrpSpPr>
            <p:nvPr/>
          </p:nvGrpSpPr>
          <p:grpSpPr bwMode="auto">
            <a:xfrm>
              <a:off x="12743811" y="2899371"/>
              <a:ext cx="811277" cy="1066956"/>
              <a:chOff x="10830543" y="1221970"/>
              <a:chExt cx="811278" cy="1066955"/>
            </a:xfrm>
          </p:grpSpPr>
          <p:sp>
            <p:nvSpPr>
              <p:cNvPr id="171" name="Oval 46"/>
              <p:cNvSpPr>
                <a:spLocks noChangeArrowheads="1"/>
              </p:cNvSpPr>
              <p:nvPr/>
            </p:nvSpPr>
            <p:spPr bwMode="gray">
              <a:xfrm>
                <a:off x="10923502" y="1222236"/>
                <a:ext cx="669023" cy="635219"/>
              </a:xfrm>
              <a:prstGeom prst="rect">
                <a:avLst/>
              </a:prstGeom>
              <a:solidFill>
                <a:srgbClr val="FF3B3B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0830543" y="1864947"/>
                <a:ext cx="811278" cy="42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موتورسیکلت </a:t>
                </a:r>
              </a:p>
              <a:p>
                <a:pPr algn="ctr" rtl="1"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برقی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24" name="Picture 12" descr="Image result for electric motorcycle icon png black and white transparent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2877322" y="2883158"/>
              <a:ext cx="608291" cy="60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73" name="Group 122"/>
          <p:cNvGrpSpPr>
            <a:grpSpLocks/>
          </p:cNvGrpSpPr>
          <p:nvPr/>
        </p:nvGrpSpPr>
        <p:grpSpPr bwMode="auto">
          <a:xfrm>
            <a:off x="2147888" y="1706563"/>
            <a:ext cx="889000" cy="957262"/>
            <a:chOff x="11874257" y="2890407"/>
            <a:chExt cx="789219" cy="904089"/>
          </a:xfrm>
        </p:grpSpPr>
        <p:grpSp>
          <p:nvGrpSpPr>
            <p:cNvPr id="103519" name="Group 164"/>
            <p:cNvGrpSpPr>
              <a:grpSpLocks/>
            </p:cNvGrpSpPr>
            <p:nvPr/>
          </p:nvGrpSpPr>
          <p:grpSpPr bwMode="auto">
            <a:xfrm>
              <a:off x="11874257" y="2890407"/>
              <a:ext cx="789219" cy="904089"/>
              <a:chOff x="10843987" y="1221970"/>
              <a:chExt cx="789217" cy="904088"/>
            </a:xfrm>
          </p:grpSpPr>
          <p:sp>
            <p:nvSpPr>
              <p:cNvPr id="167" name="Oval 46"/>
              <p:cNvSpPr>
                <a:spLocks noChangeArrowheads="1"/>
              </p:cNvSpPr>
              <p:nvPr/>
            </p:nvSpPr>
            <p:spPr bwMode="gray">
              <a:xfrm>
                <a:off x="10924318" y="1221970"/>
                <a:ext cx="668016" cy="635711"/>
              </a:xfrm>
              <a:prstGeom prst="rect">
                <a:avLst/>
              </a:prstGeom>
              <a:solidFill>
                <a:srgbClr val="FF3B3B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0843987" y="1865177"/>
                <a:ext cx="789217" cy="26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اتوبوس برقی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20" name="Picture 14" descr="Image result for electric bus icon png black and white transparent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2003263" y="2923499"/>
              <a:ext cx="581399" cy="5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74" name="Group 123"/>
          <p:cNvGrpSpPr>
            <a:grpSpLocks/>
          </p:cNvGrpSpPr>
          <p:nvPr/>
        </p:nvGrpSpPr>
        <p:grpSpPr bwMode="auto">
          <a:xfrm>
            <a:off x="1193800" y="2701925"/>
            <a:ext cx="790575" cy="1130300"/>
            <a:chOff x="10087636" y="2885927"/>
            <a:chExt cx="701002" cy="1066956"/>
          </a:xfrm>
        </p:grpSpPr>
        <p:grpSp>
          <p:nvGrpSpPr>
            <p:cNvPr id="103515" name="Group 160"/>
            <p:cNvGrpSpPr>
              <a:grpSpLocks/>
            </p:cNvGrpSpPr>
            <p:nvPr/>
          </p:nvGrpSpPr>
          <p:grpSpPr bwMode="auto">
            <a:xfrm>
              <a:off x="10087636" y="2885927"/>
              <a:ext cx="701002" cy="1066956"/>
              <a:chOff x="10904103" y="1221970"/>
              <a:chExt cx="701001" cy="1066955"/>
            </a:xfrm>
          </p:grpSpPr>
          <p:sp>
            <p:nvSpPr>
              <p:cNvPr id="163" name="Oval 46"/>
              <p:cNvSpPr>
                <a:spLocks noChangeArrowheads="1"/>
              </p:cNvSpPr>
              <p:nvPr/>
            </p:nvSpPr>
            <p:spPr bwMode="gray">
              <a:xfrm>
                <a:off x="10923810" y="1221970"/>
                <a:ext cx="668626" cy="635378"/>
              </a:xfrm>
              <a:prstGeom prst="rect">
                <a:avLst/>
              </a:prstGeom>
              <a:solidFill>
                <a:srgbClr val="FF3B3B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0904103" y="1864841"/>
                <a:ext cx="701001" cy="424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حمل و نقل </a:t>
                </a:r>
              </a:p>
              <a:p>
                <a:pPr algn="ctr" rtl="1"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هوشمند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16" name="Picture 18" descr="Image result for smart transport icon png black and white transparent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0174463" y="2938347"/>
              <a:ext cx="541057" cy="54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75" name="TextBox 124"/>
          <p:cNvSpPr txBox="1">
            <a:spLocks noChangeArrowheads="1"/>
          </p:cNvSpPr>
          <p:nvPr/>
        </p:nvSpPr>
        <p:spPr bwMode="auto">
          <a:xfrm>
            <a:off x="1322388" y="4041775"/>
            <a:ext cx="15382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1400">
                <a:solidFill>
                  <a:srgbClr val="000000"/>
                </a:solidFill>
                <a:cs typeface="B Koodak" pitchFamily="2" charset="-78"/>
              </a:rPr>
              <a:t>صنایع لوازم خانگی</a:t>
            </a:r>
          </a:p>
        </p:txBody>
      </p:sp>
      <p:grpSp>
        <p:nvGrpSpPr>
          <p:cNvPr id="103476" name="Group 125"/>
          <p:cNvGrpSpPr>
            <a:grpSpLocks/>
          </p:cNvGrpSpPr>
          <p:nvPr/>
        </p:nvGrpSpPr>
        <p:grpSpPr bwMode="auto">
          <a:xfrm>
            <a:off x="2078038" y="4518025"/>
            <a:ext cx="1073150" cy="971550"/>
            <a:chOff x="6620972" y="1082164"/>
            <a:chExt cx="952085" cy="917537"/>
          </a:xfrm>
        </p:grpSpPr>
        <p:grpSp>
          <p:nvGrpSpPr>
            <p:cNvPr id="103511" name="Group 156"/>
            <p:cNvGrpSpPr>
              <a:grpSpLocks/>
            </p:cNvGrpSpPr>
            <p:nvPr/>
          </p:nvGrpSpPr>
          <p:grpSpPr bwMode="auto">
            <a:xfrm>
              <a:off x="6620972" y="1082164"/>
              <a:ext cx="952085" cy="917537"/>
              <a:chOff x="10852314" y="3740199"/>
              <a:chExt cx="952085" cy="917537"/>
            </a:xfrm>
          </p:grpSpPr>
          <p:sp>
            <p:nvSpPr>
              <p:cNvPr id="159" name="Oval 46"/>
              <p:cNvSpPr>
                <a:spLocks noChangeArrowheads="1"/>
              </p:cNvSpPr>
              <p:nvPr/>
            </p:nvSpPr>
            <p:spPr bwMode="gray">
              <a:xfrm>
                <a:off x="10988929" y="3740199"/>
                <a:ext cx="668995" cy="635679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0852314" y="4396868"/>
                <a:ext cx="952085" cy="260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صوتی و تصویری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12" name="Picture 157"/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6831106" y="1138823"/>
              <a:ext cx="533094" cy="533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77" name="Group 126"/>
          <p:cNvGrpSpPr>
            <a:grpSpLocks/>
          </p:cNvGrpSpPr>
          <p:nvPr/>
        </p:nvGrpSpPr>
        <p:grpSpPr bwMode="auto">
          <a:xfrm>
            <a:off x="893763" y="4510088"/>
            <a:ext cx="1376362" cy="979487"/>
            <a:chOff x="5982706" y="1074907"/>
            <a:chExt cx="1220377" cy="924794"/>
          </a:xfrm>
        </p:grpSpPr>
        <p:grpSp>
          <p:nvGrpSpPr>
            <p:cNvPr id="103507" name="Group 152"/>
            <p:cNvGrpSpPr>
              <a:grpSpLocks/>
            </p:cNvGrpSpPr>
            <p:nvPr/>
          </p:nvGrpSpPr>
          <p:grpSpPr bwMode="auto">
            <a:xfrm>
              <a:off x="5982706" y="1074907"/>
              <a:ext cx="1220377" cy="924794"/>
              <a:chOff x="10214048" y="3732942"/>
              <a:chExt cx="1220377" cy="924794"/>
            </a:xfrm>
          </p:grpSpPr>
          <p:sp>
            <p:nvSpPr>
              <p:cNvPr id="155" name="Oval 46"/>
              <p:cNvSpPr>
                <a:spLocks noChangeArrowheads="1"/>
              </p:cNvSpPr>
              <p:nvPr/>
            </p:nvSpPr>
            <p:spPr bwMode="gray">
              <a:xfrm>
                <a:off x="10471636" y="3732942"/>
                <a:ext cx="668604" cy="635515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10214048" y="4396935"/>
                <a:ext cx="1220377" cy="2608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rtl="1"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سرمایشی/گرمایشی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08" name="Picture 153"/>
            <p:cNvPicPr>
              <a:picLocks noChangeAspect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320117" y="1138824"/>
              <a:ext cx="519647" cy="519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78" name="Group 127"/>
          <p:cNvGrpSpPr>
            <a:grpSpLocks/>
          </p:cNvGrpSpPr>
          <p:nvPr/>
        </p:nvGrpSpPr>
        <p:grpSpPr bwMode="auto">
          <a:xfrm>
            <a:off x="1087438" y="5502275"/>
            <a:ext cx="922337" cy="971550"/>
            <a:chOff x="5638045" y="1082165"/>
            <a:chExt cx="818060" cy="917533"/>
          </a:xfrm>
        </p:grpSpPr>
        <p:grpSp>
          <p:nvGrpSpPr>
            <p:cNvPr id="103503" name="Group 148"/>
            <p:cNvGrpSpPr>
              <a:grpSpLocks/>
            </p:cNvGrpSpPr>
            <p:nvPr/>
          </p:nvGrpSpPr>
          <p:grpSpPr bwMode="auto">
            <a:xfrm>
              <a:off x="5638045" y="1082165"/>
              <a:ext cx="818060" cy="917533"/>
              <a:chOff x="9869387" y="3740200"/>
              <a:chExt cx="818060" cy="917533"/>
            </a:xfrm>
          </p:grpSpPr>
          <p:sp>
            <p:nvSpPr>
              <p:cNvPr id="151" name="Oval 46"/>
              <p:cNvSpPr>
                <a:spLocks noChangeArrowheads="1"/>
              </p:cNvSpPr>
              <p:nvPr/>
            </p:nvSpPr>
            <p:spPr bwMode="gray">
              <a:xfrm>
                <a:off x="9938380" y="3740200"/>
                <a:ext cx="668811" cy="635676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869387" y="4396866"/>
                <a:ext cx="818060" cy="260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یخچال/فریزر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04" name="Picture 149"/>
            <p:cNvPicPr>
              <a:picLocks noChangeAspect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782234" y="1125375"/>
              <a:ext cx="546542" cy="54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79" name="Group 128"/>
          <p:cNvGrpSpPr>
            <a:grpSpLocks/>
          </p:cNvGrpSpPr>
          <p:nvPr/>
        </p:nvGrpSpPr>
        <p:grpSpPr bwMode="auto">
          <a:xfrm>
            <a:off x="1843088" y="5494338"/>
            <a:ext cx="1465262" cy="1133475"/>
            <a:chOff x="4218827" y="1074909"/>
            <a:chExt cx="1300087" cy="1070207"/>
          </a:xfrm>
        </p:grpSpPr>
        <p:grpSp>
          <p:nvGrpSpPr>
            <p:cNvPr id="103499" name="Group 144"/>
            <p:cNvGrpSpPr>
              <a:grpSpLocks/>
            </p:cNvGrpSpPr>
            <p:nvPr/>
          </p:nvGrpSpPr>
          <p:grpSpPr bwMode="auto">
            <a:xfrm>
              <a:off x="4218827" y="1074909"/>
              <a:ext cx="1300087" cy="1070207"/>
              <a:chOff x="8463616" y="3732944"/>
              <a:chExt cx="1300087" cy="1070207"/>
            </a:xfrm>
          </p:grpSpPr>
          <p:sp>
            <p:nvSpPr>
              <p:cNvPr id="147" name="Oval 46"/>
              <p:cNvSpPr>
                <a:spLocks noChangeArrowheads="1"/>
              </p:cNvSpPr>
              <p:nvPr/>
            </p:nvSpPr>
            <p:spPr bwMode="gray">
              <a:xfrm>
                <a:off x="8788990" y="3732944"/>
                <a:ext cx="669060" cy="635529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8463616" y="4378965"/>
                <a:ext cx="1300087" cy="4241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a-IR" sz="1000" kern="0" dirty="0">
                    <a:solidFill>
                      <a:prstClr val="black"/>
                    </a:solidFill>
                    <a:cs typeface="B Koodak" panose="00000700000000000000" pitchFamily="2" charset="-78"/>
                  </a:rPr>
                  <a:t>ماشین لباسشویی/ ظرفشویی</a:t>
                </a:r>
                <a:endParaRPr lang="en-US" sz="1000" kern="0" dirty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</p:txBody>
          </p:sp>
        </p:grpSp>
        <p:pic>
          <p:nvPicPr>
            <p:cNvPr id="103500" name="Picture 145"/>
            <p:cNvPicPr>
              <a:picLocks noChangeAspect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627650" y="1152271"/>
              <a:ext cx="506200" cy="50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80" name="Picture 2" descr="Image result for chicken icon png black and white transparent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614738" y="2917825"/>
            <a:ext cx="523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81" name="Picture 4" descr="Related image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065588" y="3132138"/>
            <a:ext cx="2809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82" name="Picture 6" descr="Related image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951538" y="2055813"/>
            <a:ext cx="3778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83" name="Group 132"/>
          <p:cNvGrpSpPr>
            <a:grpSpLocks/>
          </p:cNvGrpSpPr>
          <p:nvPr/>
        </p:nvGrpSpPr>
        <p:grpSpPr bwMode="auto">
          <a:xfrm>
            <a:off x="4294188" y="4600575"/>
            <a:ext cx="1141412" cy="957263"/>
            <a:chOff x="8070425" y="1221972"/>
            <a:chExt cx="1013162" cy="904088"/>
          </a:xfrm>
        </p:grpSpPr>
        <p:sp>
          <p:nvSpPr>
            <p:cNvPr id="143" name="Oval 46"/>
            <p:cNvSpPr>
              <a:spLocks noChangeArrowheads="1"/>
            </p:cNvSpPr>
            <p:nvPr/>
          </p:nvSpPr>
          <p:spPr bwMode="gray">
            <a:xfrm>
              <a:off x="8293067" y="1221972"/>
              <a:ext cx="669335" cy="6357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070425" y="1865179"/>
              <a:ext cx="1013162" cy="260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قطعات الکترونیک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84" name="Group 133"/>
          <p:cNvGrpSpPr>
            <a:grpSpLocks/>
          </p:cNvGrpSpPr>
          <p:nvPr/>
        </p:nvGrpSpPr>
        <p:grpSpPr bwMode="auto">
          <a:xfrm>
            <a:off x="3471863" y="4600575"/>
            <a:ext cx="876300" cy="957263"/>
            <a:chOff x="8201342" y="1221972"/>
            <a:chExt cx="777345" cy="904088"/>
          </a:xfrm>
        </p:grpSpPr>
        <p:sp>
          <p:nvSpPr>
            <p:cNvPr id="141" name="Oval 46"/>
            <p:cNvSpPr>
              <a:spLocks noChangeArrowheads="1"/>
            </p:cNvSpPr>
            <p:nvPr/>
          </p:nvSpPr>
          <p:spPr bwMode="gray">
            <a:xfrm>
              <a:off x="8292877" y="1221972"/>
              <a:ext cx="668911" cy="6357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r" rtl="1"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201342" y="1865179"/>
              <a:ext cx="777345" cy="260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مواد پیشرفته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grpSp>
        <p:nvGrpSpPr>
          <p:cNvPr id="103485" name="Group 134"/>
          <p:cNvGrpSpPr>
            <a:grpSpLocks/>
          </p:cNvGrpSpPr>
          <p:nvPr/>
        </p:nvGrpSpPr>
        <p:grpSpPr bwMode="auto">
          <a:xfrm>
            <a:off x="3575050" y="5632450"/>
            <a:ext cx="754063" cy="958850"/>
            <a:chOff x="8293063" y="1221972"/>
            <a:chExt cx="668965" cy="904088"/>
          </a:xfrm>
        </p:grpSpPr>
        <p:sp>
          <p:nvSpPr>
            <p:cNvPr id="139" name="Oval 46"/>
            <p:cNvSpPr>
              <a:spLocks noChangeArrowheads="1"/>
            </p:cNvSpPr>
            <p:nvPr/>
          </p:nvSpPr>
          <p:spPr bwMode="gray">
            <a:xfrm>
              <a:off x="8293063" y="1221972"/>
              <a:ext cx="668965" cy="6361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r" rtl="1">
                <a:defRPr/>
              </a:pPr>
              <a:endParaRPr lang="en-US" sz="2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312780" y="1865611"/>
              <a:ext cx="633756" cy="260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fa-IR" sz="1000" kern="0" dirty="0">
                  <a:solidFill>
                    <a:prstClr val="black"/>
                  </a:solidFill>
                  <a:cs typeface="B Koodak" panose="00000700000000000000" pitchFamily="2" charset="-78"/>
                </a:rPr>
                <a:t>بسته‌بندی</a:t>
              </a:r>
              <a:endParaRPr lang="en-US" sz="1000" kern="0" dirty="0">
                <a:solidFill>
                  <a:prstClr val="black"/>
                </a:solidFill>
                <a:cs typeface="B Koodak" panose="00000700000000000000" pitchFamily="2" charset="-78"/>
              </a:endParaRPr>
            </a:p>
          </p:txBody>
        </p:sp>
      </p:grpSp>
      <p:pic>
        <p:nvPicPr>
          <p:cNvPr id="103486" name="Picture 135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4592638" y="4629150"/>
            <a:ext cx="690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87" name="Picture 136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605213" y="4595813"/>
            <a:ext cx="6826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88" name="Picture 137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9417050" y="2828925"/>
            <a:ext cx="615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89" name="Picture 73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516813" y="4584700"/>
            <a:ext cx="7667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90" name="Picture 74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668963" y="5654675"/>
            <a:ext cx="6699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91" name="Picture 75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661150" y="5703888"/>
            <a:ext cx="5651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92" name="Picture 76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652838" y="5686425"/>
            <a:ext cx="6032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Oval 46"/>
          <p:cNvSpPr>
            <a:spLocks noChangeArrowheads="1"/>
          </p:cNvSpPr>
          <p:nvPr/>
        </p:nvSpPr>
        <p:spPr bwMode="gray">
          <a:xfrm>
            <a:off x="949325" y="1419225"/>
            <a:ext cx="10531475" cy="5394325"/>
          </a:xfrm>
          <a:prstGeom prst="rect">
            <a:avLst/>
          </a:prstGeom>
          <a:solidFill>
            <a:srgbClr val="FFF5D5"/>
          </a:solidFill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8475" y="23813"/>
            <a:ext cx="11376025" cy="1230312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4452" name="Rectangle 27"/>
          <p:cNvSpPr>
            <a:spLocks noChangeArrowheads="1"/>
          </p:cNvSpPr>
          <p:nvPr/>
        </p:nvSpPr>
        <p:spPr bwMode="auto">
          <a:xfrm>
            <a:off x="498475" y="184150"/>
            <a:ext cx="1113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400" b="1">
                <a:cs typeface="B Titr" pitchFamily="2" charset="-78"/>
              </a:rPr>
              <a:t>حل چالش ها و نیازهای ملی با استفاده از ظرفیت شرکت های دانش بنیان و نوآور</a:t>
            </a:r>
          </a:p>
        </p:txBody>
      </p:sp>
      <p:sp>
        <p:nvSpPr>
          <p:cNvPr id="188" name="Freeform 25"/>
          <p:cNvSpPr>
            <a:spLocks/>
          </p:cNvSpPr>
          <p:nvPr/>
        </p:nvSpPr>
        <p:spPr bwMode="auto">
          <a:xfrm>
            <a:off x="2201863" y="4983163"/>
            <a:ext cx="6837362" cy="942975"/>
          </a:xfrm>
          <a:custGeom>
            <a:avLst/>
            <a:gdLst>
              <a:gd name="T0" fmla="*/ 3316 w 3689"/>
              <a:gd name="T1" fmla="*/ 540 h 661"/>
              <a:gd name="T2" fmla="*/ 3689 w 3689"/>
              <a:gd name="T3" fmla="*/ 0 h 661"/>
              <a:gd name="T4" fmla="*/ 0 w 3689"/>
              <a:gd name="T5" fmla="*/ 0 h 661"/>
              <a:gd name="T6" fmla="*/ 0 w 3689"/>
              <a:gd name="T7" fmla="*/ 661 h 661"/>
              <a:gd name="T8" fmla="*/ 3309 w 3689"/>
              <a:gd name="T9" fmla="*/ 661 h 661"/>
              <a:gd name="T10" fmla="*/ 3316 w 3689"/>
              <a:gd name="T11" fmla="*/ 54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9" h="661">
                <a:moveTo>
                  <a:pt x="3316" y="540"/>
                </a:moveTo>
                <a:lnTo>
                  <a:pt x="3689" y="0"/>
                </a:lnTo>
                <a:lnTo>
                  <a:pt x="0" y="0"/>
                </a:lnTo>
                <a:lnTo>
                  <a:pt x="0" y="661"/>
                </a:lnTo>
                <a:lnTo>
                  <a:pt x="3309" y="661"/>
                </a:lnTo>
                <a:lnTo>
                  <a:pt x="3316" y="540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89" name="Freeform 26"/>
          <p:cNvSpPr>
            <a:spLocks/>
          </p:cNvSpPr>
          <p:nvPr/>
        </p:nvSpPr>
        <p:spPr bwMode="auto">
          <a:xfrm>
            <a:off x="2171700" y="4038600"/>
            <a:ext cx="7102475" cy="944563"/>
          </a:xfrm>
          <a:custGeom>
            <a:avLst/>
            <a:gdLst>
              <a:gd name="T0" fmla="*/ 3233 w 3607"/>
              <a:gd name="T1" fmla="*/ 542 h 662"/>
              <a:gd name="T2" fmla="*/ 3607 w 3607"/>
              <a:gd name="T3" fmla="*/ 0 h 662"/>
              <a:gd name="T4" fmla="*/ 0 w 3607"/>
              <a:gd name="T5" fmla="*/ 0 h 662"/>
              <a:gd name="T6" fmla="*/ 0 w 3607"/>
              <a:gd name="T7" fmla="*/ 662 h 662"/>
              <a:gd name="T8" fmla="*/ 3221 w 3607"/>
              <a:gd name="T9" fmla="*/ 662 h 662"/>
              <a:gd name="T10" fmla="*/ 3233 w 3607"/>
              <a:gd name="T11" fmla="*/ 54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7" h="662">
                <a:moveTo>
                  <a:pt x="3233" y="542"/>
                </a:moveTo>
                <a:lnTo>
                  <a:pt x="3607" y="0"/>
                </a:lnTo>
                <a:lnTo>
                  <a:pt x="0" y="0"/>
                </a:lnTo>
                <a:lnTo>
                  <a:pt x="0" y="662"/>
                </a:lnTo>
                <a:lnTo>
                  <a:pt x="3221" y="662"/>
                </a:lnTo>
                <a:lnTo>
                  <a:pt x="3233" y="542"/>
                </a:ln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90" name="Freeform 27"/>
          <p:cNvSpPr>
            <a:spLocks/>
          </p:cNvSpPr>
          <p:nvPr/>
        </p:nvSpPr>
        <p:spPr bwMode="auto">
          <a:xfrm>
            <a:off x="2171700" y="3095625"/>
            <a:ext cx="7480300" cy="942975"/>
          </a:xfrm>
          <a:custGeom>
            <a:avLst/>
            <a:gdLst>
              <a:gd name="T0" fmla="*/ 3150 w 3526"/>
              <a:gd name="T1" fmla="*/ 542 h 660"/>
              <a:gd name="T2" fmla="*/ 3526 w 3526"/>
              <a:gd name="T3" fmla="*/ 0 h 660"/>
              <a:gd name="T4" fmla="*/ 0 w 3526"/>
              <a:gd name="T5" fmla="*/ 0 h 660"/>
              <a:gd name="T6" fmla="*/ 0 w 3526"/>
              <a:gd name="T7" fmla="*/ 660 h 660"/>
              <a:gd name="T8" fmla="*/ 3138 w 3526"/>
              <a:gd name="T9" fmla="*/ 660 h 660"/>
              <a:gd name="T10" fmla="*/ 3150 w 3526"/>
              <a:gd name="T11" fmla="*/ 54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6" h="660">
                <a:moveTo>
                  <a:pt x="3150" y="542"/>
                </a:moveTo>
                <a:lnTo>
                  <a:pt x="3526" y="0"/>
                </a:lnTo>
                <a:lnTo>
                  <a:pt x="0" y="0"/>
                </a:lnTo>
                <a:lnTo>
                  <a:pt x="0" y="660"/>
                </a:lnTo>
                <a:lnTo>
                  <a:pt x="3138" y="660"/>
                </a:lnTo>
                <a:lnTo>
                  <a:pt x="3150" y="542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91" name="Freeform 28"/>
          <p:cNvSpPr>
            <a:spLocks/>
          </p:cNvSpPr>
          <p:nvPr/>
        </p:nvSpPr>
        <p:spPr bwMode="auto">
          <a:xfrm>
            <a:off x="2171700" y="2152650"/>
            <a:ext cx="7856538" cy="942975"/>
          </a:xfrm>
          <a:custGeom>
            <a:avLst/>
            <a:gdLst>
              <a:gd name="T0" fmla="*/ 3070 w 3444"/>
              <a:gd name="T1" fmla="*/ 540 h 661"/>
              <a:gd name="T2" fmla="*/ 3070 w 3444"/>
              <a:gd name="T3" fmla="*/ 540 h 661"/>
              <a:gd name="T4" fmla="*/ 3070 w 3444"/>
              <a:gd name="T5" fmla="*/ 540 h 661"/>
              <a:gd name="T6" fmla="*/ 3444 w 3444"/>
              <a:gd name="T7" fmla="*/ 0 h 661"/>
              <a:gd name="T8" fmla="*/ 0 w 3444"/>
              <a:gd name="T9" fmla="*/ 0 h 661"/>
              <a:gd name="T10" fmla="*/ 0 w 3444"/>
              <a:gd name="T11" fmla="*/ 661 h 661"/>
              <a:gd name="T12" fmla="*/ 3056 w 3444"/>
              <a:gd name="T13" fmla="*/ 661 h 661"/>
              <a:gd name="T14" fmla="*/ 3070 w 3444"/>
              <a:gd name="T15" fmla="*/ 54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4" h="661">
                <a:moveTo>
                  <a:pt x="3070" y="540"/>
                </a:moveTo>
                <a:lnTo>
                  <a:pt x="3070" y="540"/>
                </a:lnTo>
                <a:lnTo>
                  <a:pt x="3070" y="540"/>
                </a:lnTo>
                <a:lnTo>
                  <a:pt x="3444" y="0"/>
                </a:lnTo>
                <a:lnTo>
                  <a:pt x="0" y="0"/>
                </a:lnTo>
                <a:lnTo>
                  <a:pt x="0" y="661"/>
                </a:lnTo>
                <a:lnTo>
                  <a:pt x="3056" y="661"/>
                </a:lnTo>
                <a:lnTo>
                  <a:pt x="3070" y="540"/>
                </a:ln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104457" name="Group 191"/>
          <p:cNvGrpSpPr>
            <a:grpSpLocks noChangeAspect="1"/>
          </p:cNvGrpSpPr>
          <p:nvPr/>
        </p:nvGrpSpPr>
        <p:grpSpPr bwMode="auto">
          <a:xfrm>
            <a:off x="1752600" y="2146300"/>
            <a:ext cx="871538" cy="947738"/>
            <a:chOff x="4395997" y="1943840"/>
            <a:chExt cx="1312336" cy="873623"/>
          </a:xfrm>
        </p:grpSpPr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4833443" y="1943840"/>
              <a:ext cx="874890" cy="437543"/>
            </a:xfrm>
            <a:custGeom>
              <a:avLst/>
              <a:gdLst>
                <a:gd name="T0" fmla="*/ 0 w 1152"/>
                <a:gd name="T1" fmla="*/ 0 h 575"/>
                <a:gd name="T2" fmla="*/ 1152 w 1152"/>
                <a:gd name="T3" fmla="*/ 0 h 575"/>
                <a:gd name="T4" fmla="*/ 575 w 1152"/>
                <a:gd name="T5" fmla="*/ 575 h 575"/>
                <a:gd name="T6" fmla="*/ 0 w 1152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575">
                  <a:moveTo>
                    <a:pt x="0" y="0"/>
                  </a:moveTo>
                  <a:lnTo>
                    <a:pt x="1152" y="0"/>
                  </a:lnTo>
                  <a:lnTo>
                    <a:pt x="57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97D3">
                <a:lumMod val="75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4395997" y="1943840"/>
              <a:ext cx="1312336" cy="873623"/>
            </a:xfrm>
            <a:custGeom>
              <a:avLst/>
              <a:gdLst>
                <a:gd name="T0" fmla="*/ 1726 w 1726"/>
                <a:gd name="T1" fmla="*/ 1149 h 1149"/>
                <a:gd name="T2" fmla="*/ 574 w 1726"/>
                <a:gd name="T3" fmla="*/ 0 h 1149"/>
                <a:gd name="T4" fmla="*/ 0 w 1726"/>
                <a:gd name="T5" fmla="*/ 575 h 1149"/>
                <a:gd name="T6" fmla="*/ 574 w 1726"/>
                <a:gd name="T7" fmla="*/ 1149 h 1149"/>
                <a:gd name="T8" fmla="*/ 1726 w 1726"/>
                <a:gd name="T9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6" h="1149">
                  <a:moveTo>
                    <a:pt x="1726" y="1149"/>
                  </a:moveTo>
                  <a:lnTo>
                    <a:pt x="574" y="0"/>
                  </a:lnTo>
                  <a:lnTo>
                    <a:pt x="0" y="575"/>
                  </a:lnTo>
                  <a:lnTo>
                    <a:pt x="574" y="1149"/>
                  </a:lnTo>
                  <a:lnTo>
                    <a:pt x="1726" y="1149"/>
                  </a:lnTo>
                  <a:close/>
                </a:path>
              </a:pathLst>
            </a:custGeom>
            <a:solidFill>
              <a:srgbClr val="3B97D3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458" name="Group 192"/>
          <p:cNvGrpSpPr>
            <a:grpSpLocks noChangeAspect="1"/>
          </p:cNvGrpSpPr>
          <p:nvPr/>
        </p:nvGrpSpPr>
        <p:grpSpPr bwMode="auto">
          <a:xfrm>
            <a:off x="1757363" y="3089275"/>
            <a:ext cx="871537" cy="949325"/>
            <a:chOff x="4395997" y="1943840"/>
            <a:chExt cx="1312336" cy="873623"/>
          </a:xfrm>
        </p:grpSpPr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4833442" y="1943840"/>
              <a:ext cx="874891" cy="436812"/>
            </a:xfrm>
            <a:custGeom>
              <a:avLst/>
              <a:gdLst>
                <a:gd name="T0" fmla="*/ 0 w 1152"/>
                <a:gd name="T1" fmla="*/ 0 h 575"/>
                <a:gd name="T2" fmla="*/ 1152 w 1152"/>
                <a:gd name="T3" fmla="*/ 0 h 575"/>
                <a:gd name="T4" fmla="*/ 575 w 1152"/>
                <a:gd name="T5" fmla="*/ 575 h 575"/>
                <a:gd name="T6" fmla="*/ 0 w 1152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575">
                  <a:moveTo>
                    <a:pt x="0" y="0"/>
                  </a:moveTo>
                  <a:lnTo>
                    <a:pt x="1152" y="0"/>
                  </a:lnTo>
                  <a:lnTo>
                    <a:pt x="57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E5C">
                <a:lumMod val="75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4395997" y="1943840"/>
              <a:ext cx="1312336" cy="873623"/>
            </a:xfrm>
            <a:custGeom>
              <a:avLst/>
              <a:gdLst>
                <a:gd name="T0" fmla="*/ 1726 w 1726"/>
                <a:gd name="T1" fmla="*/ 1149 h 1149"/>
                <a:gd name="T2" fmla="*/ 574 w 1726"/>
                <a:gd name="T3" fmla="*/ 0 h 1149"/>
                <a:gd name="T4" fmla="*/ 0 w 1726"/>
                <a:gd name="T5" fmla="*/ 575 h 1149"/>
                <a:gd name="T6" fmla="*/ 574 w 1726"/>
                <a:gd name="T7" fmla="*/ 1149 h 1149"/>
                <a:gd name="T8" fmla="*/ 1726 w 1726"/>
                <a:gd name="T9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6" h="1149">
                  <a:moveTo>
                    <a:pt x="1726" y="1149"/>
                  </a:moveTo>
                  <a:lnTo>
                    <a:pt x="574" y="0"/>
                  </a:lnTo>
                  <a:lnTo>
                    <a:pt x="0" y="575"/>
                  </a:lnTo>
                  <a:lnTo>
                    <a:pt x="574" y="1149"/>
                  </a:lnTo>
                  <a:lnTo>
                    <a:pt x="1726" y="1149"/>
                  </a:lnTo>
                  <a:close/>
                </a:path>
              </a:pathLst>
            </a:custGeom>
            <a:solidFill>
              <a:srgbClr val="9CBE5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459" name="Group 193"/>
          <p:cNvGrpSpPr>
            <a:grpSpLocks noChangeAspect="1"/>
          </p:cNvGrpSpPr>
          <p:nvPr/>
        </p:nvGrpSpPr>
        <p:grpSpPr bwMode="auto">
          <a:xfrm>
            <a:off x="1730375" y="4033838"/>
            <a:ext cx="871538" cy="949325"/>
            <a:chOff x="4395997" y="1943840"/>
            <a:chExt cx="1312336" cy="873623"/>
          </a:xfrm>
        </p:grpSpPr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4833443" y="1943840"/>
              <a:ext cx="874890" cy="436811"/>
            </a:xfrm>
            <a:custGeom>
              <a:avLst/>
              <a:gdLst>
                <a:gd name="T0" fmla="*/ 0 w 1152"/>
                <a:gd name="T1" fmla="*/ 0 h 575"/>
                <a:gd name="T2" fmla="*/ 1152 w 1152"/>
                <a:gd name="T3" fmla="*/ 0 h 575"/>
                <a:gd name="T4" fmla="*/ 575 w 1152"/>
                <a:gd name="T5" fmla="*/ 575 h 575"/>
                <a:gd name="T6" fmla="*/ 0 w 1152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575">
                  <a:moveTo>
                    <a:pt x="0" y="0"/>
                  </a:moveTo>
                  <a:lnTo>
                    <a:pt x="1152" y="0"/>
                  </a:lnTo>
                  <a:lnTo>
                    <a:pt x="57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C1F">
                <a:lumMod val="75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4395997" y="1943840"/>
              <a:ext cx="1312336" cy="873623"/>
            </a:xfrm>
            <a:custGeom>
              <a:avLst/>
              <a:gdLst>
                <a:gd name="T0" fmla="*/ 1726 w 1726"/>
                <a:gd name="T1" fmla="*/ 1149 h 1149"/>
                <a:gd name="T2" fmla="*/ 574 w 1726"/>
                <a:gd name="T3" fmla="*/ 0 h 1149"/>
                <a:gd name="T4" fmla="*/ 0 w 1726"/>
                <a:gd name="T5" fmla="*/ 575 h 1149"/>
                <a:gd name="T6" fmla="*/ 574 w 1726"/>
                <a:gd name="T7" fmla="*/ 1149 h 1149"/>
                <a:gd name="T8" fmla="*/ 1726 w 1726"/>
                <a:gd name="T9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6" h="1149">
                  <a:moveTo>
                    <a:pt x="1726" y="1149"/>
                  </a:moveTo>
                  <a:lnTo>
                    <a:pt x="574" y="0"/>
                  </a:lnTo>
                  <a:lnTo>
                    <a:pt x="0" y="575"/>
                  </a:lnTo>
                  <a:lnTo>
                    <a:pt x="574" y="1149"/>
                  </a:lnTo>
                  <a:lnTo>
                    <a:pt x="1726" y="114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460" name="Group 194"/>
          <p:cNvGrpSpPr>
            <a:grpSpLocks noChangeAspect="1"/>
          </p:cNvGrpSpPr>
          <p:nvPr/>
        </p:nvGrpSpPr>
        <p:grpSpPr bwMode="auto">
          <a:xfrm>
            <a:off x="1747838" y="4978400"/>
            <a:ext cx="871537" cy="947738"/>
            <a:chOff x="4395997" y="1943840"/>
            <a:chExt cx="1312336" cy="873623"/>
          </a:xfrm>
        </p:grpSpPr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4833442" y="1943840"/>
              <a:ext cx="874891" cy="437543"/>
            </a:xfrm>
            <a:custGeom>
              <a:avLst/>
              <a:gdLst>
                <a:gd name="T0" fmla="*/ 0 w 1152"/>
                <a:gd name="T1" fmla="*/ 0 h 575"/>
                <a:gd name="T2" fmla="*/ 1152 w 1152"/>
                <a:gd name="T3" fmla="*/ 0 h 575"/>
                <a:gd name="T4" fmla="*/ 575 w 1152"/>
                <a:gd name="T5" fmla="*/ 575 h 575"/>
                <a:gd name="T6" fmla="*/ 0 w 1152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575">
                  <a:moveTo>
                    <a:pt x="0" y="0"/>
                  </a:moveTo>
                  <a:lnTo>
                    <a:pt x="1152" y="0"/>
                  </a:lnTo>
                  <a:lnTo>
                    <a:pt x="57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E68">
                <a:lumMod val="75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4395997" y="1943840"/>
              <a:ext cx="1312336" cy="873623"/>
            </a:xfrm>
            <a:custGeom>
              <a:avLst/>
              <a:gdLst>
                <a:gd name="T0" fmla="*/ 1726 w 1726"/>
                <a:gd name="T1" fmla="*/ 1149 h 1149"/>
                <a:gd name="T2" fmla="*/ 574 w 1726"/>
                <a:gd name="T3" fmla="*/ 0 h 1149"/>
                <a:gd name="T4" fmla="*/ 0 w 1726"/>
                <a:gd name="T5" fmla="*/ 575 h 1149"/>
                <a:gd name="T6" fmla="*/ 574 w 1726"/>
                <a:gd name="T7" fmla="*/ 1149 h 1149"/>
                <a:gd name="T8" fmla="*/ 1726 w 1726"/>
                <a:gd name="T9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6" h="1149">
                  <a:moveTo>
                    <a:pt x="1726" y="1149"/>
                  </a:moveTo>
                  <a:lnTo>
                    <a:pt x="574" y="0"/>
                  </a:lnTo>
                  <a:lnTo>
                    <a:pt x="0" y="575"/>
                  </a:lnTo>
                  <a:lnTo>
                    <a:pt x="574" y="1149"/>
                  </a:lnTo>
                  <a:lnTo>
                    <a:pt x="1726" y="1149"/>
                  </a:lnTo>
                  <a:close/>
                </a:path>
              </a:pathLst>
            </a:custGeom>
            <a:solidFill>
              <a:srgbClr val="C20E68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461" name="Group 195"/>
          <p:cNvGrpSpPr>
            <a:grpSpLocks/>
          </p:cNvGrpSpPr>
          <p:nvPr/>
        </p:nvGrpSpPr>
        <p:grpSpPr bwMode="auto">
          <a:xfrm>
            <a:off x="8961438" y="1666875"/>
            <a:ext cx="1709737" cy="1909763"/>
            <a:chOff x="7092065" y="1583023"/>
            <a:chExt cx="1281065" cy="1272535"/>
          </a:xfrm>
        </p:grpSpPr>
        <p:sp>
          <p:nvSpPr>
            <p:cNvPr id="221" name="Rectangle 60"/>
            <p:cNvSpPr>
              <a:spLocks noChangeArrowheads="1"/>
            </p:cNvSpPr>
            <p:nvPr/>
          </p:nvSpPr>
          <p:spPr bwMode="auto">
            <a:xfrm rot="1182719">
              <a:off x="7538118" y="1735346"/>
              <a:ext cx="606633" cy="822969"/>
            </a:xfrm>
            <a:prstGeom prst="rect">
              <a:avLst/>
            </a:prstGeom>
            <a:solidFill>
              <a:srgbClr val="3B97D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2" name="Freeform 61"/>
            <p:cNvSpPr>
              <a:spLocks/>
            </p:cNvSpPr>
            <p:nvPr/>
          </p:nvSpPr>
          <p:spPr bwMode="auto">
            <a:xfrm rot="1182719">
              <a:off x="7265728" y="1583023"/>
              <a:ext cx="275958" cy="954137"/>
            </a:xfrm>
            <a:custGeom>
              <a:avLst/>
              <a:gdLst>
                <a:gd name="T0" fmla="*/ 0 w 174"/>
                <a:gd name="T1" fmla="*/ 83 h 601"/>
                <a:gd name="T2" fmla="*/ 174 w 174"/>
                <a:gd name="T3" fmla="*/ 0 h 601"/>
                <a:gd name="T4" fmla="*/ 174 w 174"/>
                <a:gd name="T5" fmla="*/ 518 h 601"/>
                <a:gd name="T6" fmla="*/ 0 w 174"/>
                <a:gd name="T7" fmla="*/ 601 h 601"/>
                <a:gd name="T8" fmla="*/ 0 w 174"/>
                <a:gd name="T9" fmla="*/ 8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601">
                  <a:moveTo>
                    <a:pt x="0" y="83"/>
                  </a:moveTo>
                  <a:lnTo>
                    <a:pt x="174" y="0"/>
                  </a:lnTo>
                  <a:lnTo>
                    <a:pt x="174" y="518"/>
                  </a:lnTo>
                  <a:lnTo>
                    <a:pt x="0" y="60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B97D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3" name="Freeform 62"/>
            <p:cNvSpPr>
              <a:spLocks/>
            </p:cNvSpPr>
            <p:nvPr/>
          </p:nvSpPr>
          <p:spPr bwMode="auto">
            <a:xfrm rot="1182719">
              <a:off x="8097172" y="1880265"/>
              <a:ext cx="275958" cy="954137"/>
            </a:xfrm>
            <a:custGeom>
              <a:avLst/>
              <a:gdLst>
                <a:gd name="T0" fmla="*/ 0 w 174"/>
                <a:gd name="T1" fmla="*/ 518 h 601"/>
                <a:gd name="T2" fmla="*/ 174 w 174"/>
                <a:gd name="T3" fmla="*/ 601 h 601"/>
                <a:gd name="T4" fmla="*/ 174 w 174"/>
                <a:gd name="T5" fmla="*/ 83 h 601"/>
                <a:gd name="T6" fmla="*/ 0 w 174"/>
                <a:gd name="T7" fmla="*/ 0 h 601"/>
                <a:gd name="T8" fmla="*/ 0 w 174"/>
                <a:gd name="T9" fmla="*/ 518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601">
                  <a:moveTo>
                    <a:pt x="0" y="518"/>
                  </a:moveTo>
                  <a:lnTo>
                    <a:pt x="174" y="601"/>
                  </a:lnTo>
                  <a:lnTo>
                    <a:pt x="174" y="83"/>
                  </a:lnTo>
                  <a:lnTo>
                    <a:pt x="0" y="0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3B97D3">
                <a:lumMod val="75000"/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4" name="Freeform 63"/>
            <p:cNvSpPr>
              <a:spLocks/>
            </p:cNvSpPr>
            <p:nvPr/>
          </p:nvSpPr>
          <p:spPr bwMode="auto">
            <a:xfrm rot="1182719">
              <a:off x="7092065" y="2528697"/>
              <a:ext cx="1158549" cy="187231"/>
            </a:xfrm>
            <a:custGeom>
              <a:avLst/>
              <a:gdLst>
                <a:gd name="T0" fmla="*/ 730 w 730"/>
                <a:gd name="T1" fmla="*/ 83 h 118"/>
                <a:gd name="T2" fmla="*/ 676 w 730"/>
                <a:gd name="T3" fmla="*/ 118 h 118"/>
                <a:gd name="T4" fmla="*/ 32 w 730"/>
                <a:gd name="T5" fmla="*/ 118 h 118"/>
                <a:gd name="T6" fmla="*/ 0 w 730"/>
                <a:gd name="T7" fmla="*/ 83 h 118"/>
                <a:gd name="T8" fmla="*/ 174 w 730"/>
                <a:gd name="T9" fmla="*/ 0 h 118"/>
                <a:gd name="T10" fmla="*/ 556 w 730"/>
                <a:gd name="T11" fmla="*/ 0 h 118"/>
                <a:gd name="T12" fmla="*/ 730 w 730"/>
                <a:gd name="T13" fmla="*/ 8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118">
                  <a:moveTo>
                    <a:pt x="730" y="83"/>
                  </a:moveTo>
                  <a:lnTo>
                    <a:pt x="676" y="118"/>
                  </a:lnTo>
                  <a:lnTo>
                    <a:pt x="32" y="118"/>
                  </a:lnTo>
                  <a:lnTo>
                    <a:pt x="0" y="83"/>
                  </a:lnTo>
                  <a:lnTo>
                    <a:pt x="174" y="0"/>
                  </a:lnTo>
                  <a:lnTo>
                    <a:pt x="556" y="0"/>
                  </a:lnTo>
                  <a:lnTo>
                    <a:pt x="730" y="83"/>
                  </a:lnTo>
                  <a:close/>
                </a:path>
              </a:pathLst>
            </a:custGeom>
            <a:solidFill>
              <a:srgbClr val="FECF9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auto">
            <a:xfrm rot="1182719">
              <a:off x="7388244" y="2531871"/>
              <a:ext cx="605444" cy="71930"/>
            </a:xfrm>
            <a:custGeom>
              <a:avLst/>
              <a:gdLst>
                <a:gd name="T0" fmla="*/ 382 w 382"/>
                <a:gd name="T1" fmla="*/ 0 h 45"/>
                <a:gd name="T2" fmla="*/ 348 w 382"/>
                <a:gd name="T3" fmla="*/ 45 h 45"/>
                <a:gd name="T4" fmla="*/ 12 w 382"/>
                <a:gd name="T5" fmla="*/ 45 h 45"/>
                <a:gd name="T6" fmla="*/ 0 w 382"/>
                <a:gd name="T7" fmla="*/ 0 h 45"/>
                <a:gd name="T8" fmla="*/ 382 w 38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45">
                  <a:moveTo>
                    <a:pt x="382" y="0"/>
                  </a:moveTo>
                  <a:lnTo>
                    <a:pt x="348" y="45"/>
                  </a:lnTo>
                  <a:lnTo>
                    <a:pt x="12" y="45"/>
                  </a:lnTo>
                  <a:lnTo>
                    <a:pt x="0" y="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AB06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6" name="Freeform 85"/>
            <p:cNvSpPr>
              <a:spLocks/>
            </p:cNvSpPr>
            <p:nvPr/>
          </p:nvSpPr>
          <p:spPr bwMode="auto">
            <a:xfrm rot="1182719">
              <a:off x="7896151" y="2668327"/>
              <a:ext cx="330674" cy="187231"/>
            </a:xfrm>
            <a:custGeom>
              <a:avLst/>
              <a:gdLst>
                <a:gd name="T0" fmla="*/ 0 w 208"/>
                <a:gd name="T1" fmla="*/ 45 h 118"/>
                <a:gd name="T2" fmla="*/ 34 w 208"/>
                <a:gd name="T3" fmla="*/ 0 h 118"/>
                <a:gd name="T4" fmla="*/ 208 w 208"/>
                <a:gd name="T5" fmla="*/ 83 h 118"/>
                <a:gd name="T6" fmla="*/ 154 w 208"/>
                <a:gd name="T7" fmla="*/ 118 h 118"/>
                <a:gd name="T8" fmla="*/ 0 w 208"/>
                <a:gd name="T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18">
                  <a:moveTo>
                    <a:pt x="0" y="45"/>
                  </a:moveTo>
                  <a:lnTo>
                    <a:pt x="34" y="0"/>
                  </a:lnTo>
                  <a:lnTo>
                    <a:pt x="208" y="83"/>
                  </a:lnTo>
                  <a:lnTo>
                    <a:pt x="154" y="11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E864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462" name="Group 196"/>
          <p:cNvGrpSpPr>
            <a:grpSpLocks/>
          </p:cNvGrpSpPr>
          <p:nvPr/>
        </p:nvGrpSpPr>
        <p:grpSpPr bwMode="auto">
          <a:xfrm>
            <a:off x="8680450" y="2952750"/>
            <a:ext cx="1506538" cy="1673225"/>
            <a:chOff x="6880714" y="2439539"/>
            <a:chExt cx="1128602" cy="1114836"/>
          </a:xfrm>
        </p:grpSpPr>
        <p:sp>
          <p:nvSpPr>
            <p:cNvPr id="215" name="Rectangle 64"/>
            <p:cNvSpPr>
              <a:spLocks noChangeArrowheads="1"/>
            </p:cNvSpPr>
            <p:nvPr/>
          </p:nvSpPr>
          <p:spPr bwMode="auto">
            <a:xfrm rot="1182719">
              <a:off x="7274357" y="2573870"/>
              <a:ext cx="532786" cy="722422"/>
            </a:xfrm>
            <a:prstGeom prst="rect">
              <a:avLst/>
            </a:prstGeom>
            <a:solidFill>
              <a:srgbClr val="9CBE5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6" name="Freeform 65"/>
            <p:cNvSpPr>
              <a:spLocks/>
            </p:cNvSpPr>
            <p:nvPr/>
          </p:nvSpPr>
          <p:spPr bwMode="auto">
            <a:xfrm rot="1182719">
              <a:off x="7032938" y="2439539"/>
              <a:ext cx="243797" cy="839829"/>
            </a:xfrm>
            <a:custGeom>
              <a:avLst/>
              <a:gdLst>
                <a:gd name="T0" fmla="*/ 0 w 154"/>
                <a:gd name="T1" fmla="*/ 73 h 529"/>
                <a:gd name="T2" fmla="*/ 154 w 154"/>
                <a:gd name="T3" fmla="*/ 0 h 529"/>
                <a:gd name="T4" fmla="*/ 154 w 154"/>
                <a:gd name="T5" fmla="*/ 455 h 529"/>
                <a:gd name="T6" fmla="*/ 0 w 154"/>
                <a:gd name="T7" fmla="*/ 529 h 529"/>
                <a:gd name="T8" fmla="*/ 0 w 154"/>
                <a:gd name="T9" fmla="*/ 7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29">
                  <a:moveTo>
                    <a:pt x="0" y="73"/>
                  </a:moveTo>
                  <a:lnTo>
                    <a:pt x="154" y="0"/>
                  </a:lnTo>
                  <a:lnTo>
                    <a:pt x="154" y="455"/>
                  </a:lnTo>
                  <a:lnTo>
                    <a:pt x="0" y="52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CBE5C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7" name="Freeform 66"/>
            <p:cNvSpPr>
              <a:spLocks/>
            </p:cNvSpPr>
            <p:nvPr/>
          </p:nvSpPr>
          <p:spPr bwMode="auto">
            <a:xfrm rot="1182719">
              <a:off x="7764330" y="2701853"/>
              <a:ext cx="244986" cy="839829"/>
            </a:xfrm>
            <a:custGeom>
              <a:avLst/>
              <a:gdLst>
                <a:gd name="T0" fmla="*/ 0 w 154"/>
                <a:gd name="T1" fmla="*/ 455 h 529"/>
                <a:gd name="T2" fmla="*/ 154 w 154"/>
                <a:gd name="T3" fmla="*/ 529 h 529"/>
                <a:gd name="T4" fmla="*/ 154 w 154"/>
                <a:gd name="T5" fmla="*/ 73 h 529"/>
                <a:gd name="T6" fmla="*/ 0 w 154"/>
                <a:gd name="T7" fmla="*/ 0 h 529"/>
                <a:gd name="T8" fmla="*/ 0 w 154"/>
                <a:gd name="T9" fmla="*/ 455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29">
                  <a:moveTo>
                    <a:pt x="0" y="455"/>
                  </a:moveTo>
                  <a:lnTo>
                    <a:pt x="154" y="529"/>
                  </a:lnTo>
                  <a:lnTo>
                    <a:pt x="154" y="73"/>
                  </a:lnTo>
                  <a:lnTo>
                    <a:pt x="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9CBE5C">
                <a:lumMod val="75000"/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8" name="Freeform 67"/>
            <p:cNvSpPr>
              <a:spLocks/>
            </p:cNvSpPr>
            <p:nvPr/>
          </p:nvSpPr>
          <p:spPr bwMode="auto">
            <a:xfrm rot="1182719">
              <a:off x="6880714" y="3270906"/>
              <a:ext cx="1022758" cy="159716"/>
            </a:xfrm>
            <a:custGeom>
              <a:avLst/>
              <a:gdLst>
                <a:gd name="T0" fmla="*/ 644 w 644"/>
                <a:gd name="T1" fmla="*/ 74 h 101"/>
                <a:gd name="T2" fmla="*/ 595 w 644"/>
                <a:gd name="T3" fmla="*/ 101 h 101"/>
                <a:gd name="T4" fmla="*/ 37 w 644"/>
                <a:gd name="T5" fmla="*/ 101 h 101"/>
                <a:gd name="T6" fmla="*/ 0 w 644"/>
                <a:gd name="T7" fmla="*/ 74 h 101"/>
                <a:gd name="T8" fmla="*/ 154 w 644"/>
                <a:gd name="T9" fmla="*/ 0 h 101"/>
                <a:gd name="T10" fmla="*/ 490 w 644"/>
                <a:gd name="T11" fmla="*/ 0 h 101"/>
                <a:gd name="T12" fmla="*/ 644 w 644"/>
                <a:gd name="T13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101">
                  <a:moveTo>
                    <a:pt x="644" y="74"/>
                  </a:moveTo>
                  <a:lnTo>
                    <a:pt x="595" y="101"/>
                  </a:lnTo>
                  <a:lnTo>
                    <a:pt x="37" y="101"/>
                  </a:lnTo>
                  <a:lnTo>
                    <a:pt x="0" y="74"/>
                  </a:lnTo>
                  <a:lnTo>
                    <a:pt x="154" y="0"/>
                  </a:lnTo>
                  <a:lnTo>
                    <a:pt x="490" y="0"/>
                  </a:lnTo>
                  <a:lnTo>
                    <a:pt x="644" y="74"/>
                  </a:lnTo>
                  <a:close/>
                </a:path>
              </a:pathLst>
            </a:custGeom>
            <a:solidFill>
              <a:srgbClr val="FECF9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9" name="Freeform 81"/>
            <p:cNvSpPr>
              <a:spLocks/>
            </p:cNvSpPr>
            <p:nvPr/>
          </p:nvSpPr>
          <p:spPr bwMode="auto">
            <a:xfrm rot="1182719">
              <a:off x="7142350" y="3273022"/>
              <a:ext cx="532786" cy="62406"/>
            </a:xfrm>
            <a:custGeom>
              <a:avLst/>
              <a:gdLst>
                <a:gd name="T0" fmla="*/ 16 w 336"/>
                <a:gd name="T1" fmla="*/ 39 h 39"/>
                <a:gd name="T2" fmla="*/ 0 w 336"/>
                <a:gd name="T3" fmla="*/ 0 h 39"/>
                <a:gd name="T4" fmla="*/ 336 w 336"/>
                <a:gd name="T5" fmla="*/ 0 h 39"/>
                <a:gd name="T6" fmla="*/ 307 w 336"/>
                <a:gd name="T7" fmla="*/ 39 h 39"/>
                <a:gd name="T8" fmla="*/ 16 w 33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9">
                  <a:moveTo>
                    <a:pt x="16" y="39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07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FAB06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0" name="Freeform 84"/>
            <p:cNvSpPr>
              <a:spLocks/>
            </p:cNvSpPr>
            <p:nvPr/>
          </p:nvSpPr>
          <p:spPr bwMode="auto">
            <a:xfrm rot="1182719">
              <a:off x="7590699" y="3393602"/>
              <a:ext cx="291367" cy="160773"/>
            </a:xfrm>
            <a:custGeom>
              <a:avLst/>
              <a:gdLst>
                <a:gd name="T0" fmla="*/ 0 w 183"/>
                <a:gd name="T1" fmla="*/ 39 h 101"/>
                <a:gd name="T2" fmla="*/ 134 w 183"/>
                <a:gd name="T3" fmla="*/ 101 h 101"/>
                <a:gd name="T4" fmla="*/ 183 w 183"/>
                <a:gd name="T5" fmla="*/ 74 h 101"/>
                <a:gd name="T6" fmla="*/ 29 w 183"/>
                <a:gd name="T7" fmla="*/ 0 h 101"/>
                <a:gd name="T8" fmla="*/ 0 w 183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1">
                  <a:moveTo>
                    <a:pt x="0" y="39"/>
                  </a:moveTo>
                  <a:lnTo>
                    <a:pt x="134" y="101"/>
                  </a:lnTo>
                  <a:lnTo>
                    <a:pt x="183" y="7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E864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463" name="Group 197"/>
          <p:cNvGrpSpPr>
            <a:grpSpLocks/>
          </p:cNvGrpSpPr>
          <p:nvPr/>
        </p:nvGrpSpPr>
        <p:grpSpPr bwMode="auto">
          <a:xfrm>
            <a:off x="8455025" y="4087813"/>
            <a:ext cx="1304925" cy="1446212"/>
            <a:chOff x="6712174" y="3195347"/>
            <a:chExt cx="977745" cy="963477"/>
          </a:xfrm>
        </p:grpSpPr>
        <p:sp>
          <p:nvSpPr>
            <p:cNvPr id="208" name="Rectangle 68"/>
            <p:cNvSpPr>
              <a:spLocks noChangeArrowheads="1"/>
            </p:cNvSpPr>
            <p:nvPr/>
          </p:nvSpPr>
          <p:spPr bwMode="auto">
            <a:xfrm rot="1182719">
              <a:off x="7052363" y="3311683"/>
              <a:ext cx="461515" cy="626102"/>
            </a:xfrm>
            <a:prstGeom prst="rect">
              <a:avLst/>
            </a:prstGeom>
            <a:solidFill>
              <a:srgbClr val="F29C1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 rot="1182719">
              <a:off x="6843016" y="3195347"/>
              <a:ext cx="211726" cy="725516"/>
            </a:xfrm>
            <a:custGeom>
              <a:avLst/>
              <a:gdLst>
                <a:gd name="T0" fmla="*/ 0 w 133"/>
                <a:gd name="T1" fmla="*/ 62 h 457"/>
                <a:gd name="T2" fmla="*/ 133 w 133"/>
                <a:gd name="T3" fmla="*/ 0 h 457"/>
                <a:gd name="T4" fmla="*/ 133 w 133"/>
                <a:gd name="T5" fmla="*/ 394 h 457"/>
                <a:gd name="T6" fmla="*/ 0 w 133"/>
                <a:gd name="T7" fmla="*/ 457 h 457"/>
                <a:gd name="T8" fmla="*/ 0 w 133"/>
                <a:gd name="T9" fmla="*/ 6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57">
                  <a:moveTo>
                    <a:pt x="0" y="62"/>
                  </a:moveTo>
                  <a:lnTo>
                    <a:pt x="133" y="0"/>
                  </a:lnTo>
                  <a:lnTo>
                    <a:pt x="133" y="394"/>
                  </a:lnTo>
                  <a:lnTo>
                    <a:pt x="0" y="4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29C1F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 rot="1182719">
              <a:off x="7477004" y="3422732"/>
              <a:ext cx="212915" cy="725516"/>
            </a:xfrm>
            <a:custGeom>
              <a:avLst/>
              <a:gdLst>
                <a:gd name="T0" fmla="*/ 0 w 134"/>
                <a:gd name="T1" fmla="*/ 394 h 457"/>
                <a:gd name="T2" fmla="*/ 134 w 134"/>
                <a:gd name="T3" fmla="*/ 457 h 457"/>
                <a:gd name="T4" fmla="*/ 134 w 134"/>
                <a:gd name="T5" fmla="*/ 62 h 457"/>
                <a:gd name="T6" fmla="*/ 0 w 134"/>
                <a:gd name="T7" fmla="*/ 0 h 457"/>
                <a:gd name="T8" fmla="*/ 0 w 134"/>
                <a:gd name="T9" fmla="*/ 39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57">
                  <a:moveTo>
                    <a:pt x="0" y="394"/>
                  </a:moveTo>
                  <a:lnTo>
                    <a:pt x="134" y="457"/>
                  </a:lnTo>
                  <a:lnTo>
                    <a:pt x="134" y="62"/>
                  </a:lnTo>
                  <a:lnTo>
                    <a:pt x="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29C1F">
                <a:lumMod val="75000"/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 rot="1182719">
              <a:off x="6712174" y="3915575"/>
              <a:ext cx="886156" cy="136431"/>
            </a:xfrm>
            <a:custGeom>
              <a:avLst/>
              <a:gdLst>
                <a:gd name="T0" fmla="*/ 558 w 558"/>
                <a:gd name="T1" fmla="*/ 63 h 86"/>
                <a:gd name="T2" fmla="*/ 518 w 558"/>
                <a:gd name="T3" fmla="*/ 86 h 86"/>
                <a:gd name="T4" fmla="*/ 26 w 558"/>
                <a:gd name="T5" fmla="*/ 86 h 86"/>
                <a:gd name="T6" fmla="*/ 0 w 558"/>
                <a:gd name="T7" fmla="*/ 63 h 86"/>
                <a:gd name="T8" fmla="*/ 133 w 558"/>
                <a:gd name="T9" fmla="*/ 0 h 86"/>
                <a:gd name="T10" fmla="*/ 424 w 558"/>
                <a:gd name="T11" fmla="*/ 0 h 86"/>
                <a:gd name="T12" fmla="*/ 558 w 558"/>
                <a:gd name="T13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86">
                  <a:moveTo>
                    <a:pt x="558" y="63"/>
                  </a:moveTo>
                  <a:lnTo>
                    <a:pt x="518" y="86"/>
                  </a:lnTo>
                  <a:lnTo>
                    <a:pt x="26" y="86"/>
                  </a:lnTo>
                  <a:lnTo>
                    <a:pt x="0" y="63"/>
                  </a:lnTo>
                  <a:lnTo>
                    <a:pt x="133" y="0"/>
                  </a:lnTo>
                  <a:lnTo>
                    <a:pt x="424" y="0"/>
                  </a:lnTo>
                  <a:lnTo>
                    <a:pt x="558" y="63"/>
                  </a:lnTo>
                  <a:close/>
                </a:path>
              </a:pathLst>
            </a:custGeom>
            <a:solidFill>
              <a:srgbClr val="FECF9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2" name="Freeform 82"/>
            <p:cNvSpPr>
              <a:spLocks/>
            </p:cNvSpPr>
            <p:nvPr/>
          </p:nvSpPr>
          <p:spPr bwMode="auto">
            <a:xfrm rot="1182719">
              <a:off x="6938173" y="3917690"/>
              <a:ext cx="462705" cy="47593"/>
            </a:xfrm>
            <a:custGeom>
              <a:avLst/>
              <a:gdLst>
                <a:gd name="T0" fmla="*/ 291 w 291"/>
                <a:gd name="T1" fmla="*/ 0 h 30"/>
                <a:gd name="T2" fmla="*/ 267 w 291"/>
                <a:gd name="T3" fmla="*/ 30 h 30"/>
                <a:gd name="T4" fmla="*/ 10 w 291"/>
                <a:gd name="T5" fmla="*/ 30 h 30"/>
                <a:gd name="T6" fmla="*/ 0 w 291"/>
                <a:gd name="T7" fmla="*/ 0 h 30"/>
                <a:gd name="T8" fmla="*/ 291 w 29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30">
                  <a:moveTo>
                    <a:pt x="291" y="0"/>
                  </a:moveTo>
                  <a:lnTo>
                    <a:pt x="267" y="30"/>
                  </a:lnTo>
                  <a:lnTo>
                    <a:pt x="10" y="30"/>
                  </a:lnTo>
                  <a:lnTo>
                    <a:pt x="0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AB06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3" name="Freeform 83"/>
            <p:cNvSpPr>
              <a:spLocks/>
            </p:cNvSpPr>
            <p:nvPr/>
          </p:nvSpPr>
          <p:spPr bwMode="auto">
            <a:xfrm rot="1182719">
              <a:off x="7328320" y="4022393"/>
              <a:ext cx="250979" cy="136431"/>
            </a:xfrm>
            <a:custGeom>
              <a:avLst/>
              <a:gdLst>
                <a:gd name="T0" fmla="*/ 0 w 158"/>
                <a:gd name="T1" fmla="*/ 30 h 86"/>
                <a:gd name="T2" fmla="*/ 24 w 158"/>
                <a:gd name="T3" fmla="*/ 0 h 86"/>
                <a:gd name="T4" fmla="*/ 158 w 158"/>
                <a:gd name="T5" fmla="*/ 63 h 86"/>
                <a:gd name="T6" fmla="*/ 118 w 158"/>
                <a:gd name="T7" fmla="*/ 86 h 86"/>
                <a:gd name="T8" fmla="*/ 0 w 158"/>
                <a:gd name="T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6">
                  <a:moveTo>
                    <a:pt x="0" y="30"/>
                  </a:moveTo>
                  <a:lnTo>
                    <a:pt x="24" y="0"/>
                  </a:lnTo>
                  <a:lnTo>
                    <a:pt x="158" y="63"/>
                  </a:lnTo>
                  <a:lnTo>
                    <a:pt x="118" y="8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E864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14" name="Freeform 213"/>
            <p:cNvSpPr>
              <a:spLocks noEditPoints="1"/>
            </p:cNvSpPr>
            <p:nvPr/>
          </p:nvSpPr>
          <p:spPr bwMode="auto">
            <a:xfrm>
              <a:off x="7141573" y="3495707"/>
              <a:ext cx="254547" cy="290841"/>
            </a:xfrm>
            <a:custGeom>
              <a:avLst/>
              <a:gdLst>
                <a:gd name="T0" fmla="*/ 199 w 242"/>
                <a:gd name="T1" fmla="*/ 43 h 277"/>
                <a:gd name="T2" fmla="*/ 43 w 242"/>
                <a:gd name="T3" fmla="*/ 43 h 277"/>
                <a:gd name="T4" fmla="*/ 43 w 242"/>
                <a:gd name="T5" fmla="*/ 199 h 277"/>
                <a:gd name="T6" fmla="*/ 121 w 242"/>
                <a:gd name="T7" fmla="*/ 277 h 277"/>
                <a:gd name="T8" fmla="*/ 199 w 242"/>
                <a:gd name="T9" fmla="*/ 199 h 277"/>
                <a:gd name="T10" fmla="*/ 199 w 242"/>
                <a:gd name="T11" fmla="*/ 43 h 277"/>
                <a:gd name="T12" fmla="*/ 121 w 242"/>
                <a:gd name="T13" fmla="*/ 195 h 277"/>
                <a:gd name="T14" fmla="*/ 47 w 242"/>
                <a:gd name="T15" fmla="*/ 121 h 277"/>
                <a:gd name="T16" fmla="*/ 121 w 242"/>
                <a:gd name="T17" fmla="*/ 47 h 277"/>
                <a:gd name="T18" fmla="*/ 195 w 242"/>
                <a:gd name="T19" fmla="*/ 121 h 277"/>
                <a:gd name="T20" fmla="*/ 121 w 242"/>
                <a:gd name="T21" fmla="*/ 19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277">
                  <a:moveTo>
                    <a:pt x="199" y="43"/>
                  </a:moveTo>
                  <a:cubicBezTo>
                    <a:pt x="156" y="0"/>
                    <a:pt x="86" y="0"/>
                    <a:pt x="43" y="43"/>
                  </a:cubicBezTo>
                  <a:cubicBezTo>
                    <a:pt x="0" y="86"/>
                    <a:pt x="0" y="156"/>
                    <a:pt x="43" y="199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242" y="156"/>
                    <a:pt x="242" y="86"/>
                    <a:pt x="199" y="43"/>
                  </a:cubicBezTo>
                  <a:close/>
                  <a:moveTo>
                    <a:pt x="121" y="195"/>
                  </a:moveTo>
                  <a:cubicBezTo>
                    <a:pt x="80" y="195"/>
                    <a:pt x="47" y="162"/>
                    <a:pt x="47" y="121"/>
                  </a:cubicBezTo>
                  <a:cubicBezTo>
                    <a:pt x="47" y="80"/>
                    <a:pt x="80" y="47"/>
                    <a:pt x="121" y="47"/>
                  </a:cubicBezTo>
                  <a:cubicBezTo>
                    <a:pt x="162" y="47"/>
                    <a:pt x="195" y="80"/>
                    <a:pt x="195" y="121"/>
                  </a:cubicBezTo>
                  <a:cubicBezTo>
                    <a:pt x="195" y="162"/>
                    <a:pt x="162" y="195"/>
                    <a:pt x="121" y="19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464" name="Group 198"/>
          <p:cNvGrpSpPr>
            <a:grpSpLocks/>
          </p:cNvGrpSpPr>
          <p:nvPr/>
        </p:nvGrpSpPr>
        <p:grpSpPr bwMode="auto">
          <a:xfrm>
            <a:off x="8177213" y="5056188"/>
            <a:ext cx="1217612" cy="1766887"/>
            <a:chOff x="6503975" y="3841060"/>
            <a:chExt cx="912312" cy="1176666"/>
          </a:xfrm>
        </p:grpSpPr>
        <p:sp>
          <p:nvSpPr>
            <p:cNvPr id="200" name="Rectangle 72"/>
            <p:cNvSpPr>
              <a:spLocks noChangeArrowheads="1"/>
            </p:cNvSpPr>
            <p:nvPr/>
          </p:nvSpPr>
          <p:spPr bwMode="auto">
            <a:xfrm rot="1182719">
              <a:off x="6853675" y="3943608"/>
              <a:ext cx="407983" cy="553974"/>
            </a:xfrm>
            <a:prstGeom prst="rect">
              <a:avLst/>
            </a:prstGeom>
            <a:solidFill>
              <a:srgbClr val="C20E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1" name="Freeform 73"/>
            <p:cNvSpPr>
              <a:spLocks/>
            </p:cNvSpPr>
            <p:nvPr/>
          </p:nvSpPr>
          <p:spPr bwMode="auto">
            <a:xfrm rot="1182719">
              <a:off x="6670499" y="3841060"/>
              <a:ext cx="185555" cy="642779"/>
            </a:xfrm>
            <a:custGeom>
              <a:avLst/>
              <a:gdLst>
                <a:gd name="T0" fmla="*/ 0 w 117"/>
                <a:gd name="T1" fmla="*/ 56 h 405"/>
                <a:gd name="T2" fmla="*/ 117 w 117"/>
                <a:gd name="T3" fmla="*/ 0 h 405"/>
                <a:gd name="T4" fmla="*/ 117 w 117"/>
                <a:gd name="T5" fmla="*/ 349 h 405"/>
                <a:gd name="T6" fmla="*/ 0 w 117"/>
                <a:gd name="T7" fmla="*/ 405 h 405"/>
                <a:gd name="T8" fmla="*/ 0 w 117"/>
                <a:gd name="T9" fmla="*/ 5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05">
                  <a:moveTo>
                    <a:pt x="0" y="56"/>
                  </a:moveTo>
                  <a:lnTo>
                    <a:pt x="117" y="0"/>
                  </a:lnTo>
                  <a:lnTo>
                    <a:pt x="117" y="349"/>
                  </a:lnTo>
                  <a:lnTo>
                    <a:pt x="0" y="40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20E68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2" name="Freeform 74"/>
            <p:cNvSpPr>
              <a:spLocks/>
            </p:cNvSpPr>
            <p:nvPr/>
          </p:nvSpPr>
          <p:spPr bwMode="auto">
            <a:xfrm rot="1182719">
              <a:off x="7229543" y="4041928"/>
              <a:ext cx="186744" cy="642779"/>
            </a:xfrm>
            <a:custGeom>
              <a:avLst/>
              <a:gdLst>
                <a:gd name="T0" fmla="*/ 0 w 118"/>
                <a:gd name="T1" fmla="*/ 349 h 405"/>
                <a:gd name="T2" fmla="*/ 118 w 118"/>
                <a:gd name="T3" fmla="*/ 405 h 405"/>
                <a:gd name="T4" fmla="*/ 118 w 118"/>
                <a:gd name="T5" fmla="*/ 56 h 405"/>
                <a:gd name="T6" fmla="*/ 0 w 118"/>
                <a:gd name="T7" fmla="*/ 0 h 405"/>
                <a:gd name="T8" fmla="*/ 0 w 118"/>
                <a:gd name="T9" fmla="*/ 34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405">
                  <a:moveTo>
                    <a:pt x="0" y="349"/>
                  </a:moveTo>
                  <a:lnTo>
                    <a:pt x="118" y="405"/>
                  </a:lnTo>
                  <a:lnTo>
                    <a:pt x="118" y="56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C20E68">
                <a:lumMod val="75000"/>
                <a:alpha val="90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3" name="Freeform 75"/>
            <p:cNvSpPr>
              <a:spLocks/>
            </p:cNvSpPr>
            <p:nvPr/>
          </p:nvSpPr>
          <p:spPr bwMode="auto">
            <a:xfrm rot="1182719">
              <a:off x="6534901" y="4475381"/>
              <a:ext cx="781472" cy="232585"/>
            </a:xfrm>
            <a:custGeom>
              <a:avLst/>
              <a:gdLst>
                <a:gd name="T0" fmla="*/ 492 w 492"/>
                <a:gd name="T1" fmla="*/ 56 h 147"/>
                <a:gd name="T2" fmla="*/ 374 w 492"/>
                <a:gd name="T3" fmla="*/ 147 h 147"/>
                <a:gd name="T4" fmla="*/ 131 w 492"/>
                <a:gd name="T5" fmla="*/ 147 h 147"/>
                <a:gd name="T6" fmla="*/ 0 w 492"/>
                <a:gd name="T7" fmla="*/ 56 h 147"/>
                <a:gd name="T8" fmla="*/ 117 w 492"/>
                <a:gd name="T9" fmla="*/ 0 h 147"/>
                <a:gd name="T10" fmla="*/ 374 w 492"/>
                <a:gd name="T11" fmla="*/ 0 h 147"/>
                <a:gd name="T12" fmla="*/ 492 w 492"/>
                <a:gd name="T13" fmla="*/ 5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147">
                  <a:moveTo>
                    <a:pt x="492" y="56"/>
                  </a:moveTo>
                  <a:lnTo>
                    <a:pt x="374" y="147"/>
                  </a:lnTo>
                  <a:lnTo>
                    <a:pt x="131" y="147"/>
                  </a:lnTo>
                  <a:lnTo>
                    <a:pt x="0" y="56"/>
                  </a:lnTo>
                  <a:lnTo>
                    <a:pt x="117" y="0"/>
                  </a:lnTo>
                  <a:lnTo>
                    <a:pt x="374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FECF9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4" name="Freeform 76"/>
            <p:cNvSpPr>
              <a:spLocks/>
            </p:cNvSpPr>
            <p:nvPr/>
          </p:nvSpPr>
          <p:spPr bwMode="auto">
            <a:xfrm rot="1182719">
              <a:off x="6678825" y="4466924"/>
              <a:ext cx="407984" cy="484199"/>
            </a:xfrm>
            <a:custGeom>
              <a:avLst/>
              <a:gdLst>
                <a:gd name="T0" fmla="*/ 257 w 257"/>
                <a:gd name="T1" fmla="*/ 0 h 305"/>
                <a:gd name="T2" fmla="*/ 129 w 257"/>
                <a:gd name="T3" fmla="*/ 305 h 305"/>
                <a:gd name="T4" fmla="*/ 0 w 257"/>
                <a:gd name="T5" fmla="*/ 0 h 305"/>
                <a:gd name="T6" fmla="*/ 257 w 257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305">
                  <a:moveTo>
                    <a:pt x="257" y="0"/>
                  </a:moveTo>
                  <a:lnTo>
                    <a:pt x="129" y="305"/>
                  </a:lnTo>
                  <a:lnTo>
                    <a:pt x="0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AB06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5" name="Freeform 77"/>
            <p:cNvSpPr>
              <a:spLocks/>
            </p:cNvSpPr>
            <p:nvPr/>
          </p:nvSpPr>
          <p:spPr bwMode="auto">
            <a:xfrm rot="1182719">
              <a:off x="6503975" y="4401377"/>
              <a:ext cx="390141" cy="484199"/>
            </a:xfrm>
            <a:custGeom>
              <a:avLst/>
              <a:gdLst>
                <a:gd name="T0" fmla="*/ 117 w 246"/>
                <a:gd name="T1" fmla="*/ 0 h 305"/>
                <a:gd name="T2" fmla="*/ 246 w 246"/>
                <a:gd name="T3" fmla="*/ 305 h 305"/>
                <a:gd name="T4" fmla="*/ 0 w 246"/>
                <a:gd name="T5" fmla="*/ 56 h 305"/>
                <a:gd name="T6" fmla="*/ 117 w 246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305">
                  <a:moveTo>
                    <a:pt x="117" y="0"/>
                  </a:moveTo>
                  <a:lnTo>
                    <a:pt x="246" y="305"/>
                  </a:lnTo>
                  <a:lnTo>
                    <a:pt x="0" y="5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ECF9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6" name="Freeform 78"/>
            <p:cNvSpPr>
              <a:spLocks/>
            </p:cNvSpPr>
            <p:nvPr/>
          </p:nvSpPr>
          <p:spPr bwMode="auto">
            <a:xfrm rot="1182719">
              <a:off x="6871516" y="4533527"/>
              <a:ext cx="390141" cy="484199"/>
            </a:xfrm>
            <a:custGeom>
              <a:avLst/>
              <a:gdLst>
                <a:gd name="T0" fmla="*/ 128 w 246"/>
                <a:gd name="T1" fmla="*/ 0 h 305"/>
                <a:gd name="T2" fmla="*/ 0 w 246"/>
                <a:gd name="T3" fmla="*/ 305 h 305"/>
                <a:gd name="T4" fmla="*/ 246 w 246"/>
                <a:gd name="T5" fmla="*/ 56 h 305"/>
                <a:gd name="T6" fmla="*/ 128 w 246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305">
                  <a:moveTo>
                    <a:pt x="128" y="0"/>
                  </a:moveTo>
                  <a:lnTo>
                    <a:pt x="0" y="305"/>
                  </a:lnTo>
                  <a:lnTo>
                    <a:pt x="246" y="56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E864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07" name="Freeform 79"/>
            <p:cNvSpPr>
              <a:spLocks/>
            </p:cNvSpPr>
            <p:nvPr/>
          </p:nvSpPr>
          <p:spPr bwMode="auto">
            <a:xfrm rot="1182719">
              <a:off x="6688340" y="4749197"/>
              <a:ext cx="279522" cy="192411"/>
            </a:xfrm>
            <a:custGeom>
              <a:avLst/>
              <a:gdLst>
                <a:gd name="T0" fmla="*/ 176 w 176"/>
                <a:gd name="T1" fmla="*/ 35 h 121"/>
                <a:gd name="T2" fmla="*/ 142 w 176"/>
                <a:gd name="T3" fmla="*/ 0 h 121"/>
                <a:gd name="T4" fmla="*/ 41 w 176"/>
                <a:gd name="T5" fmla="*/ 0 h 121"/>
                <a:gd name="T6" fmla="*/ 0 w 176"/>
                <a:gd name="T7" fmla="*/ 27 h 121"/>
                <a:gd name="T8" fmla="*/ 92 w 176"/>
                <a:gd name="T9" fmla="*/ 121 h 121"/>
                <a:gd name="T10" fmla="*/ 176 w 176"/>
                <a:gd name="T11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21">
                  <a:moveTo>
                    <a:pt x="176" y="35"/>
                  </a:moveTo>
                  <a:lnTo>
                    <a:pt x="142" y="0"/>
                  </a:lnTo>
                  <a:lnTo>
                    <a:pt x="41" y="0"/>
                  </a:lnTo>
                  <a:lnTo>
                    <a:pt x="0" y="27"/>
                  </a:lnTo>
                  <a:lnTo>
                    <a:pt x="92" y="121"/>
                  </a:lnTo>
                  <a:lnTo>
                    <a:pt x="176" y="35"/>
                  </a:ln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sz="1200" kern="0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104465" name="TextBox 234"/>
          <p:cNvSpPr txBox="1">
            <a:spLocks noChangeArrowheads="1"/>
          </p:cNvSpPr>
          <p:nvPr/>
        </p:nvSpPr>
        <p:spPr bwMode="auto">
          <a:xfrm>
            <a:off x="2552700" y="3113088"/>
            <a:ext cx="6230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>
                <a:cs typeface="B Mitra" pitchFamily="2" charset="-78"/>
              </a:rPr>
              <a:t>توسعه زیست‌بوم نوآوری حول شرکت‌های بزرگ خوشه برای حل چالش‌های آنها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4466" name="TextBox 236"/>
          <p:cNvSpPr txBox="1">
            <a:spLocks noChangeArrowheads="1"/>
          </p:cNvSpPr>
          <p:nvPr/>
        </p:nvSpPr>
        <p:spPr bwMode="auto">
          <a:xfrm>
            <a:off x="2435225" y="4251325"/>
            <a:ext cx="5986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>
                <a:cs typeface="B Mitra" pitchFamily="2" charset="-78"/>
              </a:rPr>
              <a:t>تولید بار اول محصولات و فناوری‌های پیشرفته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4467" name="TextBox 237"/>
          <p:cNvSpPr txBox="1">
            <a:spLocks noChangeArrowheads="1"/>
          </p:cNvSpPr>
          <p:nvPr/>
        </p:nvSpPr>
        <p:spPr bwMode="auto">
          <a:xfrm>
            <a:off x="2376488" y="2184400"/>
            <a:ext cx="66659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>
                <a:cs typeface="B Mitra" pitchFamily="2" charset="-78"/>
              </a:rPr>
              <a:t>افزایش مقیاس شرکت های تولیدکننده محصولات دانش‌بنیان موردنیاز صنایع با هدف کاهش واردات</a:t>
            </a:r>
            <a:endParaRPr lang="en-US" sz="2400" b="1">
              <a:cs typeface="B Mitra" pitchFamily="2" charset="-78"/>
            </a:endParaRPr>
          </a:p>
        </p:txBody>
      </p:sp>
      <p:pic>
        <p:nvPicPr>
          <p:cNvPr id="104468" name="Picture 2" descr="Image result for growth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3100" y="2127250"/>
            <a:ext cx="7508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9" name="Picture 2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4650" y="3406775"/>
            <a:ext cx="5635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70" name="TextBox 240"/>
          <p:cNvSpPr txBox="1">
            <a:spLocks noChangeArrowheads="1"/>
          </p:cNvSpPr>
          <p:nvPr/>
        </p:nvSpPr>
        <p:spPr bwMode="auto">
          <a:xfrm>
            <a:off x="2868613" y="5360988"/>
            <a:ext cx="5041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000" b="1">
                <a:latin typeface="IranNastaliq" pitchFamily="18" charset="0"/>
                <a:cs typeface="IranNastaliq" pitchFamily="18" charset="0"/>
              </a:rPr>
              <a:t>ارتقای تاب آوری ملی در صنایع منتخب</a:t>
            </a:r>
            <a:endParaRPr lang="en-US" sz="4000" b="1">
              <a:latin typeface="IranNastaliq" pitchFamily="18" charset="0"/>
              <a:cs typeface="IranNastaliq" pitchFamily="18" charset="0"/>
            </a:endParaRPr>
          </a:p>
        </p:txBody>
      </p:sp>
      <p:grpSp>
        <p:nvGrpSpPr>
          <p:cNvPr id="11" name="Rocket"/>
          <p:cNvGrpSpPr/>
          <p:nvPr/>
        </p:nvGrpSpPr>
        <p:grpSpPr>
          <a:xfrm rot="1075321">
            <a:off x="8745656" y="5337907"/>
            <a:ext cx="374810" cy="633086"/>
            <a:chOff x="1581862" y="246568"/>
            <a:chExt cx="2014538" cy="5235576"/>
          </a:xfrm>
          <a:solidFill>
            <a:schemeClr val="tx1"/>
          </a:solidFill>
        </p:grpSpPr>
        <p:sp>
          <p:nvSpPr>
            <p:cNvPr id="243" name="Base"/>
            <p:cNvSpPr>
              <a:spLocks/>
            </p:cNvSpPr>
            <p:nvPr/>
          </p:nvSpPr>
          <p:spPr bwMode="auto">
            <a:xfrm>
              <a:off x="1600698" y="248156"/>
              <a:ext cx="1976865" cy="5233988"/>
            </a:xfrm>
            <a:custGeom>
              <a:avLst/>
              <a:gdLst>
                <a:gd name="connsiteX0" fmla="*/ 982815 w 1976865"/>
                <a:gd name="connsiteY0" fmla="*/ 0 h 5233988"/>
                <a:gd name="connsiteX1" fmla="*/ 982815 w 1976865"/>
                <a:gd name="connsiteY1" fmla="*/ 3758 h 5233988"/>
                <a:gd name="connsiteX2" fmla="*/ 986586 w 1976865"/>
                <a:gd name="connsiteY2" fmla="*/ 0 h 5233988"/>
                <a:gd name="connsiteX3" fmla="*/ 1423985 w 1976865"/>
                <a:gd name="connsiteY3" fmla="*/ 905683 h 5233988"/>
                <a:gd name="connsiteX4" fmla="*/ 1563501 w 1976865"/>
                <a:gd name="connsiteY4" fmla="*/ 2096975 h 5233988"/>
                <a:gd name="connsiteX5" fmla="*/ 1469234 w 1976865"/>
                <a:gd name="connsiteY5" fmla="*/ 2965078 h 5233988"/>
                <a:gd name="connsiteX6" fmla="*/ 1819908 w 1976865"/>
                <a:gd name="connsiteY6" fmla="*/ 3269478 h 5233988"/>
                <a:gd name="connsiteX7" fmla="*/ 1974506 w 1976865"/>
                <a:gd name="connsiteY7" fmla="*/ 3652796 h 5233988"/>
                <a:gd name="connsiteX8" fmla="*/ 1819908 w 1976865"/>
                <a:gd name="connsiteY8" fmla="*/ 4246563 h 5233988"/>
                <a:gd name="connsiteX9" fmla="*/ 1733182 w 1976865"/>
                <a:gd name="connsiteY9" fmla="*/ 4246563 h 5233988"/>
                <a:gd name="connsiteX10" fmla="*/ 1721870 w 1976865"/>
                <a:gd name="connsiteY10" fmla="*/ 4246563 h 5233988"/>
                <a:gd name="connsiteX11" fmla="*/ 1721870 w 1976865"/>
                <a:gd name="connsiteY11" fmla="*/ 3915857 h 5233988"/>
                <a:gd name="connsiteX12" fmla="*/ 1325948 w 1976865"/>
                <a:gd name="connsiteY12" fmla="*/ 3570119 h 5233988"/>
                <a:gd name="connsiteX13" fmla="*/ 1295782 w 1976865"/>
                <a:gd name="connsiteY13" fmla="*/ 3652796 h 5233988"/>
                <a:gd name="connsiteX14" fmla="*/ 1258075 w 1976865"/>
                <a:gd name="connsiteY14" fmla="*/ 3652796 h 5233988"/>
                <a:gd name="connsiteX15" fmla="*/ 1212827 w 1976865"/>
                <a:gd name="connsiteY15" fmla="*/ 3882035 h 5233988"/>
                <a:gd name="connsiteX16" fmla="*/ 1195388 w 1976865"/>
                <a:gd name="connsiteY16" fmla="*/ 3882035 h 5233988"/>
                <a:gd name="connsiteX17" fmla="*/ 1179199 w 1976865"/>
                <a:gd name="connsiteY17" fmla="*/ 3882035 h 5233988"/>
                <a:gd name="connsiteX18" fmla="*/ 1214971 w 1976865"/>
                <a:gd name="connsiteY18" fmla="*/ 4116726 h 5233988"/>
                <a:gd name="connsiteX19" fmla="*/ 1228183 w 1976865"/>
                <a:gd name="connsiteY19" fmla="*/ 4388644 h 5233988"/>
                <a:gd name="connsiteX20" fmla="*/ 986583 w 1976865"/>
                <a:gd name="connsiteY20" fmla="*/ 5233988 h 5233988"/>
                <a:gd name="connsiteX21" fmla="*/ 748758 w 1976865"/>
                <a:gd name="connsiteY21" fmla="*/ 4388644 h 5233988"/>
                <a:gd name="connsiteX22" fmla="*/ 761971 w 1976865"/>
                <a:gd name="connsiteY22" fmla="*/ 4116726 h 5233988"/>
                <a:gd name="connsiteX23" fmla="*/ 797742 w 1976865"/>
                <a:gd name="connsiteY23" fmla="*/ 3882035 h 5233988"/>
                <a:gd name="connsiteX24" fmla="*/ 764115 w 1976865"/>
                <a:gd name="connsiteY24" fmla="*/ 3882035 h 5233988"/>
                <a:gd name="connsiteX25" fmla="*/ 718867 w 1976865"/>
                <a:gd name="connsiteY25" fmla="*/ 3652796 h 5233988"/>
                <a:gd name="connsiteX26" fmla="*/ 681160 w 1976865"/>
                <a:gd name="connsiteY26" fmla="*/ 3652796 h 5233988"/>
                <a:gd name="connsiteX27" fmla="*/ 650994 w 1976865"/>
                <a:gd name="connsiteY27" fmla="*/ 3570119 h 5233988"/>
                <a:gd name="connsiteX28" fmla="*/ 255072 w 1976865"/>
                <a:gd name="connsiteY28" fmla="*/ 3915857 h 5233988"/>
                <a:gd name="connsiteX29" fmla="*/ 255072 w 1976865"/>
                <a:gd name="connsiteY29" fmla="*/ 4246563 h 5233988"/>
                <a:gd name="connsiteX30" fmla="*/ 243760 w 1976865"/>
                <a:gd name="connsiteY30" fmla="*/ 4246563 h 5233988"/>
                <a:gd name="connsiteX31" fmla="*/ 157034 w 1976865"/>
                <a:gd name="connsiteY31" fmla="*/ 4246563 h 5233988"/>
                <a:gd name="connsiteX32" fmla="*/ 2436 w 1976865"/>
                <a:gd name="connsiteY32" fmla="*/ 3652796 h 5233988"/>
                <a:gd name="connsiteX33" fmla="*/ 157034 w 1976865"/>
                <a:gd name="connsiteY33" fmla="*/ 3269478 h 5233988"/>
                <a:gd name="connsiteX34" fmla="*/ 507708 w 1976865"/>
                <a:gd name="connsiteY34" fmla="*/ 2965078 h 5233988"/>
                <a:gd name="connsiteX35" fmla="*/ 413441 w 1976865"/>
                <a:gd name="connsiteY35" fmla="*/ 2096975 h 5233988"/>
                <a:gd name="connsiteX36" fmla="*/ 552957 w 1976865"/>
                <a:gd name="connsiteY36" fmla="*/ 905683 h 5233988"/>
                <a:gd name="connsiteX37" fmla="*/ 979045 w 1976865"/>
                <a:gd name="connsiteY37" fmla="*/ 7516 h 5233988"/>
                <a:gd name="connsiteX38" fmla="*/ 982815 w 1976865"/>
                <a:gd name="connsiteY38" fmla="*/ 0 h 52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76865" h="5233988">
                  <a:moveTo>
                    <a:pt x="982815" y="0"/>
                  </a:moveTo>
                  <a:cubicBezTo>
                    <a:pt x="982815" y="0"/>
                    <a:pt x="982815" y="0"/>
                    <a:pt x="982815" y="3758"/>
                  </a:cubicBezTo>
                  <a:cubicBezTo>
                    <a:pt x="986586" y="0"/>
                    <a:pt x="986586" y="0"/>
                    <a:pt x="986586" y="0"/>
                  </a:cubicBezTo>
                  <a:cubicBezTo>
                    <a:pt x="986586" y="0"/>
                    <a:pt x="1254305" y="255545"/>
                    <a:pt x="1423985" y="905683"/>
                  </a:cubicBezTo>
                  <a:cubicBezTo>
                    <a:pt x="1503170" y="1210082"/>
                    <a:pt x="1563501" y="1604675"/>
                    <a:pt x="1563501" y="2096975"/>
                  </a:cubicBezTo>
                  <a:cubicBezTo>
                    <a:pt x="1563501" y="2322456"/>
                    <a:pt x="1525794" y="2649404"/>
                    <a:pt x="1469234" y="2965078"/>
                  </a:cubicBezTo>
                  <a:cubicBezTo>
                    <a:pt x="1574813" y="3059028"/>
                    <a:pt x="1729411" y="3190559"/>
                    <a:pt x="1819908" y="3269478"/>
                  </a:cubicBezTo>
                  <a:cubicBezTo>
                    <a:pt x="1895321" y="3337122"/>
                    <a:pt x="1993359" y="3487443"/>
                    <a:pt x="1974506" y="3652796"/>
                  </a:cubicBezTo>
                  <a:cubicBezTo>
                    <a:pt x="1955652" y="3818149"/>
                    <a:pt x="1819908" y="4246563"/>
                    <a:pt x="1819908" y="4246563"/>
                  </a:cubicBezTo>
                  <a:cubicBezTo>
                    <a:pt x="1819908" y="4246563"/>
                    <a:pt x="1819908" y="4246563"/>
                    <a:pt x="1733182" y="4246563"/>
                  </a:cubicBezTo>
                  <a:cubicBezTo>
                    <a:pt x="1733182" y="4246563"/>
                    <a:pt x="1733182" y="4246563"/>
                    <a:pt x="1721870" y="4246563"/>
                  </a:cubicBezTo>
                  <a:cubicBezTo>
                    <a:pt x="1721870" y="4246563"/>
                    <a:pt x="1721870" y="4024840"/>
                    <a:pt x="1721870" y="3915857"/>
                  </a:cubicBezTo>
                  <a:cubicBezTo>
                    <a:pt x="1721870" y="3799358"/>
                    <a:pt x="1446610" y="3637764"/>
                    <a:pt x="1325948" y="3570119"/>
                  </a:cubicBezTo>
                  <a:cubicBezTo>
                    <a:pt x="1314636" y="3600183"/>
                    <a:pt x="1307094" y="3626490"/>
                    <a:pt x="1295782" y="3652796"/>
                  </a:cubicBezTo>
                  <a:cubicBezTo>
                    <a:pt x="1295782" y="3652796"/>
                    <a:pt x="1295782" y="3652796"/>
                    <a:pt x="1258075" y="3652796"/>
                  </a:cubicBezTo>
                  <a:cubicBezTo>
                    <a:pt x="1242993" y="3712924"/>
                    <a:pt x="1227910" y="3833181"/>
                    <a:pt x="1212827" y="3882035"/>
                  </a:cubicBezTo>
                  <a:cubicBezTo>
                    <a:pt x="1212827" y="3882035"/>
                    <a:pt x="1212827" y="3882035"/>
                    <a:pt x="1195388" y="3882035"/>
                  </a:cubicBezTo>
                  <a:lnTo>
                    <a:pt x="1179199" y="3882035"/>
                  </a:lnTo>
                  <a:lnTo>
                    <a:pt x="1214971" y="4116726"/>
                  </a:lnTo>
                  <a:cubicBezTo>
                    <a:pt x="1223464" y="4201730"/>
                    <a:pt x="1228183" y="4292839"/>
                    <a:pt x="1228183" y="4388644"/>
                  </a:cubicBezTo>
                  <a:cubicBezTo>
                    <a:pt x="1228183" y="4854523"/>
                    <a:pt x="986583" y="5233988"/>
                    <a:pt x="986583" y="5233988"/>
                  </a:cubicBezTo>
                  <a:cubicBezTo>
                    <a:pt x="986583" y="5233988"/>
                    <a:pt x="748758" y="4854523"/>
                    <a:pt x="748758" y="4388644"/>
                  </a:cubicBezTo>
                  <a:cubicBezTo>
                    <a:pt x="748758" y="4292839"/>
                    <a:pt x="753477" y="4201730"/>
                    <a:pt x="761971" y="4116726"/>
                  </a:cubicBezTo>
                  <a:lnTo>
                    <a:pt x="797742" y="3882035"/>
                  </a:lnTo>
                  <a:lnTo>
                    <a:pt x="764115" y="3882035"/>
                  </a:lnTo>
                  <a:cubicBezTo>
                    <a:pt x="749033" y="3833181"/>
                    <a:pt x="733949" y="3712924"/>
                    <a:pt x="718867" y="3652796"/>
                  </a:cubicBezTo>
                  <a:cubicBezTo>
                    <a:pt x="718867" y="3652796"/>
                    <a:pt x="718867" y="3652796"/>
                    <a:pt x="681160" y="3652796"/>
                  </a:cubicBezTo>
                  <a:cubicBezTo>
                    <a:pt x="669848" y="3626490"/>
                    <a:pt x="662306" y="3600183"/>
                    <a:pt x="650994" y="3570119"/>
                  </a:cubicBezTo>
                  <a:cubicBezTo>
                    <a:pt x="530332" y="3637764"/>
                    <a:pt x="255072" y="3799358"/>
                    <a:pt x="255072" y="3915857"/>
                  </a:cubicBezTo>
                  <a:cubicBezTo>
                    <a:pt x="255072" y="4024840"/>
                    <a:pt x="255072" y="4246563"/>
                    <a:pt x="255072" y="4246563"/>
                  </a:cubicBezTo>
                  <a:cubicBezTo>
                    <a:pt x="255072" y="4246563"/>
                    <a:pt x="255072" y="4246563"/>
                    <a:pt x="243760" y="4246563"/>
                  </a:cubicBezTo>
                  <a:cubicBezTo>
                    <a:pt x="243760" y="4246563"/>
                    <a:pt x="243760" y="4246563"/>
                    <a:pt x="157034" y="4246563"/>
                  </a:cubicBezTo>
                  <a:cubicBezTo>
                    <a:pt x="157034" y="4246563"/>
                    <a:pt x="21290" y="3818149"/>
                    <a:pt x="2436" y="3652796"/>
                  </a:cubicBezTo>
                  <a:cubicBezTo>
                    <a:pt x="-16417" y="3487443"/>
                    <a:pt x="77850" y="3337122"/>
                    <a:pt x="157034" y="3269478"/>
                  </a:cubicBezTo>
                  <a:cubicBezTo>
                    <a:pt x="247531" y="3190559"/>
                    <a:pt x="402129" y="3059028"/>
                    <a:pt x="507708" y="2965078"/>
                  </a:cubicBezTo>
                  <a:cubicBezTo>
                    <a:pt x="451148" y="2649404"/>
                    <a:pt x="413441" y="2322456"/>
                    <a:pt x="413441" y="2096975"/>
                  </a:cubicBezTo>
                  <a:cubicBezTo>
                    <a:pt x="413441" y="1604675"/>
                    <a:pt x="473772" y="1210082"/>
                    <a:pt x="552957" y="905683"/>
                  </a:cubicBezTo>
                  <a:cubicBezTo>
                    <a:pt x="703784" y="323190"/>
                    <a:pt x="933796" y="56370"/>
                    <a:pt x="979045" y="7516"/>
                  </a:cubicBezTo>
                  <a:cubicBezTo>
                    <a:pt x="982815" y="3758"/>
                    <a:pt x="982815" y="0"/>
                    <a:pt x="982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44" name="Freeform 5"/>
            <p:cNvSpPr>
              <a:spLocks/>
            </p:cNvSpPr>
            <p:nvPr/>
          </p:nvSpPr>
          <p:spPr bwMode="auto">
            <a:xfrm>
              <a:off x="2321637" y="3899406"/>
              <a:ext cx="534988" cy="230188"/>
            </a:xfrm>
            <a:custGeom>
              <a:avLst/>
              <a:gdLst>
                <a:gd name="T0" fmla="*/ 130 w 142"/>
                <a:gd name="T1" fmla="*/ 61 h 61"/>
                <a:gd name="T2" fmla="*/ 142 w 142"/>
                <a:gd name="T3" fmla="*/ 0 h 61"/>
                <a:gd name="T4" fmla="*/ 0 w 142"/>
                <a:gd name="T5" fmla="*/ 0 h 61"/>
                <a:gd name="T6" fmla="*/ 12 w 142"/>
                <a:gd name="T7" fmla="*/ 61 h 61"/>
                <a:gd name="T8" fmla="*/ 130 w 14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1">
                  <a:moveTo>
                    <a:pt x="130" y="61"/>
                  </a:moveTo>
                  <a:cubicBezTo>
                    <a:pt x="134" y="48"/>
                    <a:pt x="138" y="16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6"/>
                    <a:pt x="8" y="48"/>
                    <a:pt x="12" y="61"/>
                  </a:cubicBezTo>
                  <a:lnTo>
                    <a:pt x="13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45" name="Freeform 6"/>
            <p:cNvSpPr>
              <a:spLocks noEditPoints="1"/>
            </p:cNvSpPr>
            <p:nvPr/>
          </p:nvSpPr>
          <p:spPr bwMode="auto">
            <a:xfrm>
              <a:off x="2015250" y="1151443"/>
              <a:ext cx="962025" cy="2068513"/>
            </a:xfrm>
            <a:custGeom>
              <a:avLst/>
              <a:gdLst>
                <a:gd name="T0" fmla="*/ 255 w 255"/>
                <a:gd name="T1" fmla="*/ 317 h 550"/>
                <a:gd name="T2" fmla="*/ 240 w 255"/>
                <a:gd name="T3" fmla="*/ 550 h 550"/>
                <a:gd name="T4" fmla="*/ 74 w 255"/>
                <a:gd name="T5" fmla="*/ 550 h 550"/>
                <a:gd name="T6" fmla="*/ 64 w 255"/>
                <a:gd name="T7" fmla="*/ 317 h 550"/>
                <a:gd name="T8" fmla="*/ 85 w 255"/>
                <a:gd name="T9" fmla="*/ 0 h 550"/>
                <a:gd name="T10" fmla="*/ 230 w 255"/>
                <a:gd name="T11" fmla="*/ 0 h 550"/>
                <a:gd name="T12" fmla="*/ 255 w 255"/>
                <a:gd name="T13" fmla="*/ 317 h 550"/>
                <a:gd name="T14" fmla="*/ 37 w 255"/>
                <a:gd name="T15" fmla="*/ 0 h 550"/>
                <a:gd name="T16" fmla="*/ 0 w 255"/>
                <a:gd name="T17" fmla="*/ 317 h 550"/>
                <a:gd name="T18" fmla="*/ 25 w 255"/>
                <a:gd name="T19" fmla="*/ 550 h 550"/>
                <a:gd name="T20" fmla="*/ 51 w 255"/>
                <a:gd name="T21" fmla="*/ 550 h 550"/>
                <a:gd name="T22" fmla="*/ 34 w 255"/>
                <a:gd name="T23" fmla="*/ 317 h 550"/>
                <a:gd name="T24" fmla="*/ 63 w 255"/>
                <a:gd name="T25" fmla="*/ 0 h 550"/>
                <a:gd name="T26" fmla="*/ 37 w 255"/>
                <a:gd name="T2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5" h="550">
                  <a:moveTo>
                    <a:pt x="255" y="317"/>
                  </a:moveTo>
                  <a:cubicBezTo>
                    <a:pt x="255" y="377"/>
                    <a:pt x="250" y="465"/>
                    <a:pt x="240" y="550"/>
                  </a:cubicBezTo>
                  <a:cubicBezTo>
                    <a:pt x="74" y="550"/>
                    <a:pt x="74" y="550"/>
                    <a:pt x="74" y="550"/>
                  </a:cubicBezTo>
                  <a:cubicBezTo>
                    <a:pt x="67" y="464"/>
                    <a:pt x="64" y="380"/>
                    <a:pt x="64" y="317"/>
                  </a:cubicBezTo>
                  <a:cubicBezTo>
                    <a:pt x="64" y="186"/>
                    <a:pt x="73" y="81"/>
                    <a:pt x="85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5" y="81"/>
                    <a:pt x="255" y="186"/>
                    <a:pt x="255" y="317"/>
                  </a:cubicBezTo>
                  <a:close/>
                  <a:moveTo>
                    <a:pt x="37" y="0"/>
                  </a:moveTo>
                  <a:cubicBezTo>
                    <a:pt x="15" y="81"/>
                    <a:pt x="0" y="186"/>
                    <a:pt x="0" y="317"/>
                  </a:cubicBezTo>
                  <a:cubicBezTo>
                    <a:pt x="0" y="377"/>
                    <a:pt x="9" y="465"/>
                    <a:pt x="25" y="550"/>
                  </a:cubicBezTo>
                  <a:cubicBezTo>
                    <a:pt x="51" y="550"/>
                    <a:pt x="51" y="550"/>
                    <a:pt x="51" y="550"/>
                  </a:cubicBezTo>
                  <a:cubicBezTo>
                    <a:pt x="40" y="464"/>
                    <a:pt x="34" y="379"/>
                    <a:pt x="34" y="317"/>
                  </a:cubicBezTo>
                  <a:cubicBezTo>
                    <a:pt x="34" y="186"/>
                    <a:pt x="46" y="81"/>
                    <a:pt x="63" y="0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46" name="Freeform 7"/>
            <p:cNvSpPr>
              <a:spLocks noEditPoints="1"/>
            </p:cNvSpPr>
            <p:nvPr/>
          </p:nvSpPr>
          <p:spPr bwMode="auto">
            <a:xfrm>
              <a:off x="2143837" y="1151443"/>
              <a:ext cx="1019175" cy="2068513"/>
            </a:xfrm>
            <a:custGeom>
              <a:avLst/>
              <a:gdLst>
                <a:gd name="T0" fmla="*/ 51 w 270"/>
                <a:gd name="T1" fmla="*/ 0 h 550"/>
                <a:gd name="T2" fmla="*/ 30 w 270"/>
                <a:gd name="T3" fmla="*/ 317 h 550"/>
                <a:gd name="T4" fmla="*/ 40 w 270"/>
                <a:gd name="T5" fmla="*/ 550 h 550"/>
                <a:gd name="T6" fmla="*/ 17 w 270"/>
                <a:gd name="T7" fmla="*/ 550 h 550"/>
                <a:gd name="T8" fmla="*/ 0 w 270"/>
                <a:gd name="T9" fmla="*/ 317 h 550"/>
                <a:gd name="T10" fmla="*/ 29 w 270"/>
                <a:gd name="T11" fmla="*/ 0 h 550"/>
                <a:gd name="T12" fmla="*/ 51 w 270"/>
                <a:gd name="T13" fmla="*/ 0 h 550"/>
                <a:gd name="T14" fmla="*/ 234 w 270"/>
                <a:gd name="T15" fmla="*/ 0 h 550"/>
                <a:gd name="T16" fmla="*/ 196 w 270"/>
                <a:gd name="T17" fmla="*/ 0 h 550"/>
                <a:gd name="T18" fmla="*/ 221 w 270"/>
                <a:gd name="T19" fmla="*/ 317 h 550"/>
                <a:gd name="T20" fmla="*/ 206 w 270"/>
                <a:gd name="T21" fmla="*/ 550 h 550"/>
                <a:gd name="T22" fmla="*/ 245 w 270"/>
                <a:gd name="T23" fmla="*/ 550 h 550"/>
                <a:gd name="T24" fmla="*/ 270 w 270"/>
                <a:gd name="T25" fmla="*/ 317 h 550"/>
                <a:gd name="T26" fmla="*/ 234 w 270"/>
                <a:gd name="T2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550">
                  <a:moveTo>
                    <a:pt x="51" y="0"/>
                  </a:moveTo>
                  <a:cubicBezTo>
                    <a:pt x="39" y="81"/>
                    <a:pt x="30" y="186"/>
                    <a:pt x="30" y="317"/>
                  </a:cubicBezTo>
                  <a:cubicBezTo>
                    <a:pt x="30" y="380"/>
                    <a:pt x="33" y="464"/>
                    <a:pt x="40" y="550"/>
                  </a:cubicBezTo>
                  <a:cubicBezTo>
                    <a:pt x="17" y="550"/>
                    <a:pt x="17" y="550"/>
                    <a:pt x="17" y="550"/>
                  </a:cubicBezTo>
                  <a:cubicBezTo>
                    <a:pt x="6" y="464"/>
                    <a:pt x="0" y="379"/>
                    <a:pt x="0" y="317"/>
                  </a:cubicBezTo>
                  <a:cubicBezTo>
                    <a:pt x="0" y="186"/>
                    <a:pt x="12" y="81"/>
                    <a:pt x="29" y="0"/>
                  </a:cubicBezTo>
                  <a:lnTo>
                    <a:pt x="51" y="0"/>
                  </a:lnTo>
                  <a:close/>
                  <a:moveTo>
                    <a:pt x="234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211" y="81"/>
                    <a:pt x="221" y="186"/>
                    <a:pt x="221" y="317"/>
                  </a:cubicBezTo>
                  <a:cubicBezTo>
                    <a:pt x="221" y="377"/>
                    <a:pt x="216" y="465"/>
                    <a:pt x="206" y="550"/>
                  </a:cubicBezTo>
                  <a:cubicBezTo>
                    <a:pt x="245" y="550"/>
                    <a:pt x="245" y="550"/>
                    <a:pt x="245" y="550"/>
                  </a:cubicBezTo>
                  <a:cubicBezTo>
                    <a:pt x="261" y="465"/>
                    <a:pt x="270" y="377"/>
                    <a:pt x="270" y="317"/>
                  </a:cubicBezTo>
                  <a:cubicBezTo>
                    <a:pt x="270" y="186"/>
                    <a:pt x="255" y="81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47" name="Freeform 8"/>
            <p:cNvSpPr>
              <a:spLocks noEditPoints="1"/>
            </p:cNvSpPr>
            <p:nvPr/>
          </p:nvSpPr>
          <p:spPr bwMode="auto">
            <a:xfrm>
              <a:off x="2110500" y="246568"/>
              <a:ext cx="811213" cy="3652838"/>
            </a:xfrm>
            <a:custGeom>
              <a:avLst/>
              <a:gdLst>
                <a:gd name="T0" fmla="*/ 38 w 215"/>
                <a:gd name="T1" fmla="*/ 241 h 972"/>
                <a:gd name="T2" fmla="*/ 12 w 215"/>
                <a:gd name="T3" fmla="*/ 241 h 972"/>
                <a:gd name="T4" fmla="*/ 127 w 215"/>
                <a:gd name="T5" fmla="*/ 0 h 972"/>
                <a:gd name="T6" fmla="*/ 38 w 215"/>
                <a:gd name="T7" fmla="*/ 241 h 972"/>
                <a:gd name="T8" fmla="*/ 49 w 215"/>
                <a:gd name="T9" fmla="*/ 791 h 972"/>
                <a:gd name="T10" fmla="*/ 68 w 215"/>
                <a:gd name="T11" fmla="*/ 972 h 972"/>
                <a:gd name="T12" fmla="*/ 186 w 215"/>
                <a:gd name="T13" fmla="*/ 972 h 972"/>
                <a:gd name="T14" fmla="*/ 215 w 215"/>
                <a:gd name="T15" fmla="*/ 791 h 972"/>
                <a:gd name="T16" fmla="*/ 49 w 215"/>
                <a:gd name="T17" fmla="*/ 791 h 972"/>
                <a:gd name="T18" fmla="*/ 205 w 215"/>
                <a:gd name="T19" fmla="*/ 241 h 972"/>
                <a:gd name="T20" fmla="*/ 127 w 215"/>
                <a:gd name="T21" fmla="*/ 0 h 972"/>
                <a:gd name="T22" fmla="*/ 60 w 215"/>
                <a:gd name="T23" fmla="*/ 241 h 972"/>
                <a:gd name="T24" fmla="*/ 205 w 215"/>
                <a:gd name="T25" fmla="*/ 241 h 972"/>
                <a:gd name="T26" fmla="*/ 0 w 215"/>
                <a:gd name="T27" fmla="*/ 791 h 972"/>
                <a:gd name="T28" fmla="*/ 45 w 215"/>
                <a:gd name="T29" fmla="*/ 972 h 972"/>
                <a:gd name="T30" fmla="*/ 56 w 215"/>
                <a:gd name="T31" fmla="*/ 972 h 972"/>
                <a:gd name="T32" fmla="*/ 26 w 215"/>
                <a:gd name="T33" fmla="*/ 791 h 972"/>
                <a:gd name="T34" fmla="*/ 0 w 215"/>
                <a:gd name="T35" fmla="*/ 79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972">
                  <a:moveTo>
                    <a:pt x="38" y="241"/>
                  </a:moveTo>
                  <a:cubicBezTo>
                    <a:pt x="12" y="241"/>
                    <a:pt x="12" y="241"/>
                    <a:pt x="12" y="241"/>
                  </a:cubicBezTo>
                  <a:cubicBezTo>
                    <a:pt x="57" y="68"/>
                    <a:pt x="127" y="0"/>
                    <a:pt x="127" y="0"/>
                  </a:cubicBezTo>
                  <a:cubicBezTo>
                    <a:pt x="127" y="0"/>
                    <a:pt x="73" y="68"/>
                    <a:pt x="38" y="241"/>
                  </a:cubicBezTo>
                  <a:close/>
                  <a:moveTo>
                    <a:pt x="49" y="791"/>
                  </a:moveTo>
                  <a:cubicBezTo>
                    <a:pt x="53" y="852"/>
                    <a:pt x="60" y="915"/>
                    <a:pt x="68" y="972"/>
                  </a:cubicBezTo>
                  <a:cubicBezTo>
                    <a:pt x="186" y="972"/>
                    <a:pt x="186" y="972"/>
                    <a:pt x="186" y="972"/>
                  </a:cubicBezTo>
                  <a:cubicBezTo>
                    <a:pt x="198" y="921"/>
                    <a:pt x="208" y="857"/>
                    <a:pt x="215" y="791"/>
                  </a:cubicBezTo>
                  <a:lnTo>
                    <a:pt x="49" y="791"/>
                  </a:lnTo>
                  <a:close/>
                  <a:moveTo>
                    <a:pt x="205" y="241"/>
                  </a:moveTo>
                  <a:cubicBezTo>
                    <a:pt x="175" y="68"/>
                    <a:pt x="127" y="0"/>
                    <a:pt x="127" y="0"/>
                  </a:cubicBezTo>
                  <a:cubicBezTo>
                    <a:pt x="127" y="0"/>
                    <a:pt x="86" y="68"/>
                    <a:pt x="60" y="241"/>
                  </a:cubicBezTo>
                  <a:lnTo>
                    <a:pt x="205" y="241"/>
                  </a:lnTo>
                  <a:close/>
                  <a:moveTo>
                    <a:pt x="0" y="791"/>
                  </a:moveTo>
                  <a:cubicBezTo>
                    <a:pt x="12" y="858"/>
                    <a:pt x="28" y="923"/>
                    <a:pt x="45" y="972"/>
                  </a:cubicBezTo>
                  <a:cubicBezTo>
                    <a:pt x="56" y="972"/>
                    <a:pt x="56" y="972"/>
                    <a:pt x="56" y="972"/>
                  </a:cubicBezTo>
                  <a:cubicBezTo>
                    <a:pt x="43" y="916"/>
                    <a:pt x="33" y="853"/>
                    <a:pt x="26" y="791"/>
                  </a:cubicBezTo>
                  <a:lnTo>
                    <a:pt x="0" y="7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48" name="Freeform 9"/>
            <p:cNvSpPr>
              <a:spLocks noEditPoints="1"/>
            </p:cNvSpPr>
            <p:nvPr/>
          </p:nvSpPr>
          <p:spPr bwMode="auto">
            <a:xfrm>
              <a:off x="2207337" y="246568"/>
              <a:ext cx="860425" cy="3652838"/>
            </a:xfrm>
            <a:custGeom>
              <a:avLst/>
              <a:gdLst>
                <a:gd name="T0" fmla="*/ 12 w 228"/>
                <a:gd name="T1" fmla="*/ 241 h 972"/>
                <a:gd name="T2" fmla="*/ 101 w 228"/>
                <a:gd name="T3" fmla="*/ 0 h 972"/>
                <a:gd name="T4" fmla="*/ 34 w 228"/>
                <a:gd name="T5" fmla="*/ 241 h 972"/>
                <a:gd name="T6" fmla="*/ 12 w 228"/>
                <a:gd name="T7" fmla="*/ 241 h 972"/>
                <a:gd name="T8" fmla="*/ 217 w 228"/>
                <a:gd name="T9" fmla="*/ 241 h 972"/>
                <a:gd name="T10" fmla="*/ 101 w 228"/>
                <a:gd name="T11" fmla="*/ 0 h 972"/>
                <a:gd name="T12" fmla="*/ 179 w 228"/>
                <a:gd name="T13" fmla="*/ 241 h 972"/>
                <a:gd name="T14" fmla="*/ 217 w 228"/>
                <a:gd name="T15" fmla="*/ 241 h 972"/>
                <a:gd name="T16" fmla="*/ 189 w 228"/>
                <a:gd name="T17" fmla="*/ 791 h 972"/>
                <a:gd name="T18" fmla="*/ 160 w 228"/>
                <a:gd name="T19" fmla="*/ 972 h 972"/>
                <a:gd name="T20" fmla="*/ 183 w 228"/>
                <a:gd name="T21" fmla="*/ 972 h 972"/>
                <a:gd name="T22" fmla="*/ 228 w 228"/>
                <a:gd name="T23" fmla="*/ 791 h 972"/>
                <a:gd name="T24" fmla="*/ 189 w 228"/>
                <a:gd name="T25" fmla="*/ 791 h 972"/>
                <a:gd name="T26" fmla="*/ 0 w 228"/>
                <a:gd name="T27" fmla="*/ 791 h 972"/>
                <a:gd name="T28" fmla="*/ 30 w 228"/>
                <a:gd name="T29" fmla="*/ 972 h 972"/>
                <a:gd name="T30" fmla="*/ 42 w 228"/>
                <a:gd name="T31" fmla="*/ 972 h 972"/>
                <a:gd name="T32" fmla="*/ 23 w 228"/>
                <a:gd name="T33" fmla="*/ 791 h 972"/>
                <a:gd name="T34" fmla="*/ 0 w 228"/>
                <a:gd name="T35" fmla="*/ 79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972">
                  <a:moveTo>
                    <a:pt x="12" y="241"/>
                  </a:moveTo>
                  <a:cubicBezTo>
                    <a:pt x="47" y="68"/>
                    <a:pt x="101" y="0"/>
                    <a:pt x="101" y="0"/>
                  </a:cubicBezTo>
                  <a:cubicBezTo>
                    <a:pt x="101" y="0"/>
                    <a:pt x="60" y="68"/>
                    <a:pt x="34" y="241"/>
                  </a:cubicBezTo>
                  <a:lnTo>
                    <a:pt x="12" y="241"/>
                  </a:lnTo>
                  <a:close/>
                  <a:moveTo>
                    <a:pt x="217" y="241"/>
                  </a:moveTo>
                  <a:cubicBezTo>
                    <a:pt x="172" y="68"/>
                    <a:pt x="101" y="0"/>
                    <a:pt x="101" y="0"/>
                  </a:cubicBezTo>
                  <a:cubicBezTo>
                    <a:pt x="101" y="0"/>
                    <a:pt x="149" y="68"/>
                    <a:pt x="179" y="241"/>
                  </a:cubicBezTo>
                  <a:lnTo>
                    <a:pt x="217" y="241"/>
                  </a:lnTo>
                  <a:close/>
                  <a:moveTo>
                    <a:pt x="189" y="791"/>
                  </a:moveTo>
                  <a:cubicBezTo>
                    <a:pt x="182" y="857"/>
                    <a:pt x="172" y="921"/>
                    <a:pt x="160" y="972"/>
                  </a:cubicBezTo>
                  <a:cubicBezTo>
                    <a:pt x="183" y="972"/>
                    <a:pt x="183" y="972"/>
                    <a:pt x="183" y="972"/>
                  </a:cubicBezTo>
                  <a:cubicBezTo>
                    <a:pt x="201" y="923"/>
                    <a:pt x="216" y="858"/>
                    <a:pt x="228" y="791"/>
                  </a:cubicBezTo>
                  <a:lnTo>
                    <a:pt x="189" y="791"/>
                  </a:lnTo>
                  <a:close/>
                  <a:moveTo>
                    <a:pt x="0" y="791"/>
                  </a:moveTo>
                  <a:cubicBezTo>
                    <a:pt x="7" y="853"/>
                    <a:pt x="17" y="916"/>
                    <a:pt x="30" y="972"/>
                  </a:cubicBezTo>
                  <a:cubicBezTo>
                    <a:pt x="42" y="972"/>
                    <a:pt x="42" y="972"/>
                    <a:pt x="42" y="972"/>
                  </a:cubicBezTo>
                  <a:cubicBezTo>
                    <a:pt x="34" y="915"/>
                    <a:pt x="27" y="852"/>
                    <a:pt x="23" y="791"/>
                  </a:cubicBezTo>
                  <a:lnTo>
                    <a:pt x="0" y="7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49" name="Freeform 10"/>
            <p:cNvSpPr>
              <a:spLocks noEditPoints="1"/>
            </p:cNvSpPr>
            <p:nvPr/>
          </p:nvSpPr>
          <p:spPr bwMode="auto">
            <a:xfrm>
              <a:off x="2015250" y="2256343"/>
              <a:ext cx="1147763" cy="463550"/>
            </a:xfrm>
            <a:custGeom>
              <a:avLst/>
              <a:gdLst>
                <a:gd name="T0" fmla="*/ 15 w 304"/>
                <a:gd name="T1" fmla="*/ 31 h 123"/>
                <a:gd name="T2" fmla="*/ 0 w 304"/>
                <a:gd name="T3" fmla="*/ 23 h 123"/>
                <a:gd name="T4" fmla="*/ 15 w 304"/>
                <a:gd name="T5" fmla="*/ 0 h 123"/>
                <a:gd name="T6" fmla="*/ 45 w 304"/>
                <a:gd name="T7" fmla="*/ 0 h 123"/>
                <a:gd name="T8" fmla="*/ 76 w 304"/>
                <a:gd name="T9" fmla="*/ 31 h 123"/>
                <a:gd name="T10" fmla="*/ 198 w 304"/>
                <a:gd name="T11" fmla="*/ 0 h 123"/>
                <a:gd name="T12" fmla="*/ 167 w 304"/>
                <a:gd name="T13" fmla="*/ 31 h 123"/>
                <a:gd name="T14" fmla="*/ 198 w 304"/>
                <a:gd name="T15" fmla="*/ 0 h 123"/>
                <a:gd name="T16" fmla="*/ 106 w 304"/>
                <a:gd name="T17" fmla="*/ 0 h 123"/>
                <a:gd name="T18" fmla="*/ 137 w 304"/>
                <a:gd name="T19" fmla="*/ 31 h 123"/>
                <a:gd name="T20" fmla="*/ 259 w 304"/>
                <a:gd name="T21" fmla="*/ 123 h 123"/>
                <a:gd name="T22" fmla="*/ 290 w 304"/>
                <a:gd name="T23" fmla="*/ 92 h 123"/>
                <a:gd name="T24" fmla="*/ 259 w 304"/>
                <a:gd name="T25" fmla="*/ 123 h 123"/>
                <a:gd name="T26" fmla="*/ 229 w 304"/>
                <a:gd name="T27" fmla="*/ 123 h 123"/>
                <a:gd name="T28" fmla="*/ 198 w 304"/>
                <a:gd name="T29" fmla="*/ 92 h 123"/>
                <a:gd name="T30" fmla="*/ 301 w 304"/>
                <a:gd name="T31" fmla="*/ 92 h 123"/>
                <a:gd name="T32" fmla="*/ 290 w 304"/>
                <a:gd name="T33" fmla="*/ 61 h 123"/>
                <a:gd name="T34" fmla="*/ 301 w 304"/>
                <a:gd name="T35" fmla="*/ 92 h 123"/>
                <a:gd name="T36" fmla="*/ 106 w 304"/>
                <a:gd name="T37" fmla="*/ 123 h 123"/>
                <a:gd name="T38" fmla="*/ 76 w 304"/>
                <a:gd name="T39" fmla="*/ 92 h 123"/>
                <a:gd name="T40" fmla="*/ 137 w 304"/>
                <a:gd name="T41" fmla="*/ 123 h 123"/>
                <a:gd name="T42" fmla="*/ 167 w 304"/>
                <a:gd name="T43" fmla="*/ 92 h 123"/>
                <a:gd name="T44" fmla="*/ 137 w 304"/>
                <a:gd name="T45" fmla="*/ 123 h 123"/>
                <a:gd name="T46" fmla="*/ 3 w 304"/>
                <a:gd name="T47" fmla="*/ 92 h 123"/>
                <a:gd name="T48" fmla="*/ 15 w 304"/>
                <a:gd name="T49" fmla="*/ 61 h 123"/>
                <a:gd name="T50" fmla="*/ 15 w 304"/>
                <a:gd name="T51" fmla="*/ 123 h 123"/>
                <a:gd name="T52" fmla="*/ 45 w 304"/>
                <a:gd name="T53" fmla="*/ 92 h 123"/>
                <a:gd name="T54" fmla="*/ 15 w 304"/>
                <a:gd name="T55" fmla="*/ 123 h 123"/>
                <a:gd name="T56" fmla="*/ 106 w 304"/>
                <a:gd name="T57" fmla="*/ 92 h 123"/>
                <a:gd name="T58" fmla="*/ 137 w 304"/>
                <a:gd name="T59" fmla="*/ 61 h 123"/>
                <a:gd name="T60" fmla="*/ 167 w 304"/>
                <a:gd name="T61" fmla="*/ 61 h 123"/>
                <a:gd name="T62" fmla="*/ 198 w 304"/>
                <a:gd name="T63" fmla="*/ 92 h 123"/>
                <a:gd name="T64" fmla="*/ 167 w 304"/>
                <a:gd name="T65" fmla="*/ 61 h 123"/>
                <a:gd name="T66" fmla="*/ 229 w 304"/>
                <a:gd name="T67" fmla="*/ 92 h 123"/>
                <a:gd name="T68" fmla="*/ 259 w 304"/>
                <a:gd name="T69" fmla="*/ 61 h 123"/>
                <a:gd name="T70" fmla="*/ 259 w 304"/>
                <a:gd name="T71" fmla="*/ 31 h 123"/>
                <a:gd name="T72" fmla="*/ 290 w 304"/>
                <a:gd name="T73" fmla="*/ 61 h 123"/>
                <a:gd name="T74" fmla="*/ 259 w 304"/>
                <a:gd name="T75" fmla="*/ 31 h 123"/>
                <a:gd name="T76" fmla="*/ 304 w 304"/>
                <a:gd name="T77" fmla="*/ 0 h 123"/>
                <a:gd name="T78" fmla="*/ 290 w 304"/>
                <a:gd name="T79" fmla="*/ 31 h 123"/>
                <a:gd name="T80" fmla="*/ 304 w 304"/>
                <a:gd name="T81" fmla="*/ 23 h 123"/>
                <a:gd name="T82" fmla="*/ 167 w 304"/>
                <a:gd name="T83" fmla="*/ 31 h 123"/>
                <a:gd name="T84" fmla="*/ 137 w 304"/>
                <a:gd name="T85" fmla="*/ 61 h 123"/>
                <a:gd name="T86" fmla="*/ 229 w 304"/>
                <a:gd name="T87" fmla="*/ 61 h 123"/>
                <a:gd name="T88" fmla="*/ 198 w 304"/>
                <a:gd name="T89" fmla="*/ 31 h 123"/>
                <a:gd name="T90" fmla="*/ 229 w 304"/>
                <a:gd name="T91" fmla="*/ 61 h 123"/>
                <a:gd name="T92" fmla="*/ 229 w 304"/>
                <a:gd name="T93" fmla="*/ 0 h 123"/>
                <a:gd name="T94" fmla="*/ 259 w 304"/>
                <a:gd name="T95" fmla="*/ 31 h 123"/>
                <a:gd name="T96" fmla="*/ 45 w 304"/>
                <a:gd name="T97" fmla="*/ 61 h 123"/>
                <a:gd name="T98" fmla="*/ 76 w 304"/>
                <a:gd name="T99" fmla="*/ 92 h 123"/>
                <a:gd name="T100" fmla="*/ 45 w 304"/>
                <a:gd name="T101" fmla="*/ 61 h 123"/>
                <a:gd name="T102" fmla="*/ 106 w 304"/>
                <a:gd name="T103" fmla="*/ 31 h 123"/>
                <a:gd name="T104" fmla="*/ 76 w 304"/>
                <a:gd name="T105" fmla="*/ 61 h 123"/>
                <a:gd name="T106" fmla="*/ 45 w 304"/>
                <a:gd name="T107" fmla="*/ 31 h 123"/>
                <a:gd name="T108" fmla="*/ 15 w 304"/>
                <a:gd name="T109" fmla="*/ 61 h 123"/>
                <a:gd name="T110" fmla="*/ 45 w 304"/>
                <a:gd name="T111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4" h="123">
                  <a:moveTo>
                    <a:pt x="15" y="0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lnTo>
                    <a:pt x="15" y="0"/>
                  </a:lnTo>
                  <a:close/>
                  <a:moveTo>
                    <a:pt x="7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76" y="31"/>
                    <a:pt x="76" y="31"/>
                    <a:pt x="76" y="31"/>
                  </a:cubicBezTo>
                  <a:lnTo>
                    <a:pt x="76" y="0"/>
                  </a:lnTo>
                  <a:close/>
                  <a:moveTo>
                    <a:pt x="198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98" y="31"/>
                    <a:pt x="198" y="31"/>
                    <a:pt x="198" y="31"/>
                  </a:cubicBezTo>
                  <a:lnTo>
                    <a:pt x="198" y="0"/>
                  </a:lnTo>
                  <a:close/>
                  <a:moveTo>
                    <a:pt x="137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37" y="31"/>
                    <a:pt x="137" y="31"/>
                    <a:pt x="137" y="31"/>
                  </a:cubicBezTo>
                  <a:lnTo>
                    <a:pt x="137" y="0"/>
                  </a:lnTo>
                  <a:close/>
                  <a:moveTo>
                    <a:pt x="259" y="123"/>
                  </a:moveTo>
                  <a:cubicBezTo>
                    <a:pt x="290" y="123"/>
                    <a:pt x="290" y="123"/>
                    <a:pt x="290" y="12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59" y="92"/>
                    <a:pt x="259" y="92"/>
                    <a:pt x="259" y="92"/>
                  </a:cubicBezTo>
                  <a:lnTo>
                    <a:pt x="259" y="123"/>
                  </a:lnTo>
                  <a:close/>
                  <a:moveTo>
                    <a:pt x="198" y="123"/>
                  </a:moveTo>
                  <a:cubicBezTo>
                    <a:pt x="229" y="123"/>
                    <a:pt x="229" y="123"/>
                    <a:pt x="229" y="123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198" y="92"/>
                    <a:pt x="198" y="92"/>
                    <a:pt x="198" y="92"/>
                  </a:cubicBezTo>
                  <a:lnTo>
                    <a:pt x="198" y="123"/>
                  </a:lnTo>
                  <a:close/>
                  <a:moveTo>
                    <a:pt x="301" y="92"/>
                  </a:moveTo>
                  <a:cubicBezTo>
                    <a:pt x="302" y="81"/>
                    <a:pt x="303" y="71"/>
                    <a:pt x="303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92"/>
                    <a:pt x="290" y="92"/>
                    <a:pt x="290" y="92"/>
                  </a:cubicBezTo>
                  <a:lnTo>
                    <a:pt x="301" y="92"/>
                  </a:lnTo>
                  <a:close/>
                  <a:moveTo>
                    <a:pt x="76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6" y="92"/>
                    <a:pt x="76" y="92"/>
                    <a:pt x="76" y="92"/>
                  </a:cubicBezTo>
                  <a:lnTo>
                    <a:pt x="76" y="123"/>
                  </a:lnTo>
                  <a:close/>
                  <a:moveTo>
                    <a:pt x="137" y="123"/>
                  </a:moveTo>
                  <a:cubicBezTo>
                    <a:pt x="167" y="123"/>
                    <a:pt x="167" y="123"/>
                    <a:pt x="167" y="123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37" y="92"/>
                    <a:pt x="137" y="92"/>
                    <a:pt x="137" y="92"/>
                  </a:cubicBezTo>
                  <a:lnTo>
                    <a:pt x="137" y="123"/>
                  </a:lnTo>
                  <a:close/>
                  <a:moveTo>
                    <a:pt x="1" y="61"/>
                  </a:moveTo>
                  <a:cubicBezTo>
                    <a:pt x="2" y="71"/>
                    <a:pt x="2" y="81"/>
                    <a:pt x="3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" y="61"/>
                  </a:lnTo>
                  <a:close/>
                  <a:moveTo>
                    <a:pt x="15" y="123"/>
                  </a:moveTo>
                  <a:cubicBezTo>
                    <a:pt x="45" y="123"/>
                    <a:pt x="45" y="123"/>
                    <a:pt x="45" y="12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15" y="92"/>
                    <a:pt x="15" y="92"/>
                    <a:pt x="15" y="92"/>
                  </a:cubicBezTo>
                  <a:lnTo>
                    <a:pt x="15" y="123"/>
                  </a:lnTo>
                  <a:close/>
                  <a:moveTo>
                    <a:pt x="106" y="61"/>
                  </a:moveTo>
                  <a:cubicBezTo>
                    <a:pt x="106" y="92"/>
                    <a:pt x="106" y="92"/>
                    <a:pt x="106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37" y="61"/>
                    <a:pt x="137" y="61"/>
                    <a:pt x="137" y="61"/>
                  </a:cubicBezTo>
                  <a:lnTo>
                    <a:pt x="106" y="61"/>
                  </a:lnTo>
                  <a:close/>
                  <a:moveTo>
                    <a:pt x="167" y="61"/>
                  </a:moveTo>
                  <a:cubicBezTo>
                    <a:pt x="167" y="92"/>
                    <a:pt x="167" y="92"/>
                    <a:pt x="167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61"/>
                    <a:pt x="198" y="61"/>
                    <a:pt x="198" y="61"/>
                  </a:cubicBezTo>
                  <a:lnTo>
                    <a:pt x="167" y="61"/>
                  </a:lnTo>
                  <a:close/>
                  <a:moveTo>
                    <a:pt x="229" y="61"/>
                  </a:moveTo>
                  <a:cubicBezTo>
                    <a:pt x="229" y="92"/>
                    <a:pt x="229" y="92"/>
                    <a:pt x="229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9" y="61"/>
                    <a:pt x="259" y="61"/>
                    <a:pt x="259" y="61"/>
                  </a:cubicBezTo>
                  <a:lnTo>
                    <a:pt x="229" y="61"/>
                  </a:lnTo>
                  <a:close/>
                  <a:moveTo>
                    <a:pt x="259" y="31"/>
                  </a:moveTo>
                  <a:cubicBezTo>
                    <a:pt x="259" y="61"/>
                    <a:pt x="259" y="61"/>
                    <a:pt x="25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31"/>
                    <a:pt x="290" y="31"/>
                    <a:pt x="290" y="31"/>
                  </a:cubicBezTo>
                  <a:lnTo>
                    <a:pt x="259" y="31"/>
                  </a:lnTo>
                  <a:close/>
                  <a:moveTo>
                    <a:pt x="304" y="23"/>
                  </a:moveTo>
                  <a:cubicBezTo>
                    <a:pt x="304" y="15"/>
                    <a:pt x="304" y="8"/>
                    <a:pt x="304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304" y="31"/>
                    <a:pt x="304" y="31"/>
                    <a:pt x="304" y="31"/>
                  </a:cubicBezTo>
                  <a:cubicBezTo>
                    <a:pt x="304" y="28"/>
                    <a:pt x="304" y="26"/>
                    <a:pt x="304" y="23"/>
                  </a:cubicBezTo>
                  <a:close/>
                  <a:moveTo>
                    <a:pt x="167" y="61"/>
                  </a:moveTo>
                  <a:cubicBezTo>
                    <a:pt x="167" y="31"/>
                    <a:pt x="167" y="31"/>
                    <a:pt x="167" y="31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7" y="61"/>
                    <a:pt x="137" y="61"/>
                    <a:pt x="137" y="61"/>
                  </a:cubicBezTo>
                  <a:lnTo>
                    <a:pt x="167" y="61"/>
                  </a:lnTo>
                  <a:close/>
                  <a:moveTo>
                    <a:pt x="229" y="61"/>
                  </a:moveTo>
                  <a:cubicBezTo>
                    <a:pt x="229" y="31"/>
                    <a:pt x="229" y="31"/>
                    <a:pt x="229" y="31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8" y="61"/>
                    <a:pt x="198" y="61"/>
                    <a:pt x="198" y="61"/>
                  </a:cubicBezTo>
                  <a:lnTo>
                    <a:pt x="229" y="61"/>
                  </a:lnTo>
                  <a:close/>
                  <a:moveTo>
                    <a:pt x="259" y="0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259" y="31"/>
                    <a:pt x="259" y="31"/>
                    <a:pt x="259" y="31"/>
                  </a:cubicBezTo>
                  <a:lnTo>
                    <a:pt x="259" y="0"/>
                  </a:lnTo>
                  <a:close/>
                  <a:moveTo>
                    <a:pt x="45" y="61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61"/>
                    <a:pt x="76" y="61"/>
                    <a:pt x="76" y="61"/>
                  </a:cubicBezTo>
                  <a:lnTo>
                    <a:pt x="45" y="61"/>
                  </a:lnTo>
                  <a:close/>
                  <a:moveTo>
                    <a:pt x="106" y="61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61"/>
                    <a:pt x="76" y="61"/>
                    <a:pt x="76" y="61"/>
                  </a:cubicBezTo>
                  <a:lnTo>
                    <a:pt x="106" y="61"/>
                  </a:lnTo>
                  <a:close/>
                  <a:moveTo>
                    <a:pt x="4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45" y="61"/>
                    <a:pt x="45" y="61"/>
                    <a:pt x="45" y="61"/>
                  </a:cubicBezTo>
                  <a:lnTo>
                    <a:pt x="4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0" name="Oval 11"/>
            <p:cNvSpPr>
              <a:spLocks noChangeArrowheads="1"/>
            </p:cNvSpPr>
            <p:nvPr/>
          </p:nvSpPr>
          <p:spPr bwMode="auto">
            <a:xfrm>
              <a:off x="2226387" y="1359406"/>
              <a:ext cx="728663" cy="725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1" name="Freeform 12"/>
            <p:cNvSpPr>
              <a:spLocks noEditPoints="1"/>
            </p:cNvSpPr>
            <p:nvPr/>
          </p:nvSpPr>
          <p:spPr bwMode="auto">
            <a:xfrm>
              <a:off x="2253375" y="1389568"/>
              <a:ext cx="671513" cy="668338"/>
            </a:xfrm>
            <a:custGeom>
              <a:avLst/>
              <a:gdLst>
                <a:gd name="T0" fmla="*/ 89 w 178"/>
                <a:gd name="T1" fmla="*/ 0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9 w 178"/>
                <a:gd name="T9" fmla="*/ 0 h 178"/>
                <a:gd name="T10" fmla="*/ 89 w 178"/>
                <a:gd name="T11" fmla="*/ 149 h 178"/>
                <a:gd name="T12" fmla="*/ 29 w 178"/>
                <a:gd name="T13" fmla="*/ 89 h 178"/>
                <a:gd name="T14" fmla="*/ 89 w 178"/>
                <a:gd name="T15" fmla="*/ 28 h 178"/>
                <a:gd name="T16" fmla="*/ 150 w 178"/>
                <a:gd name="T17" fmla="*/ 89 h 178"/>
                <a:gd name="T18" fmla="*/ 89 w 178"/>
                <a:gd name="T19" fmla="*/ 14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cubicBezTo>
                    <a:pt x="40" y="0"/>
                    <a:pt x="0" y="39"/>
                    <a:pt x="0" y="89"/>
                  </a:cubicBezTo>
                  <a:cubicBezTo>
                    <a:pt x="0" y="138"/>
                    <a:pt x="40" y="178"/>
                    <a:pt x="89" y="178"/>
                  </a:cubicBezTo>
                  <a:cubicBezTo>
                    <a:pt x="138" y="178"/>
                    <a:pt x="178" y="138"/>
                    <a:pt x="178" y="89"/>
                  </a:cubicBezTo>
                  <a:cubicBezTo>
                    <a:pt x="178" y="39"/>
                    <a:pt x="138" y="0"/>
                    <a:pt x="89" y="0"/>
                  </a:cubicBezTo>
                  <a:close/>
                  <a:moveTo>
                    <a:pt x="89" y="149"/>
                  </a:moveTo>
                  <a:cubicBezTo>
                    <a:pt x="56" y="149"/>
                    <a:pt x="29" y="122"/>
                    <a:pt x="29" y="89"/>
                  </a:cubicBezTo>
                  <a:cubicBezTo>
                    <a:pt x="29" y="55"/>
                    <a:pt x="56" y="28"/>
                    <a:pt x="89" y="28"/>
                  </a:cubicBezTo>
                  <a:cubicBezTo>
                    <a:pt x="123" y="28"/>
                    <a:pt x="150" y="55"/>
                    <a:pt x="150" y="89"/>
                  </a:cubicBezTo>
                  <a:cubicBezTo>
                    <a:pt x="150" y="122"/>
                    <a:pt x="123" y="149"/>
                    <a:pt x="89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2" name="Freeform 13"/>
            <p:cNvSpPr>
              <a:spLocks/>
            </p:cNvSpPr>
            <p:nvPr/>
          </p:nvSpPr>
          <p:spPr bwMode="auto">
            <a:xfrm>
              <a:off x="2275600" y="1576893"/>
              <a:ext cx="630238" cy="458788"/>
            </a:xfrm>
            <a:custGeom>
              <a:avLst/>
              <a:gdLst>
                <a:gd name="T0" fmla="*/ 157 w 167"/>
                <a:gd name="T1" fmla="*/ 0 h 122"/>
                <a:gd name="T2" fmla="*/ 162 w 167"/>
                <a:gd name="T3" fmla="*/ 27 h 122"/>
                <a:gd name="T4" fmla="*/ 83 w 167"/>
                <a:gd name="T5" fmla="*/ 111 h 122"/>
                <a:gd name="T6" fmla="*/ 5 w 167"/>
                <a:gd name="T7" fmla="*/ 27 h 122"/>
                <a:gd name="T8" fmla="*/ 9 w 167"/>
                <a:gd name="T9" fmla="*/ 0 h 122"/>
                <a:gd name="T10" fmla="*/ 0 w 167"/>
                <a:gd name="T11" fmla="*/ 39 h 122"/>
                <a:gd name="T12" fmla="*/ 83 w 167"/>
                <a:gd name="T13" fmla="*/ 122 h 122"/>
                <a:gd name="T14" fmla="*/ 167 w 167"/>
                <a:gd name="T15" fmla="*/ 39 h 122"/>
                <a:gd name="T16" fmla="*/ 157 w 167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22">
                  <a:moveTo>
                    <a:pt x="157" y="0"/>
                  </a:moveTo>
                  <a:cubicBezTo>
                    <a:pt x="160" y="9"/>
                    <a:pt x="162" y="18"/>
                    <a:pt x="162" y="27"/>
                  </a:cubicBezTo>
                  <a:cubicBezTo>
                    <a:pt x="162" y="73"/>
                    <a:pt x="126" y="111"/>
                    <a:pt x="83" y="111"/>
                  </a:cubicBezTo>
                  <a:cubicBezTo>
                    <a:pt x="40" y="111"/>
                    <a:pt x="5" y="73"/>
                    <a:pt x="5" y="27"/>
                  </a:cubicBezTo>
                  <a:cubicBezTo>
                    <a:pt x="5" y="18"/>
                    <a:pt x="7" y="9"/>
                    <a:pt x="9" y="0"/>
                  </a:cubicBezTo>
                  <a:cubicBezTo>
                    <a:pt x="3" y="12"/>
                    <a:pt x="0" y="25"/>
                    <a:pt x="0" y="39"/>
                  </a:cubicBezTo>
                  <a:cubicBezTo>
                    <a:pt x="0" y="85"/>
                    <a:pt x="37" y="122"/>
                    <a:pt x="83" y="122"/>
                  </a:cubicBezTo>
                  <a:cubicBezTo>
                    <a:pt x="129" y="122"/>
                    <a:pt x="167" y="85"/>
                    <a:pt x="167" y="39"/>
                  </a:cubicBezTo>
                  <a:cubicBezTo>
                    <a:pt x="167" y="25"/>
                    <a:pt x="163" y="12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3" name="Oval 14"/>
            <p:cNvSpPr>
              <a:spLocks noChangeArrowheads="1"/>
            </p:cNvSpPr>
            <p:nvPr/>
          </p:nvSpPr>
          <p:spPr bwMode="auto">
            <a:xfrm>
              <a:off x="2362912" y="1494343"/>
              <a:ext cx="455613" cy="454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4" name="Freeform 15"/>
            <p:cNvSpPr>
              <a:spLocks noEditPoints="1"/>
            </p:cNvSpPr>
            <p:nvPr/>
          </p:nvSpPr>
          <p:spPr bwMode="auto">
            <a:xfrm>
              <a:off x="2385137" y="1516568"/>
              <a:ext cx="407988" cy="409575"/>
            </a:xfrm>
            <a:custGeom>
              <a:avLst/>
              <a:gdLst>
                <a:gd name="T0" fmla="*/ 63 w 108"/>
                <a:gd name="T1" fmla="*/ 1 h 109"/>
                <a:gd name="T2" fmla="*/ 1 w 108"/>
                <a:gd name="T3" fmla="*/ 64 h 109"/>
                <a:gd name="T4" fmla="*/ 0 w 108"/>
                <a:gd name="T5" fmla="*/ 55 h 109"/>
                <a:gd name="T6" fmla="*/ 1 w 108"/>
                <a:gd name="T7" fmla="*/ 47 h 109"/>
                <a:gd name="T8" fmla="*/ 46 w 108"/>
                <a:gd name="T9" fmla="*/ 1 h 109"/>
                <a:gd name="T10" fmla="*/ 54 w 108"/>
                <a:gd name="T11" fmla="*/ 0 h 109"/>
                <a:gd name="T12" fmla="*/ 63 w 108"/>
                <a:gd name="T13" fmla="*/ 1 h 109"/>
                <a:gd name="T14" fmla="*/ 70 w 108"/>
                <a:gd name="T15" fmla="*/ 3 h 109"/>
                <a:gd name="T16" fmla="*/ 2 w 108"/>
                <a:gd name="T17" fmla="*/ 70 h 109"/>
                <a:gd name="T18" fmla="*/ 11 w 108"/>
                <a:gd name="T19" fmla="*/ 88 h 109"/>
                <a:gd name="T20" fmla="*/ 87 w 108"/>
                <a:gd name="T21" fmla="*/ 12 h 109"/>
                <a:gd name="T22" fmla="*/ 70 w 108"/>
                <a:gd name="T23" fmla="*/ 3 h 109"/>
                <a:gd name="T24" fmla="*/ 104 w 108"/>
                <a:gd name="T25" fmla="*/ 33 h 109"/>
                <a:gd name="T26" fmla="*/ 32 w 108"/>
                <a:gd name="T27" fmla="*/ 104 h 109"/>
                <a:gd name="T28" fmla="*/ 50 w 108"/>
                <a:gd name="T29" fmla="*/ 109 h 109"/>
                <a:gd name="T30" fmla="*/ 108 w 108"/>
                <a:gd name="T31" fmla="*/ 51 h 109"/>
                <a:gd name="T32" fmla="*/ 104 w 108"/>
                <a:gd name="T33" fmla="*/ 33 h 109"/>
                <a:gd name="T34" fmla="*/ 93 w 108"/>
                <a:gd name="T35" fmla="*/ 17 h 109"/>
                <a:gd name="T36" fmla="*/ 17 w 108"/>
                <a:gd name="T37" fmla="*/ 94 h 109"/>
                <a:gd name="T38" fmla="*/ 24 w 108"/>
                <a:gd name="T39" fmla="*/ 100 h 109"/>
                <a:gd name="T40" fmla="*/ 99 w 108"/>
                <a:gd name="T41" fmla="*/ 24 h 109"/>
                <a:gd name="T42" fmla="*/ 93 w 108"/>
                <a:gd name="T43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09">
                  <a:moveTo>
                    <a:pt x="63" y="1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0" y="61"/>
                    <a:pt x="0" y="58"/>
                    <a:pt x="0" y="55"/>
                  </a:cubicBezTo>
                  <a:cubicBezTo>
                    <a:pt x="0" y="52"/>
                    <a:pt x="0" y="49"/>
                    <a:pt x="1" y="4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"/>
                    <a:pt x="52" y="0"/>
                    <a:pt x="54" y="0"/>
                  </a:cubicBezTo>
                  <a:cubicBezTo>
                    <a:pt x="57" y="0"/>
                    <a:pt x="60" y="1"/>
                    <a:pt x="63" y="1"/>
                  </a:cubicBezTo>
                  <a:close/>
                  <a:moveTo>
                    <a:pt x="70" y="3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4" y="77"/>
                    <a:pt x="7" y="82"/>
                    <a:pt x="11" y="88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2" y="8"/>
                    <a:pt x="76" y="5"/>
                    <a:pt x="70" y="3"/>
                  </a:cubicBezTo>
                  <a:close/>
                  <a:moveTo>
                    <a:pt x="104" y="33"/>
                  </a:moveTo>
                  <a:cubicBezTo>
                    <a:pt x="32" y="104"/>
                    <a:pt x="32" y="104"/>
                    <a:pt x="32" y="104"/>
                  </a:cubicBezTo>
                  <a:cubicBezTo>
                    <a:pt x="38" y="107"/>
                    <a:pt x="44" y="108"/>
                    <a:pt x="50" y="109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44"/>
                    <a:pt x="106" y="38"/>
                    <a:pt x="104" y="33"/>
                  </a:cubicBezTo>
                  <a:close/>
                  <a:moveTo>
                    <a:pt x="93" y="17"/>
                  </a:moveTo>
                  <a:cubicBezTo>
                    <a:pt x="17" y="94"/>
                    <a:pt x="17" y="94"/>
                    <a:pt x="17" y="94"/>
                  </a:cubicBezTo>
                  <a:cubicBezTo>
                    <a:pt x="19" y="96"/>
                    <a:pt x="21" y="98"/>
                    <a:pt x="24" y="100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8" y="22"/>
                    <a:pt x="96" y="19"/>
                    <a:pt x="9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5" name="Freeform 16"/>
            <p:cNvSpPr>
              <a:spLocks noEditPoints="1"/>
            </p:cNvSpPr>
            <p:nvPr/>
          </p:nvSpPr>
          <p:spPr bwMode="auto">
            <a:xfrm>
              <a:off x="2472450" y="246568"/>
              <a:ext cx="233363" cy="3652838"/>
            </a:xfrm>
            <a:custGeom>
              <a:avLst/>
              <a:gdLst>
                <a:gd name="T0" fmla="*/ 58 w 62"/>
                <a:gd name="T1" fmla="*/ 241 h 972"/>
                <a:gd name="T2" fmla="*/ 5 w 62"/>
                <a:gd name="T3" fmla="*/ 241 h 972"/>
                <a:gd name="T4" fmla="*/ 29 w 62"/>
                <a:gd name="T5" fmla="*/ 0 h 972"/>
                <a:gd name="T6" fmla="*/ 58 w 62"/>
                <a:gd name="T7" fmla="*/ 241 h 972"/>
                <a:gd name="T8" fmla="*/ 0 w 62"/>
                <a:gd name="T9" fmla="*/ 791 h 972"/>
                <a:gd name="T10" fmla="*/ 8 w 62"/>
                <a:gd name="T11" fmla="*/ 972 h 972"/>
                <a:gd name="T12" fmla="*/ 51 w 62"/>
                <a:gd name="T13" fmla="*/ 972 h 972"/>
                <a:gd name="T14" fmla="*/ 62 w 62"/>
                <a:gd name="T15" fmla="*/ 791 h 972"/>
                <a:gd name="T16" fmla="*/ 0 w 62"/>
                <a:gd name="T17" fmla="*/ 79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972">
                  <a:moveTo>
                    <a:pt x="58" y="241"/>
                  </a:moveTo>
                  <a:cubicBezTo>
                    <a:pt x="5" y="241"/>
                    <a:pt x="5" y="241"/>
                    <a:pt x="5" y="241"/>
                  </a:cubicBezTo>
                  <a:cubicBezTo>
                    <a:pt x="14" y="68"/>
                    <a:pt x="29" y="0"/>
                    <a:pt x="29" y="0"/>
                  </a:cubicBezTo>
                  <a:cubicBezTo>
                    <a:pt x="29" y="0"/>
                    <a:pt x="47" y="68"/>
                    <a:pt x="58" y="241"/>
                  </a:cubicBezTo>
                  <a:close/>
                  <a:moveTo>
                    <a:pt x="0" y="791"/>
                  </a:moveTo>
                  <a:cubicBezTo>
                    <a:pt x="2" y="852"/>
                    <a:pt x="4" y="915"/>
                    <a:pt x="8" y="972"/>
                  </a:cubicBezTo>
                  <a:cubicBezTo>
                    <a:pt x="51" y="972"/>
                    <a:pt x="51" y="972"/>
                    <a:pt x="51" y="972"/>
                  </a:cubicBezTo>
                  <a:cubicBezTo>
                    <a:pt x="56" y="921"/>
                    <a:pt x="59" y="857"/>
                    <a:pt x="62" y="791"/>
                  </a:cubicBezTo>
                  <a:lnTo>
                    <a:pt x="0" y="7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6" name="Freeform 17"/>
            <p:cNvSpPr>
              <a:spLocks/>
            </p:cNvSpPr>
            <p:nvPr/>
          </p:nvSpPr>
          <p:spPr bwMode="auto">
            <a:xfrm>
              <a:off x="2347037" y="4129593"/>
              <a:ext cx="484188" cy="1352550"/>
            </a:xfrm>
            <a:custGeom>
              <a:avLst/>
              <a:gdLst>
                <a:gd name="T0" fmla="*/ 108 w 128"/>
                <a:gd name="T1" fmla="*/ 60 h 360"/>
                <a:gd name="T2" fmla="*/ 64 w 128"/>
                <a:gd name="T3" fmla="*/ 165 h 360"/>
                <a:gd name="T4" fmla="*/ 20 w 128"/>
                <a:gd name="T5" fmla="*/ 60 h 360"/>
                <a:gd name="T6" fmla="*/ 28 w 128"/>
                <a:gd name="T7" fmla="*/ 0 h 360"/>
                <a:gd name="T8" fmla="*/ 13 w 128"/>
                <a:gd name="T9" fmla="*/ 0 h 360"/>
                <a:gd name="T10" fmla="*/ 0 w 128"/>
                <a:gd name="T11" fmla="*/ 135 h 360"/>
                <a:gd name="T12" fmla="*/ 64 w 128"/>
                <a:gd name="T13" fmla="*/ 360 h 360"/>
                <a:gd name="T14" fmla="*/ 128 w 128"/>
                <a:gd name="T15" fmla="*/ 135 h 360"/>
                <a:gd name="T16" fmla="*/ 115 w 128"/>
                <a:gd name="T17" fmla="*/ 0 h 360"/>
                <a:gd name="T18" fmla="*/ 100 w 128"/>
                <a:gd name="T19" fmla="*/ 0 h 360"/>
                <a:gd name="T20" fmla="*/ 108 w 128"/>
                <a:gd name="T21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360">
                  <a:moveTo>
                    <a:pt x="108" y="60"/>
                  </a:moveTo>
                  <a:cubicBezTo>
                    <a:pt x="108" y="118"/>
                    <a:pt x="64" y="165"/>
                    <a:pt x="64" y="165"/>
                  </a:cubicBezTo>
                  <a:cubicBezTo>
                    <a:pt x="64" y="165"/>
                    <a:pt x="20" y="118"/>
                    <a:pt x="20" y="60"/>
                  </a:cubicBezTo>
                  <a:cubicBezTo>
                    <a:pt x="20" y="38"/>
                    <a:pt x="23" y="17"/>
                    <a:pt x="2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8"/>
                    <a:pt x="0" y="84"/>
                    <a:pt x="0" y="135"/>
                  </a:cubicBezTo>
                  <a:cubicBezTo>
                    <a:pt x="0" y="259"/>
                    <a:pt x="64" y="360"/>
                    <a:pt x="64" y="360"/>
                  </a:cubicBezTo>
                  <a:cubicBezTo>
                    <a:pt x="64" y="360"/>
                    <a:pt x="128" y="259"/>
                    <a:pt x="128" y="135"/>
                  </a:cubicBezTo>
                  <a:cubicBezTo>
                    <a:pt x="128" y="84"/>
                    <a:pt x="123" y="38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5" y="17"/>
                    <a:pt x="108" y="38"/>
                    <a:pt x="10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7" name="Freeform 18"/>
            <p:cNvSpPr>
              <a:spLocks/>
            </p:cNvSpPr>
            <p:nvPr/>
          </p:nvSpPr>
          <p:spPr bwMode="auto">
            <a:xfrm>
              <a:off x="2423237" y="4129593"/>
              <a:ext cx="331788" cy="838200"/>
            </a:xfrm>
            <a:custGeom>
              <a:avLst/>
              <a:gdLst>
                <a:gd name="T0" fmla="*/ 44 w 88"/>
                <a:gd name="T1" fmla="*/ 223 h 223"/>
                <a:gd name="T2" fmla="*/ 88 w 88"/>
                <a:gd name="T3" fmla="*/ 60 h 223"/>
                <a:gd name="T4" fmla="*/ 80 w 88"/>
                <a:gd name="T5" fmla="*/ 0 h 223"/>
                <a:gd name="T6" fmla="*/ 8 w 88"/>
                <a:gd name="T7" fmla="*/ 0 h 223"/>
                <a:gd name="T8" fmla="*/ 0 w 88"/>
                <a:gd name="T9" fmla="*/ 60 h 223"/>
                <a:gd name="T10" fmla="*/ 44 w 88"/>
                <a:gd name="T1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23">
                  <a:moveTo>
                    <a:pt x="44" y="223"/>
                  </a:moveTo>
                  <a:cubicBezTo>
                    <a:pt x="44" y="223"/>
                    <a:pt x="88" y="118"/>
                    <a:pt x="88" y="60"/>
                  </a:cubicBezTo>
                  <a:cubicBezTo>
                    <a:pt x="88" y="38"/>
                    <a:pt x="85" y="17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7"/>
                    <a:pt x="0" y="38"/>
                    <a:pt x="0" y="60"/>
                  </a:cubicBezTo>
                  <a:cubicBezTo>
                    <a:pt x="0" y="118"/>
                    <a:pt x="44" y="223"/>
                    <a:pt x="44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8" name="Freeform 19"/>
            <p:cNvSpPr>
              <a:spLocks noEditPoints="1"/>
            </p:cNvSpPr>
            <p:nvPr/>
          </p:nvSpPr>
          <p:spPr bwMode="auto">
            <a:xfrm>
              <a:off x="1793000" y="3354893"/>
              <a:ext cx="1592263" cy="1138238"/>
            </a:xfrm>
            <a:custGeom>
              <a:avLst/>
              <a:gdLst>
                <a:gd name="T0" fmla="*/ 160 w 422"/>
                <a:gd name="T1" fmla="*/ 145 h 303"/>
                <a:gd name="T2" fmla="*/ 262 w 422"/>
                <a:gd name="T3" fmla="*/ 145 h 303"/>
                <a:gd name="T4" fmla="*/ 253 w 422"/>
                <a:gd name="T5" fmla="*/ 206 h 303"/>
                <a:gd name="T6" fmla="*/ 169 w 422"/>
                <a:gd name="T7" fmla="*/ 206 h 303"/>
                <a:gd name="T8" fmla="*/ 160 w 422"/>
                <a:gd name="T9" fmla="*/ 145 h 303"/>
                <a:gd name="T10" fmla="*/ 134 w 422"/>
                <a:gd name="T11" fmla="*/ 0 h 303"/>
                <a:gd name="T12" fmla="*/ 133 w 422"/>
                <a:gd name="T13" fmla="*/ 63 h 303"/>
                <a:gd name="T14" fmla="*/ 24 w 422"/>
                <a:gd name="T15" fmla="*/ 151 h 303"/>
                <a:gd name="T16" fmla="*/ 6 w 422"/>
                <a:gd name="T17" fmla="*/ 231 h 303"/>
                <a:gd name="T18" fmla="*/ 14 w 422"/>
                <a:gd name="T19" fmla="*/ 303 h 303"/>
                <a:gd name="T20" fmla="*/ 17 w 422"/>
                <a:gd name="T21" fmla="*/ 303 h 303"/>
                <a:gd name="T22" fmla="*/ 17 w 422"/>
                <a:gd name="T23" fmla="*/ 215 h 303"/>
                <a:gd name="T24" fmla="*/ 137 w 422"/>
                <a:gd name="T25" fmla="*/ 115 h 303"/>
                <a:gd name="T26" fmla="*/ 137 w 422"/>
                <a:gd name="T27" fmla="*/ 22 h 303"/>
                <a:gd name="T28" fmla="*/ 134 w 422"/>
                <a:gd name="T29" fmla="*/ 0 h 303"/>
                <a:gd name="T30" fmla="*/ 398 w 422"/>
                <a:gd name="T31" fmla="*/ 151 h 303"/>
                <a:gd name="T32" fmla="*/ 289 w 422"/>
                <a:gd name="T33" fmla="*/ 63 h 303"/>
                <a:gd name="T34" fmla="*/ 288 w 422"/>
                <a:gd name="T35" fmla="*/ 0 h 303"/>
                <a:gd name="T36" fmla="*/ 286 w 422"/>
                <a:gd name="T37" fmla="*/ 22 h 303"/>
                <a:gd name="T38" fmla="*/ 286 w 422"/>
                <a:gd name="T39" fmla="*/ 115 h 303"/>
                <a:gd name="T40" fmla="*/ 405 w 422"/>
                <a:gd name="T41" fmla="*/ 215 h 303"/>
                <a:gd name="T42" fmla="*/ 405 w 422"/>
                <a:gd name="T43" fmla="*/ 303 h 303"/>
                <a:gd name="T44" fmla="*/ 409 w 422"/>
                <a:gd name="T45" fmla="*/ 303 h 303"/>
                <a:gd name="T46" fmla="*/ 417 w 422"/>
                <a:gd name="T47" fmla="*/ 231 h 303"/>
                <a:gd name="T48" fmla="*/ 398 w 422"/>
                <a:gd name="T49" fmla="*/ 1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2" h="303">
                  <a:moveTo>
                    <a:pt x="160" y="145"/>
                  </a:moveTo>
                  <a:cubicBezTo>
                    <a:pt x="262" y="145"/>
                    <a:pt x="262" y="145"/>
                    <a:pt x="262" y="145"/>
                  </a:cubicBezTo>
                  <a:cubicBezTo>
                    <a:pt x="259" y="161"/>
                    <a:pt x="256" y="193"/>
                    <a:pt x="253" y="206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66" y="193"/>
                    <a:pt x="163" y="161"/>
                    <a:pt x="160" y="145"/>
                  </a:cubicBezTo>
                  <a:close/>
                  <a:moveTo>
                    <a:pt x="134" y="0"/>
                  </a:moveTo>
                  <a:cubicBezTo>
                    <a:pt x="136" y="17"/>
                    <a:pt x="138" y="50"/>
                    <a:pt x="133" y="63"/>
                  </a:cubicBezTo>
                  <a:cubicBezTo>
                    <a:pt x="127" y="82"/>
                    <a:pt x="41" y="134"/>
                    <a:pt x="24" y="151"/>
                  </a:cubicBezTo>
                  <a:cubicBezTo>
                    <a:pt x="7" y="168"/>
                    <a:pt x="0" y="177"/>
                    <a:pt x="6" y="231"/>
                  </a:cubicBezTo>
                  <a:cubicBezTo>
                    <a:pt x="9" y="265"/>
                    <a:pt x="12" y="290"/>
                    <a:pt x="14" y="303"/>
                  </a:cubicBezTo>
                  <a:cubicBezTo>
                    <a:pt x="17" y="303"/>
                    <a:pt x="17" y="303"/>
                    <a:pt x="17" y="303"/>
                  </a:cubicBezTo>
                  <a:cubicBezTo>
                    <a:pt x="17" y="303"/>
                    <a:pt x="17" y="244"/>
                    <a:pt x="17" y="215"/>
                  </a:cubicBezTo>
                  <a:cubicBezTo>
                    <a:pt x="17" y="175"/>
                    <a:pt x="137" y="115"/>
                    <a:pt x="137" y="115"/>
                  </a:cubicBezTo>
                  <a:cubicBezTo>
                    <a:pt x="137" y="115"/>
                    <a:pt x="140" y="69"/>
                    <a:pt x="137" y="22"/>
                  </a:cubicBezTo>
                  <a:cubicBezTo>
                    <a:pt x="136" y="14"/>
                    <a:pt x="135" y="7"/>
                    <a:pt x="134" y="0"/>
                  </a:cubicBezTo>
                  <a:close/>
                  <a:moveTo>
                    <a:pt x="398" y="151"/>
                  </a:moveTo>
                  <a:cubicBezTo>
                    <a:pt x="381" y="134"/>
                    <a:pt x="296" y="82"/>
                    <a:pt x="289" y="63"/>
                  </a:cubicBezTo>
                  <a:cubicBezTo>
                    <a:pt x="284" y="50"/>
                    <a:pt x="286" y="17"/>
                    <a:pt x="288" y="0"/>
                  </a:cubicBezTo>
                  <a:cubicBezTo>
                    <a:pt x="287" y="7"/>
                    <a:pt x="286" y="14"/>
                    <a:pt x="286" y="22"/>
                  </a:cubicBezTo>
                  <a:cubicBezTo>
                    <a:pt x="282" y="69"/>
                    <a:pt x="286" y="115"/>
                    <a:pt x="286" y="115"/>
                  </a:cubicBezTo>
                  <a:cubicBezTo>
                    <a:pt x="286" y="115"/>
                    <a:pt x="405" y="175"/>
                    <a:pt x="405" y="215"/>
                  </a:cubicBezTo>
                  <a:cubicBezTo>
                    <a:pt x="405" y="244"/>
                    <a:pt x="405" y="303"/>
                    <a:pt x="405" y="303"/>
                  </a:cubicBezTo>
                  <a:cubicBezTo>
                    <a:pt x="409" y="303"/>
                    <a:pt x="409" y="303"/>
                    <a:pt x="409" y="303"/>
                  </a:cubicBezTo>
                  <a:cubicBezTo>
                    <a:pt x="410" y="290"/>
                    <a:pt x="413" y="265"/>
                    <a:pt x="417" y="231"/>
                  </a:cubicBezTo>
                  <a:cubicBezTo>
                    <a:pt x="422" y="177"/>
                    <a:pt x="415" y="168"/>
                    <a:pt x="39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59" name="Freeform 20"/>
            <p:cNvSpPr>
              <a:spLocks/>
            </p:cNvSpPr>
            <p:nvPr/>
          </p:nvSpPr>
          <p:spPr bwMode="auto">
            <a:xfrm>
              <a:off x="2483562" y="3899406"/>
              <a:ext cx="211138" cy="230188"/>
            </a:xfrm>
            <a:custGeom>
              <a:avLst/>
              <a:gdLst>
                <a:gd name="T0" fmla="*/ 51 w 56"/>
                <a:gd name="T1" fmla="*/ 61 h 61"/>
                <a:gd name="T2" fmla="*/ 56 w 56"/>
                <a:gd name="T3" fmla="*/ 0 h 61"/>
                <a:gd name="T4" fmla="*/ 0 w 56"/>
                <a:gd name="T5" fmla="*/ 0 h 61"/>
                <a:gd name="T6" fmla="*/ 5 w 56"/>
                <a:gd name="T7" fmla="*/ 61 h 61"/>
                <a:gd name="T8" fmla="*/ 51 w 56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1" y="61"/>
                  </a:moveTo>
                  <a:cubicBezTo>
                    <a:pt x="53" y="48"/>
                    <a:pt x="54" y="16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6"/>
                    <a:pt x="4" y="48"/>
                    <a:pt x="5" y="61"/>
                  </a:cubicBezTo>
                  <a:lnTo>
                    <a:pt x="5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60" name="Freeform 21"/>
            <p:cNvSpPr>
              <a:spLocks noEditPoints="1"/>
            </p:cNvSpPr>
            <p:nvPr/>
          </p:nvSpPr>
          <p:spPr bwMode="auto">
            <a:xfrm>
              <a:off x="1581862" y="3080256"/>
              <a:ext cx="2014538" cy="1412875"/>
            </a:xfrm>
            <a:custGeom>
              <a:avLst/>
              <a:gdLst>
                <a:gd name="T0" fmla="*/ 281 w 534"/>
                <a:gd name="T1" fmla="*/ 22 h 376"/>
                <a:gd name="T2" fmla="*/ 273 w 534"/>
                <a:gd name="T3" fmla="*/ 376 h 376"/>
                <a:gd name="T4" fmla="*/ 261 w 534"/>
                <a:gd name="T5" fmla="*/ 376 h 376"/>
                <a:gd name="T6" fmla="*/ 253 w 534"/>
                <a:gd name="T7" fmla="*/ 22 h 376"/>
                <a:gd name="T8" fmla="*/ 267 w 534"/>
                <a:gd name="T9" fmla="*/ 0 h 376"/>
                <a:gd name="T10" fmla="*/ 281 w 534"/>
                <a:gd name="T11" fmla="*/ 22 h 376"/>
                <a:gd name="T12" fmla="*/ 487 w 534"/>
                <a:gd name="T13" fmla="*/ 116 h 376"/>
                <a:gd name="T14" fmla="*/ 365 w 534"/>
                <a:gd name="T15" fmla="*/ 9 h 376"/>
                <a:gd name="T16" fmla="*/ 356 w 534"/>
                <a:gd name="T17" fmla="*/ 21 h 376"/>
                <a:gd name="T18" fmla="*/ 488 w 534"/>
                <a:gd name="T19" fmla="*/ 136 h 376"/>
                <a:gd name="T20" fmla="*/ 519 w 534"/>
                <a:gd name="T21" fmla="*/ 226 h 376"/>
                <a:gd name="T22" fmla="*/ 490 w 534"/>
                <a:gd name="T23" fmla="*/ 355 h 376"/>
                <a:gd name="T24" fmla="*/ 513 w 534"/>
                <a:gd name="T25" fmla="*/ 239 h 376"/>
                <a:gd name="T26" fmla="*/ 496 w 534"/>
                <a:gd name="T27" fmla="*/ 159 h 376"/>
                <a:gd name="T28" fmla="*/ 348 w 534"/>
                <a:gd name="T29" fmla="*/ 46 h 376"/>
                <a:gd name="T30" fmla="*/ 344 w 534"/>
                <a:gd name="T31" fmla="*/ 73 h 376"/>
                <a:gd name="T32" fmla="*/ 345 w 534"/>
                <a:gd name="T33" fmla="*/ 136 h 376"/>
                <a:gd name="T34" fmla="*/ 454 w 534"/>
                <a:gd name="T35" fmla="*/ 224 h 376"/>
                <a:gd name="T36" fmla="*/ 473 w 534"/>
                <a:gd name="T37" fmla="*/ 304 h 376"/>
                <a:gd name="T38" fmla="*/ 465 w 534"/>
                <a:gd name="T39" fmla="*/ 376 h 376"/>
                <a:gd name="T40" fmla="*/ 487 w 534"/>
                <a:gd name="T41" fmla="*/ 376 h 376"/>
                <a:gd name="T42" fmla="*/ 529 w 534"/>
                <a:gd name="T43" fmla="*/ 218 h 376"/>
                <a:gd name="T44" fmla="*/ 487 w 534"/>
                <a:gd name="T45" fmla="*/ 116 h 376"/>
                <a:gd name="T46" fmla="*/ 186 w 534"/>
                <a:gd name="T47" fmla="*/ 46 h 376"/>
                <a:gd name="T48" fmla="*/ 38 w 534"/>
                <a:gd name="T49" fmla="*/ 159 h 376"/>
                <a:gd name="T50" fmla="*/ 21 w 534"/>
                <a:gd name="T51" fmla="*/ 239 h 376"/>
                <a:gd name="T52" fmla="*/ 45 w 534"/>
                <a:gd name="T53" fmla="*/ 355 h 376"/>
                <a:gd name="T54" fmla="*/ 15 w 534"/>
                <a:gd name="T55" fmla="*/ 226 h 376"/>
                <a:gd name="T56" fmla="*/ 46 w 534"/>
                <a:gd name="T57" fmla="*/ 136 h 376"/>
                <a:gd name="T58" fmla="*/ 178 w 534"/>
                <a:gd name="T59" fmla="*/ 21 h 376"/>
                <a:gd name="T60" fmla="*/ 170 w 534"/>
                <a:gd name="T61" fmla="*/ 9 h 376"/>
                <a:gd name="T62" fmla="*/ 47 w 534"/>
                <a:gd name="T63" fmla="*/ 116 h 376"/>
                <a:gd name="T64" fmla="*/ 5 w 534"/>
                <a:gd name="T65" fmla="*/ 218 h 376"/>
                <a:gd name="T66" fmla="*/ 47 w 534"/>
                <a:gd name="T67" fmla="*/ 376 h 376"/>
                <a:gd name="T68" fmla="*/ 70 w 534"/>
                <a:gd name="T69" fmla="*/ 376 h 376"/>
                <a:gd name="T70" fmla="*/ 62 w 534"/>
                <a:gd name="T71" fmla="*/ 304 h 376"/>
                <a:gd name="T72" fmla="*/ 80 w 534"/>
                <a:gd name="T73" fmla="*/ 224 h 376"/>
                <a:gd name="T74" fmla="*/ 189 w 534"/>
                <a:gd name="T75" fmla="*/ 136 h 376"/>
                <a:gd name="T76" fmla="*/ 190 w 534"/>
                <a:gd name="T77" fmla="*/ 73 h 376"/>
                <a:gd name="T78" fmla="*/ 186 w 534"/>
                <a:gd name="T79" fmla="*/ 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376">
                  <a:moveTo>
                    <a:pt x="281" y="22"/>
                  </a:moveTo>
                  <a:cubicBezTo>
                    <a:pt x="281" y="31"/>
                    <a:pt x="281" y="292"/>
                    <a:pt x="273" y="376"/>
                  </a:cubicBezTo>
                  <a:cubicBezTo>
                    <a:pt x="261" y="376"/>
                    <a:pt x="261" y="376"/>
                    <a:pt x="261" y="376"/>
                  </a:cubicBezTo>
                  <a:cubicBezTo>
                    <a:pt x="254" y="292"/>
                    <a:pt x="253" y="31"/>
                    <a:pt x="253" y="22"/>
                  </a:cubicBezTo>
                  <a:cubicBezTo>
                    <a:pt x="253" y="10"/>
                    <a:pt x="259" y="0"/>
                    <a:pt x="267" y="0"/>
                  </a:cubicBezTo>
                  <a:cubicBezTo>
                    <a:pt x="275" y="0"/>
                    <a:pt x="281" y="10"/>
                    <a:pt x="281" y="22"/>
                  </a:cubicBezTo>
                  <a:close/>
                  <a:moveTo>
                    <a:pt x="487" y="116"/>
                  </a:moveTo>
                  <a:cubicBezTo>
                    <a:pt x="448" y="82"/>
                    <a:pt x="365" y="9"/>
                    <a:pt x="365" y="9"/>
                  </a:cubicBezTo>
                  <a:cubicBezTo>
                    <a:pt x="365" y="9"/>
                    <a:pt x="361" y="11"/>
                    <a:pt x="356" y="21"/>
                  </a:cubicBezTo>
                  <a:cubicBezTo>
                    <a:pt x="382" y="43"/>
                    <a:pt x="476" y="124"/>
                    <a:pt x="488" y="136"/>
                  </a:cubicBezTo>
                  <a:cubicBezTo>
                    <a:pt x="503" y="150"/>
                    <a:pt x="524" y="177"/>
                    <a:pt x="519" y="226"/>
                  </a:cubicBezTo>
                  <a:cubicBezTo>
                    <a:pt x="514" y="272"/>
                    <a:pt x="490" y="355"/>
                    <a:pt x="490" y="355"/>
                  </a:cubicBezTo>
                  <a:cubicBezTo>
                    <a:pt x="490" y="355"/>
                    <a:pt x="509" y="264"/>
                    <a:pt x="513" y="239"/>
                  </a:cubicBezTo>
                  <a:cubicBezTo>
                    <a:pt x="517" y="215"/>
                    <a:pt x="517" y="185"/>
                    <a:pt x="496" y="159"/>
                  </a:cubicBezTo>
                  <a:cubicBezTo>
                    <a:pt x="477" y="135"/>
                    <a:pt x="367" y="60"/>
                    <a:pt x="348" y="46"/>
                  </a:cubicBezTo>
                  <a:cubicBezTo>
                    <a:pt x="347" y="54"/>
                    <a:pt x="345" y="62"/>
                    <a:pt x="344" y="73"/>
                  </a:cubicBezTo>
                  <a:cubicBezTo>
                    <a:pt x="342" y="90"/>
                    <a:pt x="340" y="123"/>
                    <a:pt x="345" y="136"/>
                  </a:cubicBezTo>
                  <a:cubicBezTo>
                    <a:pt x="352" y="155"/>
                    <a:pt x="437" y="207"/>
                    <a:pt x="454" y="224"/>
                  </a:cubicBezTo>
                  <a:cubicBezTo>
                    <a:pt x="471" y="241"/>
                    <a:pt x="478" y="250"/>
                    <a:pt x="473" y="304"/>
                  </a:cubicBezTo>
                  <a:cubicBezTo>
                    <a:pt x="469" y="338"/>
                    <a:pt x="466" y="363"/>
                    <a:pt x="465" y="376"/>
                  </a:cubicBezTo>
                  <a:cubicBezTo>
                    <a:pt x="487" y="376"/>
                    <a:pt x="487" y="376"/>
                    <a:pt x="487" y="376"/>
                  </a:cubicBezTo>
                  <a:cubicBezTo>
                    <a:pt x="487" y="376"/>
                    <a:pt x="524" y="262"/>
                    <a:pt x="529" y="218"/>
                  </a:cubicBezTo>
                  <a:cubicBezTo>
                    <a:pt x="534" y="174"/>
                    <a:pt x="508" y="134"/>
                    <a:pt x="487" y="116"/>
                  </a:cubicBezTo>
                  <a:close/>
                  <a:moveTo>
                    <a:pt x="186" y="46"/>
                  </a:moveTo>
                  <a:cubicBezTo>
                    <a:pt x="167" y="60"/>
                    <a:pt x="57" y="135"/>
                    <a:pt x="38" y="159"/>
                  </a:cubicBezTo>
                  <a:cubicBezTo>
                    <a:pt x="17" y="185"/>
                    <a:pt x="18" y="215"/>
                    <a:pt x="21" y="239"/>
                  </a:cubicBezTo>
                  <a:cubicBezTo>
                    <a:pt x="25" y="264"/>
                    <a:pt x="45" y="355"/>
                    <a:pt x="45" y="355"/>
                  </a:cubicBezTo>
                  <a:cubicBezTo>
                    <a:pt x="45" y="355"/>
                    <a:pt x="20" y="272"/>
                    <a:pt x="15" y="226"/>
                  </a:cubicBezTo>
                  <a:cubicBezTo>
                    <a:pt x="10" y="177"/>
                    <a:pt x="32" y="150"/>
                    <a:pt x="46" y="136"/>
                  </a:cubicBezTo>
                  <a:cubicBezTo>
                    <a:pt x="58" y="124"/>
                    <a:pt x="152" y="43"/>
                    <a:pt x="178" y="21"/>
                  </a:cubicBezTo>
                  <a:cubicBezTo>
                    <a:pt x="174" y="11"/>
                    <a:pt x="170" y="9"/>
                    <a:pt x="170" y="9"/>
                  </a:cubicBezTo>
                  <a:cubicBezTo>
                    <a:pt x="170" y="9"/>
                    <a:pt x="86" y="82"/>
                    <a:pt x="47" y="116"/>
                  </a:cubicBezTo>
                  <a:cubicBezTo>
                    <a:pt x="26" y="134"/>
                    <a:pt x="0" y="174"/>
                    <a:pt x="5" y="218"/>
                  </a:cubicBezTo>
                  <a:cubicBezTo>
                    <a:pt x="10" y="262"/>
                    <a:pt x="47" y="376"/>
                    <a:pt x="47" y="376"/>
                  </a:cubicBezTo>
                  <a:cubicBezTo>
                    <a:pt x="70" y="376"/>
                    <a:pt x="70" y="376"/>
                    <a:pt x="70" y="376"/>
                  </a:cubicBezTo>
                  <a:cubicBezTo>
                    <a:pt x="68" y="363"/>
                    <a:pt x="65" y="338"/>
                    <a:pt x="62" y="304"/>
                  </a:cubicBezTo>
                  <a:cubicBezTo>
                    <a:pt x="56" y="250"/>
                    <a:pt x="63" y="241"/>
                    <a:pt x="80" y="224"/>
                  </a:cubicBezTo>
                  <a:cubicBezTo>
                    <a:pt x="97" y="207"/>
                    <a:pt x="183" y="155"/>
                    <a:pt x="189" y="136"/>
                  </a:cubicBezTo>
                  <a:cubicBezTo>
                    <a:pt x="194" y="123"/>
                    <a:pt x="192" y="90"/>
                    <a:pt x="190" y="73"/>
                  </a:cubicBezTo>
                  <a:cubicBezTo>
                    <a:pt x="189" y="62"/>
                    <a:pt x="188" y="54"/>
                    <a:pt x="18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  <p:sp>
          <p:nvSpPr>
            <p:cNvPr id="261" name="Freeform 22"/>
            <p:cNvSpPr>
              <a:spLocks noEditPoints="1"/>
            </p:cNvSpPr>
            <p:nvPr/>
          </p:nvSpPr>
          <p:spPr bwMode="auto">
            <a:xfrm>
              <a:off x="1619962" y="3080256"/>
              <a:ext cx="1938338" cy="1412875"/>
            </a:xfrm>
            <a:custGeom>
              <a:avLst/>
              <a:gdLst>
                <a:gd name="T0" fmla="*/ 272 w 514"/>
                <a:gd name="T1" fmla="*/ 22 h 376"/>
                <a:gd name="T2" fmla="*/ 264 w 514"/>
                <a:gd name="T3" fmla="*/ 376 h 376"/>
                <a:gd name="T4" fmla="*/ 258 w 514"/>
                <a:gd name="T5" fmla="*/ 376 h 376"/>
                <a:gd name="T6" fmla="*/ 265 w 514"/>
                <a:gd name="T7" fmla="*/ 25 h 376"/>
                <a:gd name="T8" fmla="*/ 253 w 514"/>
                <a:gd name="T9" fmla="*/ 2 h 376"/>
                <a:gd name="T10" fmla="*/ 258 w 514"/>
                <a:gd name="T11" fmla="*/ 0 h 376"/>
                <a:gd name="T12" fmla="*/ 272 w 514"/>
                <a:gd name="T13" fmla="*/ 22 h 376"/>
                <a:gd name="T14" fmla="*/ 478 w 514"/>
                <a:gd name="T15" fmla="*/ 136 h 376"/>
                <a:gd name="T16" fmla="*/ 346 w 514"/>
                <a:gd name="T17" fmla="*/ 21 h 376"/>
                <a:gd name="T18" fmla="*/ 338 w 514"/>
                <a:gd name="T19" fmla="*/ 46 h 376"/>
                <a:gd name="T20" fmla="*/ 486 w 514"/>
                <a:gd name="T21" fmla="*/ 159 h 376"/>
                <a:gd name="T22" fmla="*/ 503 w 514"/>
                <a:gd name="T23" fmla="*/ 239 h 376"/>
                <a:gd name="T24" fmla="*/ 480 w 514"/>
                <a:gd name="T25" fmla="*/ 355 h 376"/>
                <a:gd name="T26" fmla="*/ 509 w 514"/>
                <a:gd name="T27" fmla="*/ 226 h 376"/>
                <a:gd name="T28" fmla="*/ 478 w 514"/>
                <a:gd name="T29" fmla="*/ 136 h 376"/>
                <a:gd name="T30" fmla="*/ 176 w 514"/>
                <a:gd name="T31" fmla="*/ 46 h 376"/>
                <a:gd name="T32" fmla="*/ 168 w 514"/>
                <a:gd name="T33" fmla="*/ 21 h 376"/>
                <a:gd name="T34" fmla="*/ 36 w 514"/>
                <a:gd name="T35" fmla="*/ 136 h 376"/>
                <a:gd name="T36" fmla="*/ 5 w 514"/>
                <a:gd name="T37" fmla="*/ 226 h 376"/>
                <a:gd name="T38" fmla="*/ 35 w 514"/>
                <a:gd name="T39" fmla="*/ 355 h 376"/>
                <a:gd name="T40" fmla="*/ 11 w 514"/>
                <a:gd name="T41" fmla="*/ 239 h 376"/>
                <a:gd name="T42" fmla="*/ 28 w 514"/>
                <a:gd name="T43" fmla="*/ 159 h 376"/>
                <a:gd name="T44" fmla="*/ 176 w 514"/>
                <a:gd name="T45" fmla="*/ 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4" h="376">
                  <a:moveTo>
                    <a:pt x="272" y="22"/>
                  </a:moveTo>
                  <a:cubicBezTo>
                    <a:pt x="272" y="31"/>
                    <a:pt x="272" y="292"/>
                    <a:pt x="264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64" y="251"/>
                    <a:pt x="265" y="35"/>
                    <a:pt x="265" y="25"/>
                  </a:cubicBezTo>
                  <a:cubicBezTo>
                    <a:pt x="265" y="14"/>
                    <a:pt x="260" y="5"/>
                    <a:pt x="253" y="2"/>
                  </a:cubicBezTo>
                  <a:cubicBezTo>
                    <a:pt x="254" y="1"/>
                    <a:pt x="256" y="0"/>
                    <a:pt x="258" y="0"/>
                  </a:cubicBezTo>
                  <a:cubicBezTo>
                    <a:pt x="266" y="0"/>
                    <a:pt x="272" y="10"/>
                    <a:pt x="272" y="22"/>
                  </a:cubicBezTo>
                  <a:close/>
                  <a:moveTo>
                    <a:pt x="478" y="136"/>
                  </a:moveTo>
                  <a:cubicBezTo>
                    <a:pt x="466" y="124"/>
                    <a:pt x="372" y="43"/>
                    <a:pt x="346" y="21"/>
                  </a:cubicBezTo>
                  <a:cubicBezTo>
                    <a:pt x="343" y="27"/>
                    <a:pt x="341" y="35"/>
                    <a:pt x="338" y="46"/>
                  </a:cubicBezTo>
                  <a:cubicBezTo>
                    <a:pt x="357" y="60"/>
                    <a:pt x="467" y="135"/>
                    <a:pt x="486" y="159"/>
                  </a:cubicBezTo>
                  <a:cubicBezTo>
                    <a:pt x="507" y="185"/>
                    <a:pt x="507" y="215"/>
                    <a:pt x="503" y="239"/>
                  </a:cubicBezTo>
                  <a:cubicBezTo>
                    <a:pt x="499" y="264"/>
                    <a:pt x="480" y="355"/>
                    <a:pt x="480" y="355"/>
                  </a:cubicBezTo>
                  <a:cubicBezTo>
                    <a:pt x="480" y="355"/>
                    <a:pt x="504" y="272"/>
                    <a:pt x="509" y="226"/>
                  </a:cubicBezTo>
                  <a:cubicBezTo>
                    <a:pt x="514" y="177"/>
                    <a:pt x="493" y="150"/>
                    <a:pt x="478" y="136"/>
                  </a:cubicBezTo>
                  <a:close/>
                  <a:moveTo>
                    <a:pt x="176" y="46"/>
                  </a:moveTo>
                  <a:cubicBezTo>
                    <a:pt x="174" y="35"/>
                    <a:pt x="171" y="27"/>
                    <a:pt x="168" y="21"/>
                  </a:cubicBezTo>
                  <a:cubicBezTo>
                    <a:pt x="142" y="43"/>
                    <a:pt x="48" y="124"/>
                    <a:pt x="36" y="136"/>
                  </a:cubicBezTo>
                  <a:cubicBezTo>
                    <a:pt x="22" y="150"/>
                    <a:pt x="0" y="177"/>
                    <a:pt x="5" y="226"/>
                  </a:cubicBezTo>
                  <a:cubicBezTo>
                    <a:pt x="10" y="272"/>
                    <a:pt x="35" y="355"/>
                    <a:pt x="35" y="355"/>
                  </a:cubicBezTo>
                  <a:cubicBezTo>
                    <a:pt x="35" y="355"/>
                    <a:pt x="15" y="264"/>
                    <a:pt x="11" y="239"/>
                  </a:cubicBezTo>
                  <a:cubicBezTo>
                    <a:pt x="8" y="215"/>
                    <a:pt x="7" y="185"/>
                    <a:pt x="28" y="159"/>
                  </a:cubicBezTo>
                  <a:cubicBezTo>
                    <a:pt x="47" y="135"/>
                    <a:pt x="157" y="60"/>
                    <a:pt x="17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sz="1351"/>
            </a:p>
          </p:txBody>
        </p:sp>
      </p:grpSp>
      <p:sp>
        <p:nvSpPr>
          <p:cNvPr id="5" name="Rectangle 4"/>
          <p:cNvSpPr/>
          <p:nvPr/>
        </p:nvSpPr>
        <p:spPr>
          <a:xfrm>
            <a:off x="773113" y="1476375"/>
            <a:ext cx="105870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200" kern="0" dirty="0">
                <a:solidFill>
                  <a:prstClr val="black"/>
                </a:solidFill>
                <a:cs typeface="B Koodak" panose="00000700000000000000" pitchFamily="2" charset="-78"/>
              </a:rPr>
              <a:t>رگولاتوری و تنظیم‌گری مشوق نوآوری</a:t>
            </a:r>
            <a:endParaRPr lang="en-US" sz="3200" kern="0" dirty="0">
              <a:solidFill>
                <a:prstClr val="black"/>
              </a:solidFill>
              <a:cs typeface="B Koodak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093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98475" y="23813"/>
            <a:ext cx="11376025" cy="106997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5475" name="Rectangle 27"/>
          <p:cNvSpPr>
            <a:spLocks noChangeArrowheads="1"/>
          </p:cNvSpPr>
          <p:nvPr/>
        </p:nvSpPr>
        <p:spPr bwMode="auto">
          <a:xfrm>
            <a:off x="728663" y="139700"/>
            <a:ext cx="1091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800" b="1">
                <a:cs typeface="B Titr" pitchFamily="2" charset="-78"/>
              </a:rPr>
              <a:t>ارتقای تاب آوری ملی در زنجیره های اولویت دار</a:t>
            </a:r>
          </a:p>
        </p:txBody>
      </p:sp>
      <p:grpSp>
        <p:nvGrpSpPr>
          <p:cNvPr id="105476" name="Group 142"/>
          <p:cNvGrpSpPr>
            <a:grpSpLocks/>
          </p:cNvGrpSpPr>
          <p:nvPr/>
        </p:nvGrpSpPr>
        <p:grpSpPr bwMode="auto">
          <a:xfrm>
            <a:off x="7065963" y="1330325"/>
            <a:ext cx="4230687" cy="4243388"/>
            <a:chOff x="1346131" y="1737036"/>
            <a:chExt cx="2633663" cy="2633663"/>
          </a:xfrm>
        </p:grpSpPr>
        <p:sp>
          <p:nvSpPr>
            <p:cNvPr id="105511" name="Freeform 143"/>
            <p:cNvSpPr>
              <a:spLocks/>
            </p:cNvSpPr>
            <p:nvPr/>
          </p:nvSpPr>
          <p:spPr bwMode="auto">
            <a:xfrm>
              <a:off x="2693919" y="1941824"/>
              <a:ext cx="1285875" cy="1462088"/>
            </a:xfrm>
            <a:custGeom>
              <a:avLst/>
              <a:gdLst>
                <a:gd name="T0" fmla="*/ 2147483647 w 908"/>
                <a:gd name="T1" fmla="*/ 2147483647 h 1031"/>
                <a:gd name="T2" fmla="*/ 2147483647 w 908"/>
                <a:gd name="T3" fmla="*/ 2147483647 h 1031"/>
                <a:gd name="T4" fmla="*/ 2147483647 w 908"/>
                <a:gd name="T5" fmla="*/ 2147483647 h 1031"/>
                <a:gd name="T6" fmla="*/ 2147483647 w 908"/>
                <a:gd name="T7" fmla="*/ 2147483647 h 1031"/>
                <a:gd name="T8" fmla="*/ 2147483647 w 908"/>
                <a:gd name="T9" fmla="*/ 0 h 1031"/>
                <a:gd name="T10" fmla="*/ 0 w 908"/>
                <a:gd name="T11" fmla="*/ 2147483647 h 1031"/>
                <a:gd name="T12" fmla="*/ 2147483647 w 908"/>
                <a:gd name="T13" fmla="*/ 2147483647 h 10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031"/>
                <a:gd name="T23" fmla="*/ 908 w 908"/>
                <a:gd name="T24" fmla="*/ 1031 h 10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031">
                  <a:moveTo>
                    <a:pt x="429" y="670"/>
                  </a:moveTo>
                  <a:cubicBezTo>
                    <a:pt x="429" y="670"/>
                    <a:pt x="429" y="670"/>
                    <a:pt x="429" y="670"/>
                  </a:cubicBezTo>
                  <a:cubicBezTo>
                    <a:pt x="875" y="1031"/>
                    <a:pt x="875" y="1031"/>
                    <a:pt x="875" y="1031"/>
                  </a:cubicBezTo>
                  <a:cubicBezTo>
                    <a:pt x="896" y="953"/>
                    <a:pt x="908" y="870"/>
                    <a:pt x="908" y="784"/>
                  </a:cubicBezTo>
                  <a:cubicBezTo>
                    <a:pt x="908" y="455"/>
                    <a:pt x="736" y="165"/>
                    <a:pt x="477" y="0"/>
                  </a:cubicBezTo>
                  <a:cubicBezTo>
                    <a:pt x="0" y="323"/>
                    <a:pt x="0" y="323"/>
                    <a:pt x="0" y="323"/>
                  </a:cubicBezTo>
                  <a:lnTo>
                    <a:pt x="429" y="67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Freeform 144"/>
            <p:cNvSpPr>
              <a:spLocks/>
            </p:cNvSpPr>
            <p:nvPr/>
          </p:nvSpPr>
          <p:spPr bwMode="auto">
            <a:xfrm>
              <a:off x="1804919" y="1737036"/>
              <a:ext cx="1563688" cy="1100138"/>
            </a:xfrm>
            <a:custGeom>
              <a:avLst/>
              <a:gdLst>
                <a:gd name="T0" fmla="*/ 2147483647 w 1104"/>
                <a:gd name="T1" fmla="*/ 2147483647 h 776"/>
                <a:gd name="T2" fmla="*/ 2147483647 w 1104"/>
                <a:gd name="T3" fmla="*/ 2147483647 h 776"/>
                <a:gd name="T4" fmla="*/ 2147483647 w 1104"/>
                <a:gd name="T5" fmla="*/ 2147483647 h 776"/>
                <a:gd name="T6" fmla="*/ 2147483647 w 1104"/>
                <a:gd name="T7" fmla="*/ 0 h 776"/>
                <a:gd name="T8" fmla="*/ 0 w 1104"/>
                <a:gd name="T9" fmla="*/ 2147483647 h 776"/>
                <a:gd name="T10" fmla="*/ 2147483647 w 1104"/>
                <a:gd name="T11" fmla="*/ 2147483647 h 776"/>
                <a:gd name="T12" fmla="*/ 2147483647 w 1104"/>
                <a:gd name="T13" fmla="*/ 2147483647 h 7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776"/>
                <a:gd name="T23" fmla="*/ 1104 w 1104"/>
                <a:gd name="T24" fmla="*/ 776 h 7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776">
                  <a:moveTo>
                    <a:pt x="627" y="468"/>
                  </a:moveTo>
                  <a:cubicBezTo>
                    <a:pt x="627" y="468"/>
                    <a:pt x="627" y="468"/>
                    <a:pt x="627" y="468"/>
                  </a:cubicBezTo>
                  <a:cubicBezTo>
                    <a:pt x="1104" y="145"/>
                    <a:pt x="1104" y="145"/>
                    <a:pt x="1104" y="145"/>
                  </a:cubicBezTo>
                  <a:cubicBezTo>
                    <a:pt x="960" y="53"/>
                    <a:pt x="789" y="0"/>
                    <a:pt x="606" y="0"/>
                  </a:cubicBezTo>
                  <a:cubicBezTo>
                    <a:pt x="374" y="0"/>
                    <a:pt x="163" y="85"/>
                    <a:pt x="0" y="225"/>
                  </a:cubicBezTo>
                  <a:cubicBezTo>
                    <a:pt x="169" y="776"/>
                    <a:pt x="169" y="776"/>
                    <a:pt x="169" y="776"/>
                  </a:cubicBezTo>
                  <a:lnTo>
                    <a:pt x="627" y="468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145"/>
            <p:cNvSpPr>
              <a:spLocks/>
            </p:cNvSpPr>
            <p:nvPr/>
          </p:nvSpPr>
          <p:spPr bwMode="auto">
            <a:xfrm>
              <a:off x="1346131" y="2056124"/>
              <a:ext cx="927100" cy="1530350"/>
            </a:xfrm>
            <a:custGeom>
              <a:avLst/>
              <a:gdLst>
                <a:gd name="T0" fmla="*/ 2147483647 w 654"/>
                <a:gd name="T1" fmla="*/ 0 h 1080"/>
                <a:gd name="T2" fmla="*/ 0 w 654"/>
                <a:gd name="T3" fmla="*/ 2147483647 h 1080"/>
                <a:gd name="T4" fmla="*/ 2147483647 w 654"/>
                <a:gd name="T5" fmla="*/ 2147483647 h 1080"/>
                <a:gd name="T6" fmla="*/ 2147483647 w 654"/>
                <a:gd name="T7" fmla="*/ 2147483647 h 1080"/>
                <a:gd name="T8" fmla="*/ 2147483647 w 654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4"/>
                <a:gd name="T16" fmla="*/ 0 h 1080"/>
                <a:gd name="T17" fmla="*/ 654 w 654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4" h="1080">
                  <a:moveTo>
                    <a:pt x="324" y="0"/>
                  </a:moveTo>
                  <a:cubicBezTo>
                    <a:pt x="126" y="170"/>
                    <a:pt x="0" y="423"/>
                    <a:pt x="0" y="704"/>
                  </a:cubicBezTo>
                  <a:cubicBezTo>
                    <a:pt x="0" y="838"/>
                    <a:pt x="29" y="965"/>
                    <a:pt x="79" y="1080"/>
                  </a:cubicBezTo>
                  <a:cubicBezTo>
                    <a:pt x="654" y="1080"/>
                    <a:pt x="654" y="1080"/>
                    <a:pt x="654" y="108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1458791" y="3586413"/>
              <a:ext cx="1562409" cy="784286"/>
            </a:xfrm>
            <a:custGeom>
              <a:avLst/>
              <a:gdLst>
                <a:gd name="T0" fmla="*/ 1046 w 1103"/>
                <a:gd name="T1" fmla="*/ 140 h 554"/>
                <a:gd name="T2" fmla="*/ 1103 w 1103"/>
                <a:gd name="T3" fmla="*/ 0 h 554"/>
                <a:gd name="T4" fmla="*/ 575 w 1103"/>
                <a:gd name="T5" fmla="*/ 0 h 554"/>
                <a:gd name="T6" fmla="*/ 0 w 1103"/>
                <a:gd name="T7" fmla="*/ 0 h 554"/>
                <a:gd name="T8" fmla="*/ 851 w 1103"/>
                <a:gd name="T9" fmla="*/ 554 h 554"/>
                <a:gd name="T10" fmla="*/ 879 w 1103"/>
                <a:gd name="T11" fmla="*/ 553 h 554"/>
                <a:gd name="T12" fmla="*/ 967 w 1103"/>
                <a:gd name="T13" fmla="*/ 336 h 554"/>
                <a:gd name="T14" fmla="*/ 1046 w 1103"/>
                <a:gd name="T15" fmla="*/ 14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554">
                  <a:moveTo>
                    <a:pt x="1046" y="140"/>
                  </a:moveTo>
                  <a:cubicBezTo>
                    <a:pt x="1103" y="0"/>
                    <a:pt x="1103" y="0"/>
                    <a:pt x="1103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326"/>
                    <a:pt x="471" y="554"/>
                    <a:pt x="851" y="554"/>
                  </a:cubicBezTo>
                  <a:cubicBezTo>
                    <a:pt x="860" y="554"/>
                    <a:pt x="870" y="554"/>
                    <a:pt x="879" y="553"/>
                  </a:cubicBezTo>
                  <a:cubicBezTo>
                    <a:pt x="967" y="336"/>
                    <a:pt x="967" y="336"/>
                    <a:pt x="967" y="336"/>
                  </a:cubicBezTo>
                  <a:lnTo>
                    <a:pt x="1046" y="14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5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2702986" y="2890803"/>
              <a:ext cx="1230361" cy="1477925"/>
            </a:xfrm>
            <a:custGeom>
              <a:avLst/>
              <a:gdLst>
                <a:gd name="T0" fmla="*/ 224 w 868"/>
                <a:gd name="T1" fmla="*/ 490 h 1043"/>
                <a:gd name="T2" fmla="*/ 224 w 868"/>
                <a:gd name="T3" fmla="*/ 490 h 1043"/>
                <a:gd name="T4" fmla="*/ 167 w 868"/>
                <a:gd name="T5" fmla="*/ 630 h 1043"/>
                <a:gd name="T6" fmla="*/ 0 w 868"/>
                <a:gd name="T7" fmla="*/ 1043 h 1043"/>
                <a:gd name="T8" fmla="*/ 868 w 868"/>
                <a:gd name="T9" fmla="*/ 361 h 1043"/>
                <a:gd name="T10" fmla="*/ 422 w 868"/>
                <a:gd name="T11" fmla="*/ 0 h 1043"/>
                <a:gd name="T12" fmla="*/ 224 w 868"/>
                <a:gd name="T13" fmla="*/ 49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8" h="1043">
                  <a:moveTo>
                    <a:pt x="224" y="490"/>
                  </a:moveTo>
                  <a:cubicBezTo>
                    <a:pt x="224" y="490"/>
                    <a:pt x="224" y="490"/>
                    <a:pt x="224" y="490"/>
                  </a:cubicBezTo>
                  <a:cubicBezTo>
                    <a:pt x="167" y="630"/>
                    <a:pt x="167" y="630"/>
                    <a:pt x="167" y="630"/>
                  </a:cubicBezTo>
                  <a:cubicBezTo>
                    <a:pt x="0" y="1043"/>
                    <a:pt x="0" y="1043"/>
                    <a:pt x="0" y="1043"/>
                  </a:cubicBezTo>
                  <a:cubicBezTo>
                    <a:pt x="415" y="1031"/>
                    <a:pt x="762" y="746"/>
                    <a:pt x="868" y="361"/>
                  </a:cubicBezTo>
                  <a:cubicBezTo>
                    <a:pt x="422" y="0"/>
                    <a:pt x="422" y="0"/>
                    <a:pt x="422" y="0"/>
                  </a:cubicBezTo>
                  <a:lnTo>
                    <a:pt x="224" y="49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4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5477" name="TextBox 148"/>
          <p:cNvSpPr txBox="1">
            <a:spLocks noChangeArrowheads="1"/>
          </p:cNvSpPr>
          <p:nvPr/>
        </p:nvSpPr>
        <p:spPr bwMode="auto">
          <a:xfrm>
            <a:off x="8467725" y="2779713"/>
            <a:ext cx="14112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3200" b="1">
                <a:cs typeface="B Mitra" pitchFamily="2" charset="-78"/>
              </a:rPr>
              <a:t>امنیت غذایی</a:t>
            </a:r>
            <a:endParaRPr lang="en-US" sz="3200" b="1">
              <a:cs typeface="B Mitra" pitchFamily="2" charset="-78"/>
            </a:endParaRPr>
          </a:p>
        </p:txBody>
      </p:sp>
      <p:sp>
        <p:nvSpPr>
          <p:cNvPr id="105478" name="TextBox 149"/>
          <p:cNvSpPr txBox="1">
            <a:spLocks noChangeArrowheads="1"/>
          </p:cNvSpPr>
          <p:nvPr/>
        </p:nvSpPr>
        <p:spPr bwMode="auto">
          <a:xfrm>
            <a:off x="8066088" y="1484313"/>
            <a:ext cx="196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زراعت و باغبانی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5479" name="TextBox 150"/>
          <p:cNvSpPr txBox="1">
            <a:spLocks noChangeArrowheads="1"/>
          </p:cNvSpPr>
          <p:nvPr/>
        </p:nvSpPr>
        <p:spPr bwMode="auto">
          <a:xfrm>
            <a:off x="9626600" y="1909763"/>
            <a:ext cx="12366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دام، طیور و آبزیان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5480" name="TextBox 151"/>
          <p:cNvSpPr txBox="1">
            <a:spLocks noChangeArrowheads="1"/>
          </p:cNvSpPr>
          <p:nvPr/>
        </p:nvSpPr>
        <p:spPr bwMode="auto">
          <a:xfrm>
            <a:off x="9536113" y="4249738"/>
            <a:ext cx="12366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>
                <a:cs typeface="B Mitra" pitchFamily="2" charset="-78"/>
              </a:rPr>
              <a:t>فرآوری و صنایع تبدیلی</a:t>
            </a:r>
            <a:endParaRPr lang="en-US" sz="2000" b="1">
              <a:cs typeface="B Mitra" pitchFamily="2" charset="-78"/>
            </a:endParaRPr>
          </a:p>
        </p:txBody>
      </p:sp>
      <p:sp>
        <p:nvSpPr>
          <p:cNvPr id="105481" name="TextBox 152"/>
          <p:cNvSpPr txBox="1">
            <a:spLocks noChangeArrowheads="1"/>
          </p:cNvSpPr>
          <p:nvPr/>
        </p:nvSpPr>
        <p:spPr bwMode="auto">
          <a:xfrm>
            <a:off x="7589838" y="4341813"/>
            <a:ext cx="1527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افزودنی‌های غذایی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5482" name="TextBox 153"/>
          <p:cNvSpPr txBox="1">
            <a:spLocks noChangeArrowheads="1"/>
          </p:cNvSpPr>
          <p:nvPr/>
        </p:nvSpPr>
        <p:spPr bwMode="auto">
          <a:xfrm>
            <a:off x="7137400" y="2241550"/>
            <a:ext cx="1038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کنترل کیفیت و سلامت تولیدات</a:t>
            </a:r>
            <a:endParaRPr lang="en-US" sz="2400" b="1">
              <a:cs typeface="B Mitra" pitchFamily="2" charset="-78"/>
            </a:endParaRPr>
          </a:p>
        </p:txBody>
      </p:sp>
      <p:pic>
        <p:nvPicPr>
          <p:cNvPr id="105483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9900" y="2028825"/>
            <a:ext cx="6794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Picture 4" descr="Image result for agriculture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56850" y="2719388"/>
            <a:ext cx="812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10" descr="Image result for packag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9825" y="3568700"/>
            <a:ext cx="7334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6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6963" y="4879975"/>
            <a:ext cx="5302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2863" y="3662363"/>
            <a:ext cx="69056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Rectangle 264"/>
          <p:cNvSpPr/>
          <p:nvPr/>
        </p:nvSpPr>
        <p:spPr>
          <a:xfrm>
            <a:off x="6907213" y="5572125"/>
            <a:ext cx="4392612" cy="1168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en-US" sz="2800" b="1" kern="0" dirty="0">
                <a:solidFill>
                  <a:srgbClr val="FF0000"/>
                </a:solidFill>
                <a:latin typeface="Arial" pitchFamily="34" charset="0"/>
                <a:cs typeface="B Mitra" panose="00000400000000000000" pitchFamily="2" charset="-78"/>
              </a:rPr>
              <a:t>برآورد اولیه از میزان ارزبری: </a:t>
            </a:r>
          </a:p>
          <a:p>
            <a:pPr algn="ctr" rtl="1">
              <a:defRPr/>
            </a:pPr>
            <a:r>
              <a:rPr lang="fa-IR" altLang="en-US" sz="2800" b="1" kern="0" dirty="0">
                <a:solidFill>
                  <a:srgbClr val="FF0000"/>
                </a:solidFill>
                <a:latin typeface="Arial" pitchFamily="34" charset="0"/>
                <a:cs typeface="B Mitra" panose="00000400000000000000" pitchFamily="2" charset="-78"/>
              </a:rPr>
              <a:t>در حدود 6000 میلیون دلار در سال</a:t>
            </a:r>
          </a:p>
          <a:p>
            <a:pPr algn="ctr" rtl="1">
              <a:defRPr/>
            </a:pPr>
            <a:r>
              <a:rPr lang="fa-IR" sz="1400" b="1" dirty="0">
                <a:cs typeface="B Mitra" panose="00000400000000000000" pitchFamily="2" charset="-78"/>
              </a:rPr>
              <a:t>منبع: آمار صادرات و واردات گمرک جمهوری اسلامی ایران، 1397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grpSp>
        <p:nvGrpSpPr>
          <p:cNvPr id="105489" name="Group"/>
          <p:cNvGrpSpPr>
            <a:grpSpLocks/>
          </p:cNvGrpSpPr>
          <p:nvPr/>
        </p:nvGrpSpPr>
        <p:grpSpPr bwMode="auto">
          <a:xfrm>
            <a:off x="2495550" y="1298575"/>
            <a:ext cx="1104900" cy="1778000"/>
            <a:chOff x="0" y="0"/>
            <a:chExt cx="2150124" cy="3544727"/>
          </a:xfrm>
        </p:grpSpPr>
        <p:sp>
          <p:nvSpPr>
            <p:cNvPr id="267" name="Shape"/>
            <p:cNvSpPr/>
            <p:nvPr/>
          </p:nvSpPr>
          <p:spPr>
            <a:xfrm>
              <a:off x="775405" y="3392810"/>
              <a:ext cx="580781" cy="15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21"/>
                  </a:moveTo>
                  <a:cubicBezTo>
                    <a:pt x="21600" y="16746"/>
                    <a:pt x="20262" y="21600"/>
                    <a:pt x="18542" y="21600"/>
                  </a:cubicBezTo>
                  <a:cubicBezTo>
                    <a:pt x="3058" y="21600"/>
                    <a:pt x="3058" y="21600"/>
                    <a:pt x="3058" y="21600"/>
                  </a:cubicBezTo>
                  <a:cubicBezTo>
                    <a:pt x="1338" y="21600"/>
                    <a:pt x="0" y="16746"/>
                    <a:pt x="0" y="10921"/>
                  </a:cubicBezTo>
                  <a:cubicBezTo>
                    <a:pt x="0" y="10921"/>
                    <a:pt x="0" y="10921"/>
                    <a:pt x="0" y="10921"/>
                  </a:cubicBezTo>
                  <a:cubicBezTo>
                    <a:pt x="0" y="4854"/>
                    <a:pt x="1338" y="0"/>
                    <a:pt x="3058" y="0"/>
                  </a:cubicBezTo>
                  <a:cubicBezTo>
                    <a:pt x="18542" y="0"/>
                    <a:pt x="18542" y="0"/>
                    <a:pt x="18542" y="0"/>
                  </a:cubicBezTo>
                  <a:cubicBezTo>
                    <a:pt x="20262" y="0"/>
                    <a:pt x="21600" y="4854"/>
                    <a:pt x="21600" y="1092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7C7C7C"/>
                  </a:solidFill>
                </a:defRPr>
              </a:pPr>
              <a:endParaRPr sz="1400">
                <a:solidFill>
                  <a:srgbClr val="7C7C7C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68" name="Shape"/>
            <p:cNvSpPr/>
            <p:nvPr/>
          </p:nvSpPr>
          <p:spPr>
            <a:xfrm>
              <a:off x="636387" y="3335841"/>
              <a:ext cx="855726" cy="12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20" y="21600"/>
                  </a:moveTo>
                  <a:cubicBezTo>
                    <a:pt x="18637" y="21600"/>
                    <a:pt x="18637" y="21600"/>
                    <a:pt x="18637" y="21600"/>
                  </a:cubicBezTo>
                  <a:cubicBezTo>
                    <a:pt x="18895" y="20160"/>
                    <a:pt x="19281" y="17280"/>
                    <a:pt x="19925" y="12960"/>
                  </a:cubicBezTo>
                  <a:cubicBezTo>
                    <a:pt x="20827" y="6912"/>
                    <a:pt x="21342" y="288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576"/>
                    <a:pt x="86" y="1152"/>
                    <a:pt x="129" y="1728"/>
                  </a:cubicBezTo>
                  <a:cubicBezTo>
                    <a:pt x="344" y="3744"/>
                    <a:pt x="2405" y="17856"/>
                    <a:pt x="292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7C7C7C"/>
                  </a:solidFill>
                </a:defRPr>
              </a:pPr>
              <a:endParaRPr sz="1400">
                <a:solidFill>
                  <a:srgbClr val="7C7C7C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69" name="Shape"/>
            <p:cNvSpPr/>
            <p:nvPr/>
          </p:nvSpPr>
          <p:spPr>
            <a:xfrm>
              <a:off x="608585" y="2914906"/>
              <a:ext cx="920599" cy="8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588"/>
                  </a:moveTo>
                  <a:cubicBezTo>
                    <a:pt x="21600" y="16941"/>
                    <a:pt x="21160" y="21600"/>
                    <a:pt x="20680" y="21600"/>
                  </a:cubicBezTo>
                  <a:cubicBezTo>
                    <a:pt x="920" y="21600"/>
                    <a:pt x="920" y="21600"/>
                    <a:pt x="920" y="21600"/>
                  </a:cubicBezTo>
                  <a:cubicBezTo>
                    <a:pt x="400" y="21600"/>
                    <a:pt x="0" y="16941"/>
                    <a:pt x="0" y="10588"/>
                  </a:cubicBezTo>
                  <a:cubicBezTo>
                    <a:pt x="0" y="10588"/>
                    <a:pt x="0" y="10588"/>
                    <a:pt x="0" y="10588"/>
                  </a:cubicBezTo>
                  <a:cubicBezTo>
                    <a:pt x="0" y="4659"/>
                    <a:pt x="400" y="0"/>
                    <a:pt x="920" y="0"/>
                  </a:cubicBezTo>
                  <a:cubicBezTo>
                    <a:pt x="20680" y="0"/>
                    <a:pt x="20680" y="0"/>
                    <a:pt x="20680" y="0"/>
                  </a:cubicBezTo>
                  <a:cubicBezTo>
                    <a:pt x="21160" y="0"/>
                    <a:pt x="21600" y="4659"/>
                    <a:pt x="21600" y="1058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7C7C7C"/>
                  </a:solidFill>
                </a:defRPr>
              </a:pPr>
              <a:endParaRPr sz="1400">
                <a:solidFill>
                  <a:srgbClr val="7C7C7C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70" name="Shape"/>
            <p:cNvSpPr/>
            <p:nvPr/>
          </p:nvSpPr>
          <p:spPr>
            <a:xfrm>
              <a:off x="608585" y="3041503"/>
              <a:ext cx="920599" cy="9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15"/>
                    <a:pt x="21160" y="21600"/>
                    <a:pt x="20680" y="21600"/>
                  </a:cubicBezTo>
                  <a:cubicBezTo>
                    <a:pt x="920" y="21600"/>
                    <a:pt x="920" y="21600"/>
                    <a:pt x="920" y="21600"/>
                  </a:cubicBezTo>
                  <a:cubicBezTo>
                    <a:pt x="400" y="21600"/>
                    <a:pt x="0" y="1661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985"/>
                    <a:pt x="400" y="0"/>
                    <a:pt x="920" y="0"/>
                  </a:cubicBezTo>
                  <a:cubicBezTo>
                    <a:pt x="20680" y="0"/>
                    <a:pt x="20680" y="0"/>
                    <a:pt x="20680" y="0"/>
                  </a:cubicBezTo>
                  <a:cubicBezTo>
                    <a:pt x="21160" y="0"/>
                    <a:pt x="21600" y="498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7C7C7C"/>
                  </a:solidFill>
                </a:defRPr>
              </a:pPr>
              <a:endParaRPr sz="1400">
                <a:solidFill>
                  <a:srgbClr val="7C7C7C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71" name="Shape"/>
            <p:cNvSpPr/>
            <p:nvPr/>
          </p:nvSpPr>
          <p:spPr>
            <a:xfrm>
              <a:off x="608585" y="3171265"/>
              <a:ext cx="920599" cy="8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15"/>
                    <a:pt x="21160" y="21600"/>
                    <a:pt x="20680" y="21600"/>
                  </a:cubicBezTo>
                  <a:cubicBezTo>
                    <a:pt x="920" y="21600"/>
                    <a:pt x="920" y="21600"/>
                    <a:pt x="920" y="21600"/>
                  </a:cubicBezTo>
                  <a:cubicBezTo>
                    <a:pt x="400" y="21600"/>
                    <a:pt x="0" y="1661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985"/>
                    <a:pt x="400" y="0"/>
                    <a:pt x="920" y="0"/>
                  </a:cubicBezTo>
                  <a:cubicBezTo>
                    <a:pt x="20680" y="0"/>
                    <a:pt x="20680" y="0"/>
                    <a:pt x="20680" y="0"/>
                  </a:cubicBezTo>
                  <a:cubicBezTo>
                    <a:pt x="21160" y="0"/>
                    <a:pt x="21600" y="498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7C7C7C"/>
                  </a:solidFill>
                </a:defRPr>
              </a:pPr>
              <a:endParaRPr sz="1400">
                <a:solidFill>
                  <a:srgbClr val="7C7C7C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72" name="Shape"/>
            <p:cNvSpPr/>
            <p:nvPr/>
          </p:nvSpPr>
          <p:spPr>
            <a:xfrm>
              <a:off x="608585" y="3288368"/>
              <a:ext cx="911330" cy="5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875"/>
                    <a:pt x="21196" y="21600"/>
                    <a:pt x="20712" y="21600"/>
                  </a:cubicBezTo>
                  <a:cubicBezTo>
                    <a:pt x="929" y="21600"/>
                    <a:pt x="929" y="21600"/>
                    <a:pt x="929" y="21600"/>
                  </a:cubicBezTo>
                  <a:cubicBezTo>
                    <a:pt x="404" y="21600"/>
                    <a:pt x="0" y="1687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725"/>
                    <a:pt x="404" y="0"/>
                    <a:pt x="929" y="0"/>
                  </a:cubicBezTo>
                  <a:cubicBezTo>
                    <a:pt x="20712" y="0"/>
                    <a:pt x="20712" y="0"/>
                    <a:pt x="20712" y="0"/>
                  </a:cubicBezTo>
                  <a:cubicBezTo>
                    <a:pt x="21196" y="0"/>
                    <a:pt x="21600" y="472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/>
              </a:pPr>
              <a:endParaRPr sz="1400">
                <a:cs typeface="B Mitra" panose="00000400000000000000" pitchFamily="2" charset="-78"/>
              </a:endParaRPr>
            </a:p>
          </p:txBody>
        </p:sp>
        <p:sp>
          <p:nvSpPr>
            <p:cNvPr id="273" name="Shape"/>
            <p:cNvSpPr/>
            <p:nvPr/>
          </p:nvSpPr>
          <p:spPr>
            <a:xfrm>
              <a:off x="602406" y="2785143"/>
              <a:ext cx="932956" cy="8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15"/>
                    <a:pt x="21166" y="21600"/>
                    <a:pt x="20654" y="21600"/>
                  </a:cubicBezTo>
                  <a:cubicBezTo>
                    <a:pt x="907" y="21600"/>
                    <a:pt x="907" y="21600"/>
                    <a:pt x="907" y="21600"/>
                  </a:cubicBezTo>
                  <a:cubicBezTo>
                    <a:pt x="394" y="21600"/>
                    <a:pt x="0" y="1661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985"/>
                    <a:pt x="394" y="0"/>
                    <a:pt x="907" y="0"/>
                  </a:cubicBezTo>
                  <a:cubicBezTo>
                    <a:pt x="20654" y="0"/>
                    <a:pt x="20654" y="0"/>
                    <a:pt x="20654" y="0"/>
                  </a:cubicBezTo>
                  <a:cubicBezTo>
                    <a:pt x="21166" y="0"/>
                    <a:pt x="21600" y="498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7C7C7C"/>
                  </a:solidFill>
                </a:defRPr>
              </a:pPr>
              <a:endParaRPr sz="1400">
                <a:solidFill>
                  <a:srgbClr val="7C7C7C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05502" name="Shape"/>
            <p:cNvSpPr>
              <a:spLocks/>
            </p:cNvSpPr>
            <p:nvPr/>
          </p:nvSpPr>
          <p:spPr bwMode="auto">
            <a:xfrm>
              <a:off x="730380" y="-1"/>
              <a:ext cx="1419744" cy="89709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7473" y="7582"/>
                  </a:lnTo>
                  <a:lnTo>
                    <a:pt x="8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 w="12700" cap="flat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105503" name="Shape"/>
            <p:cNvSpPr>
              <a:spLocks/>
            </p:cNvSpPr>
            <p:nvPr/>
          </p:nvSpPr>
          <p:spPr bwMode="auto">
            <a:xfrm>
              <a:off x="-1" y="733026"/>
              <a:ext cx="2150125" cy="63246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9218"/>
                  </a:lnTo>
                  <a:lnTo>
                    <a:pt x="21374" y="1925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  <a:ln w="12700" cap="flat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105504" name="Shape"/>
            <p:cNvSpPr>
              <a:spLocks/>
            </p:cNvSpPr>
            <p:nvPr/>
          </p:nvSpPr>
          <p:spPr bwMode="auto">
            <a:xfrm>
              <a:off x="165394" y="314910"/>
              <a:ext cx="1984730" cy="15613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648" y="0"/>
                  </a:moveTo>
                  <a:lnTo>
                    <a:pt x="0" y="19715"/>
                  </a:lnTo>
                  <a:lnTo>
                    <a:pt x="821" y="21600"/>
                  </a:lnTo>
                  <a:lnTo>
                    <a:pt x="21600" y="8054"/>
                  </a:lnTo>
                  <a:lnTo>
                    <a:pt x="186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105505" name="Shape"/>
            <p:cNvSpPr>
              <a:spLocks/>
            </p:cNvSpPr>
            <p:nvPr/>
          </p:nvSpPr>
          <p:spPr bwMode="auto">
            <a:xfrm>
              <a:off x="165394" y="1739946"/>
              <a:ext cx="1598370" cy="63908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11538"/>
                  </a:lnTo>
                  <a:lnTo>
                    <a:pt x="20348" y="21600"/>
                  </a:lnTo>
                  <a:lnTo>
                    <a:pt x="1019" y="4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278" name="Shape"/>
            <p:cNvSpPr/>
            <p:nvPr/>
          </p:nvSpPr>
          <p:spPr>
            <a:xfrm>
              <a:off x="386158" y="1003285"/>
              <a:ext cx="1763966" cy="128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111"/>
                  </a:lnTo>
                  <a:lnTo>
                    <a:pt x="502" y="21600"/>
                  </a:lnTo>
                  <a:lnTo>
                    <a:pt x="21325" y="49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/>
              </a:pPr>
              <a:endParaRPr sz="1400">
                <a:cs typeface="B Mitra" panose="00000400000000000000" pitchFamily="2" charset="-78"/>
              </a:endParaRPr>
            </a:p>
          </p:txBody>
        </p:sp>
        <p:sp>
          <p:nvSpPr>
            <p:cNvPr id="105507" name="Shape"/>
            <p:cNvSpPr>
              <a:spLocks/>
            </p:cNvSpPr>
            <p:nvPr/>
          </p:nvSpPr>
          <p:spPr bwMode="auto">
            <a:xfrm>
              <a:off x="385037" y="2140861"/>
              <a:ext cx="1208040" cy="56366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18304"/>
                  </a:lnTo>
                  <a:lnTo>
                    <a:pt x="20441" y="21600"/>
                  </a:lnTo>
                  <a:lnTo>
                    <a:pt x="733" y="5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280" name="Shape"/>
            <p:cNvSpPr/>
            <p:nvPr/>
          </p:nvSpPr>
          <p:spPr>
            <a:xfrm>
              <a:off x="0" y="0"/>
              <a:ext cx="1260418" cy="136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1" y="0"/>
                  </a:moveTo>
                  <a:lnTo>
                    <a:pt x="0" y="11595"/>
                  </a:lnTo>
                  <a:lnTo>
                    <a:pt x="0" y="21600"/>
                  </a:lnTo>
                  <a:lnTo>
                    <a:pt x="21600" y="0"/>
                  </a:lnTo>
                  <a:lnTo>
                    <a:pt x="1251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/>
              </a:pPr>
              <a:endParaRPr sz="1400">
                <a:cs typeface="B Mitra" panose="00000400000000000000" pitchFamily="2" charset="-78"/>
              </a:endParaRPr>
            </a:p>
          </p:txBody>
        </p:sp>
        <p:sp>
          <p:nvSpPr>
            <p:cNvPr id="281" name="Shape"/>
            <p:cNvSpPr/>
            <p:nvPr/>
          </p:nvSpPr>
          <p:spPr>
            <a:xfrm>
              <a:off x="546800" y="2082527"/>
              <a:ext cx="1217168" cy="623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0" y="21600"/>
                  </a:moveTo>
                  <a:lnTo>
                    <a:pt x="19958" y="10318"/>
                  </a:lnTo>
                  <a:lnTo>
                    <a:pt x="21600" y="0"/>
                  </a:lnTo>
                  <a:lnTo>
                    <a:pt x="0" y="19032"/>
                  </a:lnTo>
                  <a:lnTo>
                    <a:pt x="136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400"/>
              </a:pPr>
              <a:endParaRPr sz="1400">
                <a:cs typeface="B Mitra" panose="00000400000000000000" pitchFamily="2" charset="-78"/>
              </a:endParaRPr>
            </a:p>
          </p:txBody>
        </p:sp>
        <p:sp>
          <p:nvSpPr>
            <p:cNvPr id="105510" name="Shape"/>
            <p:cNvSpPr>
              <a:spLocks/>
            </p:cNvSpPr>
            <p:nvPr/>
          </p:nvSpPr>
          <p:spPr bwMode="auto">
            <a:xfrm>
              <a:off x="545139" y="2618520"/>
              <a:ext cx="1047938" cy="860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991"/>
                  </a:moveTo>
                  <a:lnTo>
                    <a:pt x="21600" y="0"/>
                  </a:lnTo>
                  <a:lnTo>
                    <a:pt x="20264" y="21600"/>
                  </a:lnTo>
                  <a:lnTo>
                    <a:pt x="1582" y="21600"/>
                  </a:lnTo>
                  <a:lnTo>
                    <a:pt x="0" y="2991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en-US"/>
            </a:p>
          </p:txBody>
        </p:sp>
      </p:grpSp>
      <p:sp>
        <p:nvSpPr>
          <p:cNvPr id="283" name="Data Covering"/>
          <p:cNvSpPr txBox="1">
            <a:spLocks noChangeArrowheads="1"/>
          </p:cNvSpPr>
          <p:nvPr/>
        </p:nvSpPr>
        <p:spPr bwMode="auto">
          <a:xfrm>
            <a:off x="293688" y="3375025"/>
            <a:ext cx="5151437" cy="522288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>
            <a:spAutoFit/>
          </a:bodyPr>
          <a:lstStyle>
            <a:defPPr>
              <a:defRPr lang="en-US"/>
            </a:defPPr>
            <a:lvl1pPr algn="ctr" rtl="1">
              <a:defRPr b="1">
                <a:cs typeface="B Yekan" panose="00000400000000000000" pitchFamily="2" charset="-78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anose="00000400000000000000" pitchFamily="2" charset="-78"/>
              </a:rPr>
              <a:t>برنامه ارتقای صنایع دارویی کشور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cs typeface="B Mitra" panose="00000400000000000000" pitchFamily="2" charset="-78"/>
              <a:sym typeface="Aller Bold"/>
            </a:endParaRPr>
          </a:p>
        </p:txBody>
      </p:sp>
      <p:sp>
        <p:nvSpPr>
          <p:cNvPr id="105491" name="Global Marketing"/>
          <p:cNvSpPr txBox="1">
            <a:spLocks noChangeArrowheads="1"/>
          </p:cNvSpPr>
          <p:nvPr/>
        </p:nvSpPr>
        <p:spPr bwMode="auto">
          <a:xfrm>
            <a:off x="142875" y="4721225"/>
            <a:ext cx="5132388" cy="954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rtl="1"/>
            <a:r>
              <a:rPr lang="fa-IR" sz="2800" b="1">
                <a:solidFill>
                  <a:srgbClr val="00587B"/>
                </a:solidFill>
                <a:latin typeface="Raleway"/>
                <a:cs typeface="B Mitra" pitchFamily="2" charset="-78"/>
              </a:rPr>
              <a:t>برنامه ارتقای توان داخل در حوزه تجهیزات و ملزومات پزشکی</a:t>
            </a:r>
            <a:endParaRPr lang="en-US" sz="2800" b="1">
              <a:solidFill>
                <a:srgbClr val="00587B"/>
              </a:solidFill>
              <a:latin typeface="Raleway"/>
              <a:cs typeface="B Mitra" pitchFamily="2" charset="-78"/>
            </a:endParaRPr>
          </a:p>
        </p:txBody>
      </p:sp>
      <p:sp>
        <p:nvSpPr>
          <p:cNvPr id="105492" name="Data Covering"/>
          <p:cNvSpPr txBox="1">
            <a:spLocks noChangeArrowheads="1"/>
          </p:cNvSpPr>
          <p:nvPr/>
        </p:nvSpPr>
        <p:spPr bwMode="auto">
          <a:xfrm>
            <a:off x="-198438" y="3865563"/>
            <a:ext cx="5564188" cy="8302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342900" indent="-342900" algn="justLow" rtl="1">
              <a:buFont typeface="Arial" pitchFamily="34" charset="0"/>
              <a:buChar char="•"/>
            </a:pPr>
            <a:r>
              <a:rPr lang="fa-IR" sz="2400" b="1">
                <a:latin typeface="Raleway"/>
                <a:cs typeface="B Mitra" pitchFamily="2" charset="-78"/>
              </a:rPr>
              <a:t>توسعه تولید صنعتی داروهای اولویت دار</a:t>
            </a:r>
            <a:endParaRPr lang="fa-IR" sz="2400" b="1">
              <a:latin typeface="Raleway"/>
              <a:cs typeface="B Mitra" pitchFamily="2" charset="-78"/>
              <a:sym typeface="Aller Bold"/>
            </a:endParaRPr>
          </a:p>
          <a:p>
            <a:pPr marL="342900" indent="-342900" algn="justLow" rtl="1">
              <a:buFont typeface="Arial" pitchFamily="34" charset="0"/>
              <a:buChar char="•"/>
            </a:pPr>
            <a:r>
              <a:rPr lang="fa-IR" sz="2400" b="1">
                <a:latin typeface="Raleway"/>
                <a:cs typeface="B Mitra" pitchFamily="2" charset="-78"/>
                <a:sym typeface="Aller Bold"/>
              </a:rPr>
              <a:t> کسب دانش فنی محصولات دارویی</a:t>
            </a:r>
            <a:endParaRPr lang="fa-IR" sz="2400" b="1">
              <a:latin typeface="Raleway"/>
              <a:cs typeface="B Mitra" pitchFamily="2" charset="-78"/>
            </a:endParaRPr>
          </a:p>
        </p:txBody>
      </p:sp>
      <p:sp>
        <p:nvSpPr>
          <p:cNvPr id="105493" name="Data Covering"/>
          <p:cNvSpPr txBox="1">
            <a:spLocks noChangeArrowheads="1"/>
          </p:cNvSpPr>
          <p:nvPr/>
        </p:nvSpPr>
        <p:spPr bwMode="auto">
          <a:xfrm>
            <a:off x="-225425" y="5700713"/>
            <a:ext cx="5564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9" rIns="45719">
            <a:spAutoFit/>
          </a:bodyPr>
          <a:lstStyle/>
          <a:p>
            <a:pPr marL="342900" indent="-342900" algn="justLow" rtl="1">
              <a:buFont typeface="Arial" pitchFamily="34" charset="0"/>
              <a:buChar char="•"/>
            </a:pPr>
            <a:r>
              <a:rPr lang="fa-IR" sz="2400" b="1">
                <a:latin typeface="Raleway"/>
                <a:cs typeface="B Mitra" pitchFamily="2" charset="-78"/>
              </a:rPr>
              <a:t>توسعه بازار محصولات استاندارد ساخت داخل</a:t>
            </a:r>
          </a:p>
          <a:p>
            <a:pPr marL="342900" indent="-342900" algn="justLow" rtl="1">
              <a:buFont typeface="Arial" pitchFamily="34" charset="0"/>
              <a:buChar char="•"/>
            </a:pPr>
            <a:r>
              <a:rPr lang="fa-IR" sz="2400" b="1">
                <a:latin typeface="Raleway"/>
                <a:cs typeface="B Mitra" pitchFamily="2" charset="-78"/>
              </a:rPr>
              <a:t>توسعه تولید بار اول تجهیزات و مواد مصرفی</a:t>
            </a:r>
            <a:endParaRPr lang="en-US" sz="2400" b="1">
              <a:latin typeface="Raleway"/>
              <a:cs typeface="B Mitra" pitchFamily="2" charset="-78"/>
            </a:endParaRPr>
          </a:p>
          <a:p>
            <a:pPr marL="342900" indent="-342900" algn="justLow" rtl="1">
              <a:buFont typeface="Arial" pitchFamily="34" charset="0"/>
              <a:buChar char="•"/>
            </a:pPr>
            <a:endParaRPr lang="fa-IR" sz="2400" b="1">
              <a:latin typeface="Raleway"/>
              <a:cs typeface="B Mitra" pitchFamily="2" charset="-78"/>
            </a:endParaRPr>
          </a:p>
        </p:txBody>
      </p:sp>
      <p:pic>
        <p:nvPicPr>
          <p:cNvPr id="105494" name="Picture 4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3" y="41275"/>
            <a:ext cx="152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142"/>
          <p:cNvGrpSpPr>
            <a:grpSpLocks/>
          </p:cNvGrpSpPr>
          <p:nvPr/>
        </p:nvGrpSpPr>
        <p:grpSpPr bwMode="auto">
          <a:xfrm>
            <a:off x="7400925" y="2178050"/>
            <a:ext cx="4230688" cy="4243388"/>
            <a:chOff x="1346131" y="1737036"/>
            <a:chExt cx="2633663" cy="2633663"/>
          </a:xfrm>
        </p:grpSpPr>
        <p:sp>
          <p:nvSpPr>
            <p:cNvPr id="106522" name="Freeform 143"/>
            <p:cNvSpPr>
              <a:spLocks/>
            </p:cNvSpPr>
            <p:nvPr/>
          </p:nvSpPr>
          <p:spPr bwMode="auto">
            <a:xfrm>
              <a:off x="2693919" y="1941824"/>
              <a:ext cx="1285875" cy="1462088"/>
            </a:xfrm>
            <a:custGeom>
              <a:avLst/>
              <a:gdLst>
                <a:gd name="T0" fmla="*/ 2147483647 w 908"/>
                <a:gd name="T1" fmla="*/ 2147483647 h 1031"/>
                <a:gd name="T2" fmla="*/ 2147483647 w 908"/>
                <a:gd name="T3" fmla="*/ 2147483647 h 1031"/>
                <a:gd name="T4" fmla="*/ 2147483647 w 908"/>
                <a:gd name="T5" fmla="*/ 2147483647 h 1031"/>
                <a:gd name="T6" fmla="*/ 2147483647 w 908"/>
                <a:gd name="T7" fmla="*/ 2147483647 h 1031"/>
                <a:gd name="T8" fmla="*/ 2147483647 w 908"/>
                <a:gd name="T9" fmla="*/ 0 h 1031"/>
                <a:gd name="T10" fmla="*/ 0 w 908"/>
                <a:gd name="T11" fmla="*/ 2147483647 h 1031"/>
                <a:gd name="T12" fmla="*/ 2147483647 w 908"/>
                <a:gd name="T13" fmla="*/ 2147483647 h 10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031"/>
                <a:gd name="T23" fmla="*/ 908 w 908"/>
                <a:gd name="T24" fmla="*/ 1031 h 10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031">
                  <a:moveTo>
                    <a:pt x="429" y="670"/>
                  </a:moveTo>
                  <a:cubicBezTo>
                    <a:pt x="429" y="670"/>
                    <a:pt x="429" y="670"/>
                    <a:pt x="429" y="670"/>
                  </a:cubicBezTo>
                  <a:cubicBezTo>
                    <a:pt x="875" y="1031"/>
                    <a:pt x="875" y="1031"/>
                    <a:pt x="875" y="1031"/>
                  </a:cubicBezTo>
                  <a:cubicBezTo>
                    <a:pt x="896" y="953"/>
                    <a:pt x="908" y="870"/>
                    <a:pt x="908" y="784"/>
                  </a:cubicBezTo>
                  <a:cubicBezTo>
                    <a:pt x="908" y="455"/>
                    <a:pt x="736" y="165"/>
                    <a:pt x="477" y="0"/>
                  </a:cubicBezTo>
                  <a:cubicBezTo>
                    <a:pt x="0" y="323"/>
                    <a:pt x="0" y="323"/>
                    <a:pt x="0" y="323"/>
                  </a:cubicBezTo>
                  <a:lnTo>
                    <a:pt x="429" y="67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3" name="Freeform 144"/>
            <p:cNvSpPr>
              <a:spLocks/>
            </p:cNvSpPr>
            <p:nvPr/>
          </p:nvSpPr>
          <p:spPr bwMode="auto">
            <a:xfrm>
              <a:off x="1804919" y="1737036"/>
              <a:ext cx="1563688" cy="1100138"/>
            </a:xfrm>
            <a:custGeom>
              <a:avLst/>
              <a:gdLst>
                <a:gd name="T0" fmla="*/ 2147483647 w 1104"/>
                <a:gd name="T1" fmla="*/ 2147483647 h 776"/>
                <a:gd name="T2" fmla="*/ 2147483647 w 1104"/>
                <a:gd name="T3" fmla="*/ 2147483647 h 776"/>
                <a:gd name="T4" fmla="*/ 2147483647 w 1104"/>
                <a:gd name="T5" fmla="*/ 2147483647 h 776"/>
                <a:gd name="T6" fmla="*/ 2147483647 w 1104"/>
                <a:gd name="T7" fmla="*/ 0 h 776"/>
                <a:gd name="T8" fmla="*/ 0 w 1104"/>
                <a:gd name="T9" fmla="*/ 2147483647 h 776"/>
                <a:gd name="T10" fmla="*/ 2147483647 w 1104"/>
                <a:gd name="T11" fmla="*/ 2147483647 h 776"/>
                <a:gd name="T12" fmla="*/ 2147483647 w 1104"/>
                <a:gd name="T13" fmla="*/ 2147483647 h 7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776"/>
                <a:gd name="T23" fmla="*/ 1104 w 1104"/>
                <a:gd name="T24" fmla="*/ 776 h 7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776">
                  <a:moveTo>
                    <a:pt x="627" y="468"/>
                  </a:moveTo>
                  <a:cubicBezTo>
                    <a:pt x="627" y="468"/>
                    <a:pt x="627" y="468"/>
                    <a:pt x="627" y="468"/>
                  </a:cubicBezTo>
                  <a:cubicBezTo>
                    <a:pt x="1104" y="145"/>
                    <a:pt x="1104" y="145"/>
                    <a:pt x="1104" y="145"/>
                  </a:cubicBezTo>
                  <a:cubicBezTo>
                    <a:pt x="960" y="53"/>
                    <a:pt x="789" y="0"/>
                    <a:pt x="606" y="0"/>
                  </a:cubicBezTo>
                  <a:cubicBezTo>
                    <a:pt x="374" y="0"/>
                    <a:pt x="163" y="85"/>
                    <a:pt x="0" y="225"/>
                  </a:cubicBezTo>
                  <a:cubicBezTo>
                    <a:pt x="169" y="776"/>
                    <a:pt x="169" y="776"/>
                    <a:pt x="169" y="776"/>
                  </a:cubicBezTo>
                  <a:lnTo>
                    <a:pt x="627" y="468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4" name="Freeform 145"/>
            <p:cNvSpPr>
              <a:spLocks/>
            </p:cNvSpPr>
            <p:nvPr/>
          </p:nvSpPr>
          <p:spPr bwMode="auto">
            <a:xfrm>
              <a:off x="1346131" y="2056124"/>
              <a:ext cx="927100" cy="1530350"/>
            </a:xfrm>
            <a:custGeom>
              <a:avLst/>
              <a:gdLst>
                <a:gd name="T0" fmla="*/ 2147483647 w 654"/>
                <a:gd name="T1" fmla="*/ 0 h 1080"/>
                <a:gd name="T2" fmla="*/ 0 w 654"/>
                <a:gd name="T3" fmla="*/ 2147483647 h 1080"/>
                <a:gd name="T4" fmla="*/ 2147483647 w 654"/>
                <a:gd name="T5" fmla="*/ 2147483647 h 1080"/>
                <a:gd name="T6" fmla="*/ 2147483647 w 654"/>
                <a:gd name="T7" fmla="*/ 2147483647 h 1080"/>
                <a:gd name="T8" fmla="*/ 2147483647 w 654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4"/>
                <a:gd name="T16" fmla="*/ 0 h 1080"/>
                <a:gd name="T17" fmla="*/ 654 w 654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4" h="1080">
                  <a:moveTo>
                    <a:pt x="324" y="0"/>
                  </a:moveTo>
                  <a:cubicBezTo>
                    <a:pt x="126" y="170"/>
                    <a:pt x="0" y="423"/>
                    <a:pt x="0" y="704"/>
                  </a:cubicBezTo>
                  <a:cubicBezTo>
                    <a:pt x="0" y="838"/>
                    <a:pt x="29" y="965"/>
                    <a:pt x="79" y="1080"/>
                  </a:cubicBezTo>
                  <a:cubicBezTo>
                    <a:pt x="654" y="1080"/>
                    <a:pt x="654" y="1080"/>
                    <a:pt x="654" y="108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458790" y="3586413"/>
              <a:ext cx="1562410" cy="784286"/>
            </a:xfrm>
            <a:custGeom>
              <a:avLst/>
              <a:gdLst>
                <a:gd name="T0" fmla="*/ 1046 w 1103"/>
                <a:gd name="T1" fmla="*/ 140 h 554"/>
                <a:gd name="T2" fmla="*/ 1103 w 1103"/>
                <a:gd name="T3" fmla="*/ 0 h 554"/>
                <a:gd name="T4" fmla="*/ 575 w 1103"/>
                <a:gd name="T5" fmla="*/ 0 h 554"/>
                <a:gd name="T6" fmla="*/ 0 w 1103"/>
                <a:gd name="T7" fmla="*/ 0 h 554"/>
                <a:gd name="T8" fmla="*/ 851 w 1103"/>
                <a:gd name="T9" fmla="*/ 554 h 554"/>
                <a:gd name="T10" fmla="*/ 879 w 1103"/>
                <a:gd name="T11" fmla="*/ 553 h 554"/>
                <a:gd name="T12" fmla="*/ 967 w 1103"/>
                <a:gd name="T13" fmla="*/ 336 h 554"/>
                <a:gd name="T14" fmla="*/ 1046 w 1103"/>
                <a:gd name="T15" fmla="*/ 14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554">
                  <a:moveTo>
                    <a:pt x="1046" y="140"/>
                  </a:moveTo>
                  <a:cubicBezTo>
                    <a:pt x="1103" y="0"/>
                    <a:pt x="1103" y="0"/>
                    <a:pt x="1103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326"/>
                    <a:pt x="471" y="554"/>
                    <a:pt x="851" y="554"/>
                  </a:cubicBezTo>
                  <a:cubicBezTo>
                    <a:pt x="860" y="554"/>
                    <a:pt x="870" y="554"/>
                    <a:pt x="879" y="553"/>
                  </a:cubicBezTo>
                  <a:cubicBezTo>
                    <a:pt x="967" y="336"/>
                    <a:pt x="967" y="336"/>
                    <a:pt x="967" y="336"/>
                  </a:cubicBezTo>
                  <a:lnTo>
                    <a:pt x="1046" y="14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5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702986" y="2890803"/>
              <a:ext cx="1230360" cy="1477925"/>
            </a:xfrm>
            <a:custGeom>
              <a:avLst/>
              <a:gdLst>
                <a:gd name="T0" fmla="*/ 224 w 868"/>
                <a:gd name="T1" fmla="*/ 490 h 1043"/>
                <a:gd name="T2" fmla="*/ 224 w 868"/>
                <a:gd name="T3" fmla="*/ 490 h 1043"/>
                <a:gd name="T4" fmla="*/ 167 w 868"/>
                <a:gd name="T5" fmla="*/ 630 h 1043"/>
                <a:gd name="T6" fmla="*/ 0 w 868"/>
                <a:gd name="T7" fmla="*/ 1043 h 1043"/>
                <a:gd name="T8" fmla="*/ 868 w 868"/>
                <a:gd name="T9" fmla="*/ 361 h 1043"/>
                <a:gd name="T10" fmla="*/ 422 w 868"/>
                <a:gd name="T11" fmla="*/ 0 h 1043"/>
                <a:gd name="T12" fmla="*/ 224 w 868"/>
                <a:gd name="T13" fmla="*/ 49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8" h="1043">
                  <a:moveTo>
                    <a:pt x="224" y="490"/>
                  </a:moveTo>
                  <a:cubicBezTo>
                    <a:pt x="224" y="490"/>
                    <a:pt x="224" y="490"/>
                    <a:pt x="224" y="490"/>
                  </a:cubicBezTo>
                  <a:cubicBezTo>
                    <a:pt x="167" y="630"/>
                    <a:pt x="167" y="630"/>
                    <a:pt x="167" y="630"/>
                  </a:cubicBezTo>
                  <a:cubicBezTo>
                    <a:pt x="0" y="1043"/>
                    <a:pt x="0" y="1043"/>
                    <a:pt x="0" y="1043"/>
                  </a:cubicBezTo>
                  <a:cubicBezTo>
                    <a:pt x="415" y="1031"/>
                    <a:pt x="762" y="746"/>
                    <a:pt x="868" y="361"/>
                  </a:cubicBezTo>
                  <a:cubicBezTo>
                    <a:pt x="422" y="0"/>
                    <a:pt x="422" y="0"/>
                    <a:pt x="422" y="0"/>
                  </a:cubicBezTo>
                  <a:lnTo>
                    <a:pt x="224" y="49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accent4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6499" name="TextBox 148"/>
          <p:cNvSpPr txBox="1">
            <a:spLocks noChangeArrowheads="1"/>
          </p:cNvSpPr>
          <p:nvPr/>
        </p:nvSpPr>
        <p:spPr bwMode="auto">
          <a:xfrm>
            <a:off x="8802688" y="3627438"/>
            <a:ext cx="14112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3200" b="1">
                <a:cs typeface="B Mitra" pitchFamily="2" charset="-78"/>
              </a:rPr>
              <a:t>امنیت غذایی</a:t>
            </a:r>
            <a:endParaRPr lang="en-US" sz="3200" b="1">
              <a:cs typeface="B Mitra" pitchFamily="2" charset="-78"/>
            </a:endParaRPr>
          </a:p>
        </p:txBody>
      </p:sp>
      <p:sp>
        <p:nvSpPr>
          <p:cNvPr id="106500" name="TextBox 149"/>
          <p:cNvSpPr txBox="1">
            <a:spLocks noChangeArrowheads="1"/>
          </p:cNvSpPr>
          <p:nvPr/>
        </p:nvSpPr>
        <p:spPr bwMode="auto">
          <a:xfrm>
            <a:off x="8401050" y="2332038"/>
            <a:ext cx="196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زراعت و باغبانی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6501" name="TextBox 150"/>
          <p:cNvSpPr txBox="1">
            <a:spLocks noChangeArrowheads="1"/>
          </p:cNvSpPr>
          <p:nvPr/>
        </p:nvSpPr>
        <p:spPr bwMode="auto">
          <a:xfrm>
            <a:off x="9961563" y="2757488"/>
            <a:ext cx="1236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دام، طیور و آبزیان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6502" name="TextBox 151"/>
          <p:cNvSpPr txBox="1">
            <a:spLocks noChangeArrowheads="1"/>
          </p:cNvSpPr>
          <p:nvPr/>
        </p:nvSpPr>
        <p:spPr bwMode="auto">
          <a:xfrm>
            <a:off x="9871075" y="5097463"/>
            <a:ext cx="12366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>
                <a:cs typeface="B Mitra" pitchFamily="2" charset="-78"/>
              </a:rPr>
              <a:t>فرآوری و صنایع تبدیلی</a:t>
            </a:r>
            <a:endParaRPr lang="en-US" sz="2000" b="1">
              <a:cs typeface="B Mitra" pitchFamily="2" charset="-78"/>
            </a:endParaRPr>
          </a:p>
        </p:txBody>
      </p:sp>
      <p:sp>
        <p:nvSpPr>
          <p:cNvPr id="106503" name="TextBox 152"/>
          <p:cNvSpPr txBox="1">
            <a:spLocks noChangeArrowheads="1"/>
          </p:cNvSpPr>
          <p:nvPr/>
        </p:nvSpPr>
        <p:spPr bwMode="auto">
          <a:xfrm>
            <a:off x="7924800" y="5189538"/>
            <a:ext cx="1527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افزودنی‌های غذایی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106504" name="TextBox 153"/>
          <p:cNvSpPr txBox="1">
            <a:spLocks noChangeArrowheads="1"/>
          </p:cNvSpPr>
          <p:nvPr/>
        </p:nvSpPr>
        <p:spPr bwMode="auto">
          <a:xfrm>
            <a:off x="7456488" y="3089275"/>
            <a:ext cx="1038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کنترل کیفیت و سلامت تولیدات</a:t>
            </a:r>
            <a:endParaRPr lang="en-US" sz="2400" b="1">
              <a:cs typeface="B Mitra" pitchFamily="2" charset="-78"/>
            </a:endParaRPr>
          </a:p>
        </p:txBody>
      </p:sp>
      <p:pic>
        <p:nvPicPr>
          <p:cNvPr id="106505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863" y="2876550"/>
            <a:ext cx="6794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Picture 4" descr="Image result for agriculture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91813" y="3567113"/>
            <a:ext cx="812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0" descr="Image result for packag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4788" y="4416425"/>
            <a:ext cx="7334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1925" y="5727700"/>
            <a:ext cx="5302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9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7825" y="451008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717550" y="1935163"/>
            <a:ext cx="5233988" cy="1155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dirty="0">
                <a:cs typeface="B Mitra" panose="00000400000000000000" pitchFamily="2" charset="-78"/>
              </a:rPr>
              <a:t>کسب دانش فنی80 واکسن اولویت دار </a:t>
            </a:r>
            <a:endParaRPr lang="en-US" sz="3600" dirty="0">
              <a:cs typeface="B Mitra" panose="000004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0563" y="3143250"/>
            <a:ext cx="5233987" cy="1155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dirty="0">
                <a:cs typeface="B Mitra" panose="00000400000000000000" pitchFamily="2" charset="-78"/>
              </a:rPr>
              <a:t>کسب دانش فنی تولید </a:t>
            </a:r>
            <a:r>
              <a:rPr lang="fa-IR" sz="3600" dirty="0" err="1">
                <a:cs typeface="B Mitra" panose="00000400000000000000" pitchFamily="2" charset="-78"/>
              </a:rPr>
              <a:t>افزودنی‌های</a:t>
            </a:r>
            <a:r>
              <a:rPr lang="fa-IR" sz="3600" dirty="0">
                <a:cs typeface="B Mitra" panose="00000400000000000000" pitchFamily="2" charset="-78"/>
              </a:rPr>
              <a:t> خوراکی به ویژه </a:t>
            </a:r>
            <a:r>
              <a:rPr lang="fa-IR" sz="3600" dirty="0" err="1">
                <a:cs typeface="B Mitra" panose="00000400000000000000" pitchFamily="2" charset="-78"/>
              </a:rPr>
              <a:t>آنزیم‌ها</a:t>
            </a:r>
            <a:r>
              <a:rPr lang="fa-IR" sz="3600" dirty="0">
                <a:cs typeface="B Mitra" panose="00000400000000000000" pitchFamily="2" charset="-78"/>
              </a:rPr>
              <a:t> و </a:t>
            </a:r>
            <a:r>
              <a:rPr lang="fa-IR" sz="3600" dirty="0" err="1">
                <a:cs typeface="B Mitra" panose="00000400000000000000" pitchFamily="2" charset="-78"/>
              </a:rPr>
              <a:t>پروبیوتیک‌ها</a:t>
            </a:r>
            <a:endParaRPr lang="en-US" sz="3600" dirty="0">
              <a:cs typeface="B Mitra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65163" y="4351338"/>
            <a:ext cx="5233987" cy="11572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dirty="0">
                <a:cs typeface="B Mitra" panose="00000400000000000000" pitchFamily="2" charset="-78"/>
              </a:rPr>
              <a:t>توسعه تولید بذور </a:t>
            </a:r>
            <a:r>
              <a:rPr lang="fa-IR" sz="3600" dirty="0" err="1">
                <a:cs typeface="B Mitra" panose="00000400000000000000" pitchFamily="2" charset="-78"/>
              </a:rPr>
              <a:t>باکیفیت</a:t>
            </a:r>
            <a:r>
              <a:rPr lang="fa-IR" sz="3600" dirty="0">
                <a:cs typeface="B Mitra" panose="00000400000000000000" pitchFamily="2" charset="-78"/>
              </a:rPr>
              <a:t> و با هدف کاهش واردات</a:t>
            </a:r>
            <a:endParaRPr lang="en-US" sz="3600" dirty="0">
              <a:cs typeface="B Mitra" panose="000004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3100" y="5559425"/>
            <a:ext cx="5233988" cy="1157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dirty="0">
                <a:cs typeface="B Mitra" panose="00000400000000000000" pitchFamily="2" charset="-78"/>
              </a:rPr>
              <a:t>توسعه تولید بذور و </a:t>
            </a:r>
            <a:r>
              <a:rPr lang="fa-IR" sz="3600" dirty="0" err="1">
                <a:cs typeface="B Mitra" panose="00000400000000000000" pitchFamily="2" charset="-78"/>
              </a:rPr>
              <a:t>نهال‌های</a:t>
            </a:r>
            <a:r>
              <a:rPr lang="fa-IR" sz="3600" dirty="0">
                <a:cs typeface="B Mitra" panose="00000400000000000000" pitchFamily="2" charset="-78"/>
              </a:rPr>
              <a:t> </a:t>
            </a:r>
            <a:r>
              <a:rPr lang="fa-IR" sz="3600" dirty="0" err="1">
                <a:cs typeface="B Mitra" panose="00000400000000000000" pitchFamily="2" charset="-78"/>
              </a:rPr>
              <a:t>باکیفیت</a:t>
            </a:r>
            <a:r>
              <a:rPr lang="fa-IR" sz="3600" dirty="0">
                <a:cs typeface="B Mitra" panose="00000400000000000000" pitchFamily="2" charset="-78"/>
              </a:rPr>
              <a:t> و با هدف کاهش واردات</a:t>
            </a:r>
            <a:endParaRPr lang="en-US" sz="3600" dirty="0">
              <a:cs typeface="B Mitra" panose="00000400000000000000" pitchFamily="2" charset="-78"/>
            </a:endParaRPr>
          </a:p>
        </p:txBody>
      </p:sp>
      <p:grpSp>
        <p:nvGrpSpPr>
          <p:cNvPr id="106514" name="Group 15"/>
          <p:cNvGrpSpPr>
            <a:grpSpLocks/>
          </p:cNvGrpSpPr>
          <p:nvPr/>
        </p:nvGrpSpPr>
        <p:grpSpPr bwMode="auto">
          <a:xfrm>
            <a:off x="1541463" y="120650"/>
            <a:ext cx="2605087" cy="1692275"/>
            <a:chOff x="4419600" y="1614488"/>
            <a:chExt cx="3353197" cy="3629025"/>
          </a:xfrm>
        </p:grpSpPr>
        <p:sp>
          <p:nvSpPr>
            <p:cNvPr id="33" name="AutoShape 2"/>
            <p:cNvSpPr>
              <a:spLocks/>
            </p:cNvSpPr>
            <p:nvPr/>
          </p:nvSpPr>
          <p:spPr bwMode="auto">
            <a:xfrm>
              <a:off x="4419600" y="1614488"/>
              <a:ext cx="3353197" cy="3629025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521" name="AutoShape 2"/>
            <p:cNvSpPr>
              <a:spLocks/>
            </p:cNvSpPr>
            <p:nvPr/>
          </p:nvSpPr>
          <p:spPr bwMode="auto">
            <a:xfrm>
              <a:off x="4891608" y="2125324"/>
              <a:ext cx="2409179" cy="2607350"/>
            </a:xfrm>
            <a:custGeom>
              <a:avLst/>
              <a:gdLst>
                <a:gd name="T0" fmla="*/ 0 w 21600"/>
                <a:gd name="T1" fmla="*/ 2147483647 h 21251"/>
                <a:gd name="T2" fmla="*/ 2147483647 w 21600"/>
                <a:gd name="T3" fmla="*/ 2147483647 h 21251"/>
                <a:gd name="T4" fmla="*/ 2147483647 w 21600"/>
                <a:gd name="T5" fmla="*/ 2147483647 h 21251"/>
                <a:gd name="T6" fmla="*/ 2147483647 w 21600"/>
                <a:gd name="T7" fmla="*/ 2147483647 h 21251"/>
                <a:gd name="T8" fmla="*/ 2147483647 w 21600"/>
                <a:gd name="T9" fmla="*/ 2147483647 h 21251"/>
                <a:gd name="T10" fmla="*/ 2147483647 w 21600"/>
                <a:gd name="T11" fmla="*/ 2147483647 h 21251"/>
                <a:gd name="T12" fmla="*/ 2147483647 w 21600"/>
                <a:gd name="T13" fmla="*/ 2147483647 h 21251"/>
                <a:gd name="T14" fmla="*/ 2147483647 w 21600"/>
                <a:gd name="T15" fmla="*/ 2147483647 h 21251"/>
                <a:gd name="T16" fmla="*/ 2147483647 w 21600"/>
                <a:gd name="T17" fmla="*/ 2147483647 h 21251"/>
                <a:gd name="T18" fmla="*/ 2147483647 w 21600"/>
                <a:gd name="T19" fmla="*/ 2147483647 h 21251"/>
                <a:gd name="T20" fmla="*/ 2147483647 w 21600"/>
                <a:gd name="T21" fmla="*/ 2147483647 h 21251"/>
                <a:gd name="T22" fmla="*/ 0 w 21600"/>
                <a:gd name="T23" fmla="*/ 2147483647 h 21251"/>
                <a:gd name="T24" fmla="*/ 0 w 21600"/>
                <a:gd name="T25" fmla="*/ 2147483647 h 21251"/>
                <a:gd name="T26" fmla="*/ 0 w 21600"/>
                <a:gd name="T27" fmla="*/ 2147483647 h 212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600"/>
                <a:gd name="T43" fmla="*/ 0 h 21251"/>
                <a:gd name="T44" fmla="*/ 21600 w 21600"/>
                <a:gd name="T45" fmla="*/ 21251 h 212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6515" name="Rectangle 2"/>
          <p:cNvSpPr>
            <a:spLocks noChangeArrowheads="1"/>
          </p:cNvSpPr>
          <p:nvPr/>
        </p:nvSpPr>
        <p:spPr bwMode="auto">
          <a:xfrm>
            <a:off x="2152650" y="504825"/>
            <a:ext cx="1255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400" b="1">
                <a:cs typeface="B Mitra" pitchFamily="2" charset="-78"/>
              </a:rPr>
              <a:t>حوزه‌های </a:t>
            </a:r>
          </a:p>
          <a:p>
            <a:pPr algn="ctr" rtl="1"/>
            <a:r>
              <a:rPr lang="fa-IR" sz="2400" b="1">
                <a:cs typeface="B Mitra" pitchFamily="2" charset="-78"/>
              </a:rPr>
              <a:t>اولویت دار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 rot="16200000">
            <a:off x="6025356" y="3921919"/>
            <a:ext cx="1350963" cy="434975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2" name="Rectangle 31"/>
          <p:cNvSpPr/>
          <p:nvPr/>
        </p:nvSpPr>
        <p:spPr>
          <a:xfrm>
            <a:off x="4476750" y="150813"/>
            <a:ext cx="7307263" cy="107632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6518" name="Rectangle 27"/>
          <p:cNvSpPr>
            <a:spLocks noChangeArrowheads="1"/>
          </p:cNvSpPr>
          <p:nvPr/>
        </p:nvSpPr>
        <p:spPr bwMode="auto">
          <a:xfrm>
            <a:off x="4473575" y="257175"/>
            <a:ext cx="7291388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600">
                <a:cs typeface="B Titr" pitchFamily="2" charset="-78"/>
              </a:rPr>
              <a:t>امنیت غذایی</a:t>
            </a:r>
            <a:r>
              <a:rPr lang="en-US" sz="2600">
                <a:cs typeface="B Titr" pitchFamily="2" charset="-78"/>
              </a:rPr>
              <a:t>:</a:t>
            </a:r>
            <a:r>
              <a:rPr lang="fa-IR" sz="2600">
                <a:cs typeface="B Titr" pitchFamily="2" charset="-78"/>
              </a:rPr>
              <a:t> یکی از اولویت‌های راهبردی سیاست های کلان اقتصاد مقاومتی</a:t>
            </a:r>
          </a:p>
        </p:txBody>
      </p:sp>
      <p:pic>
        <p:nvPicPr>
          <p:cNvPr id="106519" name="Picture 3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3" y="41275"/>
            <a:ext cx="152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52"/>
          <p:cNvGrpSpPr>
            <a:grpSpLocks/>
          </p:cNvGrpSpPr>
          <p:nvPr/>
        </p:nvGrpSpPr>
        <p:grpSpPr bwMode="auto">
          <a:xfrm>
            <a:off x="7346950" y="1331913"/>
            <a:ext cx="1528763" cy="2809875"/>
            <a:chOff x="8177192" y="3504070"/>
            <a:chExt cx="934726" cy="1719774"/>
          </a:xfrm>
        </p:grpSpPr>
        <p:sp>
          <p:nvSpPr>
            <p:cNvPr id="76" name="Pentagon 2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8110629" y="3739525"/>
              <a:ext cx="1106679" cy="635769"/>
            </a:xfrm>
            <a:prstGeom prst="homePlate">
              <a:avLst/>
            </a:prstGeom>
            <a:solidFill>
              <a:srgbClr val="C130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 dirty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77" name="Rectangle 7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307258" y="3581800"/>
              <a:ext cx="713420" cy="3711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C13018">
                      <a:lumMod val="75000"/>
                    </a:srgbClr>
                  </a:solidFill>
                  <a:latin typeface="Calibri" panose="020F0502020204030204"/>
                  <a:cs typeface="B Koodak" panose="00000700000000000000" pitchFamily="2" charset="-78"/>
                </a:rPr>
                <a:t>7/5%</a:t>
              </a:r>
            </a:p>
          </p:txBody>
        </p:sp>
        <p:grpSp>
          <p:nvGrpSpPr>
            <p:cNvPr id="3" name="Group 59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8306872" y="3951419"/>
              <a:ext cx="713545" cy="41197"/>
              <a:chOff x="391944" y="3179782"/>
              <a:chExt cx="2158768" cy="124639"/>
            </a:xfrm>
            <a:solidFill>
              <a:srgbClr val="C13018">
                <a:lumMod val="50000"/>
              </a:srgbClr>
            </a:solidFill>
          </p:grpSpPr>
          <p:sp>
            <p:nvSpPr>
              <p:cNvPr id="80" name="Right Triangle 79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81" name="Right Triangle 80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107588" name="TextBox 60"/>
            <p:cNvSpPr txBox="1">
              <a:spLocks noChangeArrowheads="1"/>
            </p:cNvSpPr>
            <p:nvPr/>
          </p:nvSpPr>
          <p:spPr bwMode="auto">
            <a:xfrm>
              <a:off x="8177192" y="4602304"/>
              <a:ext cx="934726" cy="62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Low" rtl="1"/>
              <a:r>
                <a:rPr lang="fa-IR" sz="2000">
                  <a:cs typeface="B Koodak" pitchFamily="2" charset="-78"/>
                </a:rPr>
                <a:t>متوسط نرخ رشد سالانه بازار دارویی</a:t>
              </a:r>
            </a:p>
          </p:txBody>
        </p:sp>
      </p:grpSp>
      <p:grpSp>
        <p:nvGrpSpPr>
          <p:cNvPr id="107523" name="Group 63"/>
          <p:cNvGrpSpPr>
            <a:grpSpLocks/>
          </p:cNvGrpSpPr>
          <p:nvPr/>
        </p:nvGrpSpPr>
        <p:grpSpPr bwMode="auto">
          <a:xfrm>
            <a:off x="1290638" y="1331913"/>
            <a:ext cx="1631950" cy="3460750"/>
            <a:chOff x="7461427" y="3504073"/>
            <a:chExt cx="998475" cy="2116952"/>
          </a:xfrm>
        </p:grpSpPr>
        <p:sp>
          <p:nvSpPr>
            <p:cNvPr id="83" name="Pentagon 2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7349358" y="3738523"/>
              <a:ext cx="1106059" cy="637159"/>
            </a:xfrm>
            <a:prstGeom prst="homePlate">
              <a:avLst/>
            </a:prstGeom>
            <a:solidFill>
              <a:srgbClr val="FFCC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 dirty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84" name="Rectangle 8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44957" y="3581759"/>
              <a:ext cx="713890" cy="37095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400" b="1" kern="0" dirty="0">
                  <a:solidFill>
                    <a:srgbClr val="FFCC4C">
                      <a:lumMod val="75000"/>
                    </a:srgbClr>
                  </a:solidFill>
                  <a:latin typeface="Calibri" panose="020F0502020204030204"/>
                  <a:cs typeface="B Koodak" panose="00000700000000000000" pitchFamily="2" charset="-78"/>
                </a:rPr>
                <a:t>+ 600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2400" b="1" kern="0" dirty="0">
                  <a:solidFill>
                    <a:srgbClr val="FFCC4C">
                      <a:lumMod val="75000"/>
                    </a:srgbClr>
                  </a:solidFill>
                  <a:latin typeface="Calibri" panose="020F0502020204030204"/>
                  <a:cs typeface="B Koodak" panose="00000700000000000000" pitchFamily="2" charset="-78"/>
                </a:rPr>
                <a:t>شرکت</a:t>
              </a:r>
              <a:endParaRPr lang="en-US" sz="1400" b="1" kern="0" dirty="0">
                <a:solidFill>
                  <a:srgbClr val="FFCC4C">
                    <a:lumMod val="75000"/>
                  </a:srgbClr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grpSp>
          <p:nvGrpSpPr>
            <p:cNvPr id="5" name="Group 66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7545358" y="3951419"/>
              <a:ext cx="713545" cy="41197"/>
              <a:chOff x="391944" y="3179782"/>
              <a:chExt cx="2158768" cy="124639"/>
            </a:xfrm>
            <a:solidFill>
              <a:srgbClr val="FFCC4C">
                <a:lumMod val="50000"/>
              </a:srgbClr>
            </a:solidFill>
          </p:grpSpPr>
          <p:sp>
            <p:nvSpPr>
              <p:cNvPr id="87" name="Right Triangle 86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88" name="Right Triangle 87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461427" y="4622756"/>
              <a:ext cx="998475" cy="998269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cs typeface="B Koodak" panose="00000700000000000000" pitchFamily="2" charset="-78"/>
                </a:rPr>
                <a:t>دارای پروانه برای تولید دارو، مواد اولیه دارویی، واردکننده و پخش دارو</a:t>
              </a:r>
            </a:p>
          </p:txBody>
        </p:sp>
      </p:grpSp>
      <p:grpSp>
        <p:nvGrpSpPr>
          <p:cNvPr id="107524" name="Group 77"/>
          <p:cNvGrpSpPr>
            <a:grpSpLocks/>
          </p:cNvGrpSpPr>
          <p:nvPr/>
        </p:nvGrpSpPr>
        <p:grpSpPr bwMode="auto">
          <a:xfrm>
            <a:off x="9809163" y="1347788"/>
            <a:ext cx="1457325" cy="3109912"/>
            <a:chOff x="5168293" y="3504069"/>
            <a:chExt cx="890883" cy="1902287"/>
          </a:xfrm>
        </p:grpSpPr>
        <p:sp>
          <p:nvSpPr>
            <p:cNvPr id="90" name="Pentagon 1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064603" y="3738771"/>
              <a:ext cx="1106026" cy="636622"/>
            </a:xfrm>
            <a:prstGeom prst="homePlate">
              <a:avLst/>
            </a:prstGeom>
            <a:solidFill>
              <a:srgbClr val="A2B9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 dirty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91" name="Rectangle 9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60486" y="3581753"/>
              <a:ext cx="714259" cy="37094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87A04A"/>
                  </a:solidFill>
                  <a:latin typeface="Calibri"/>
                  <a:cs typeface="B Koodak" panose="00000700000000000000" pitchFamily="2" charset="-78"/>
                </a:rPr>
                <a:t>339 </a:t>
              </a:r>
              <a:r>
                <a:rPr lang="fa-IR" sz="1600" b="1" kern="0" dirty="0">
                  <a:solidFill>
                    <a:srgbClr val="87A04A"/>
                  </a:solidFill>
                  <a:latin typeface="Calibri"/>
                  <a:cs typeface="B Koodak" panose="00000700000000000000" pitchFamily="2" charset="-78"/>
                </a:rPr>
                <a:t>بار</a:t>
              </a:r>
              <a:endParaRPr lang="en-US" sz="1050" b="1" kern="0" dirty="0">
                <a:solidFill>
                  <a:srgbClr val="87A04A"/>
                </a:solidFill>
                <a:latin typeface="Calibri"/>
                <a:cs typeface="B Koodak" panose="00000700000000000000" pitchFamily="2" charset="-78"/>
              </a:endParaRPr>
            </a:p>
          </p:txBody>
        </p:sp>
        <p:grpSp>
          <p:nvGrpSpPr>
            <p:cNvPr id="107577" name="Group 80"/>
            <p:cNvGrpSpPr>
              <a:grpSpLocks/>
            </p:cNvGrpSpPr>
            <p:nvPr/>
          </p:nvGrpSpPr>
          <p:grpSpPr bwMode="auto">
            <a:xfrm>
              <a:off x="5260815" y="3951419"/>
              <a:ext cx="713545" cy="41197"/>
              <a:chOff x="391944" y="3179782"/>
              <a:chExt cx="2158768" cy="124639"/>
            </a:xfrm>
          </p:grpSpPr>
          <p:sp>
            <p:nvSpPr>
              <p:cNvPr id="94" name="Right Triangle 93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0951" y="3180702"/>
                <a:ext cx="117442" cy="123390"/>
              </a:xfrm>
              <a:prstGeom prst="rtTriangle">
                <a:avLst/>
              </a:prstGeom>
              <a:solidFill>
                <a:srgbClr val="D3D3D3">
                  <a:lumMod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95" name="Right Triangle 94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437" y="3180702"/>
                <a:ext cx="117442" cy="123390"/>
              </a:xfrm>
              <a:prstGeom prst="rtTriangle">
                <a:avLst/>
              </a:prstGeom>
              <a:solidFill>
                <a:srgbClr val="D3D3D3">
                  <a:lumMod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168293" y="4596500"/>
              <a:ext cx="890883" cy="809856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cs typeface="B Koodak" panose="00000700000000000000" pitchFamily="2" charset="-78"/>
                </a:rPr>
                <a:t>سرانه مصرف دارو توسط هر فرد ایرنی در سال</a:t>
              </a:r>
            </a:p>
          </p:txBody>
        </p:sp>
      </p:grpSp>
      <p:pic>
        <p:nvPicPr>
          <p:cNvPr id="107525" name="Picture 9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0226675" y="2243138"/>
            <a:ext cx="6207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763" y="2173288"/>
            <a:ext cx="5889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6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774825" y="2132013"/>
            <a:ext cx="5635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528" name="Group 97"/>
          <p:cNvGrpSpPr>
            <a:grpSpLocks/>
          </p:cNvGrpSpPr>
          <p:nvPr/>
        </p:nvGrpSpPr>
        <p:grpSpPr bwMode="auto">
          <a:xfrm>
            <a:off x="5292725" y="1346200"/>
            <a:ext cx="1539875" cy="3109913"/>
            <a:chOff x="5196236" y="3504071"/>
            <a:chExt cx="943558" cy="1902555"/>
          </a:xfrm>
        </p:grpSpPr>
        <p:sp>
          <p:nvSpPr>
            <p:cNvPr id="100" name="Pentagon 1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064342" y="3738103"/>
              <a:ext cx="1106182" cy="638118"/>
            </a:xfrm>
            <a:prstGeom prst="homePlate">
              <a:avLst/>
            </a:prstGeom>
            <a:solidFill>
              <a:srgbClr val="C8C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 dirty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101" name="Rectangle 10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60437" y="3581766"/>
              <a:ext cx="713991" cy="3709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8A8A8A"/>
                  </a:solidFill>
                  <a:latin typeface="Calibri"/>
                  <a:cs typeface="B Koodak" panose="00000700000000000000" pitchFamily="2" charset="-78"/>
                </a:rPr>
                <a:t>8/1%</a:t>
              </a:r>
            </a:p>
          </p:txBody>
        </p:sp>
        <p:grpSp>
          <p:nvGrpSpPr>
            <p:cNvPr id="107571" name="Group 100"/>
            <p:cNvGrpSpPr>
              <a:grpSpLocks/>
            </p:cNvGrpSpPr>
            <p:nvPr/>
          </p:nvGrpSpPr>
          <p:grpSpPr bwMode="auto">
            <a:xfrm>
              <a:off x="5260815" y="3951419"/>
              <a:ext cx="713545" cy="41197"/>
              <a:chOff x="391944" y="3179782"/>
              <a:chExt cx="2158768" cy="124639"/>
            </a:xfrm>
          </p:grpSpPr>
          <p:sp>
            <p:nvSpPr>
              <p:cNvPr id="104" name="Right Triangle 103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0800" y="3180900"/>
                <a:ext cx="114776" cy="123406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105" name="Right Triangle 104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6144" y="3180900"/>
                <a:ext cx="114774" cy="123406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196236" y="4597627"/>
              <a:ext cx="943558" cy="808999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cs typeface="B Koodak" panose="00000700000000000000" pitchFamily="2" charset="-78"/>
                </a:rPr>
                <a:t>سهم مخارج بخش سلامت از تولید ناخالص داخلی </a:t>
              </a:r>
              <a:r>
                <a:rPr lang="en-US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GDP</a:t>
              </a:r>
              <a:r>
                <a:rPr lang="en-US" sz="2000" kern="0" dirty="0">
                  <a:cs typeface="B Koodak" panose="00000700000000000000" pitchFamily="2" charset="-78"/>
                </a:rPr>
                <a:t> </a:t>
              </a:r>
              <a:r>
                <a:rPr lang="fa-IR" sz="2000" kern="0" dirty="0">
                  <a:cs typeface="B Koodak" panose="00000700000000000000" pitchFamily="2" charset="-78"/>
                </a:rPr>
                <a:t> در ایران</a:t>
              </a:r>
            </a:p>
          </p:txBody>
        </p:sp>
      </p:grpSp>
      <p:pic>
        <p:nvPicPr>
          <p:cNvPr id="107529" name="Picture 10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6425" y="2201863"/>
            <a:ext cx="6175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530" name="Group 106"/>
          <p:cNvGrpSpPr>
            <a:grpSpLocks/>
          </p:cNvGrpSpPr>
          <p:nvPr/>
        </p:nvGrpSpPr>
        <p:grpSpPr bwMode="auto">
          <a:xfrm>
            <a:off x="3209925" y="4405313"/>
            <a:ext cx="6394450" cy="2400300"/>
            <a:chOff x="2792862" y="4353951"/>
            <a:chExt cx="3698954" cy="1920240"/>
          </a:xfrm>
        </p:grpSpPr>
        <p:grpSp>
          <p:nvGrpSpPr>
            <p:cNvPr id="107542" name="Group 107"/>
            <p:cNvGrpSpPr>
              <a:grpSpLocks/>
            </p:cNvGrpSpPr>
            <p:nvPr/>
          </p:nvGrpSpPr>
          <p:grpSpPr bwMode="auto">
            <a:xfrm>
              <a:off x="2792862" y="4353951"/>
              <a:ext cx="3698954" cy="1920240"/>
              <a:chOff x="409328" y="1268031"/>
              <a:chExt cx="8325344" cy="4321938"/>
            </a:xfrm>
          </p:grpSpPr>
          <p:grpSp>
            <p:nvGrpSpPr>
              <p:cNvPr id="107549" name="Group 114"/>
              <p:cNvGrpSpPr>
                <a:grpSpLocks/>
              </p:cNvGrpSpPr>
              <p:nvPr/>
            </p:nvGrpSpPr>
            <p:grpSpPr bwMode="auto">
              <a:xfrm>
                <a:off x="409328" y="1455430"/>
                <a:ext cx="3041876" cy="3947139"/>
                <a:chOff x="409328" y="1455430"/>
                <a:chExt cx="3041876" cy="3947139"/>
              </a:xfrm>
            </p:grpSpPr>
            <p:sp>
              <p:nvSpPr>
                <p:cNvPr id="129" name="Rounded Rectangle 128"/>
                <p:cNvSpPr/>
                <p:nvPr/>
              </p:nvSpPr>
              <p:spPr>
                <a:xfrm>
                  <a:off x="409328" y="1453827"/>
                  <a:ext cx="3042429" cy="3950342"/>
                </a:xfrm>
                <a:prstGeom prst="roundRect">
                  <a:avLst>
                    <a:gd name="adj" fmla="val 5238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27626" y="1788264"/>
                  <a:ext cx="2440971" cy="32757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000" b="1" dirty="0"/>
                </a:p>
              </p:txBody>
            </p:sp>
            <p:grpSp>
              <p:nvGrpSpPr>
                <p:cNvPr id="107565" name="Group 130"/>
                <p:cNvGrpSpPr>
                  <a:grpSpLocks/>
                </p:cNvGrpSpPr>
                <p:nvPr/>
              </p:nvGrpSpPr>
              <p:grpSpPr bwMode="auto">
                <a:xfrm>
                  <a:off x="1816157" y="5125242"/>
                  <a:ext cx="216582" cy="214148"/>
                  <a:chOff x="4446940" y="5280381"/>
                  <a:chExt cx="237363" cy="234696"/>
                </a:xfrm>
              </p:grpSpPr>
              <p:sp>
                <p:nvSpPr>
                  <p:cNvPr id="133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4447716" y="5279069"/>
                    <a:ext cx="280883" cy="234953"/>
                  </a:xfrm>
                  <a:prstGeom prst="ellipse">
                    <a:avLst/>
                  </a:prstGeom>
                  <a:gradFill flip="none" rotWithShape="1">
                    <a:gsLst>
                      <a:gs pos="29000">
                        <a:schemeClr val="tx1"/>
                      </a:gs>
                      <a:gs pos="73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 dirty="0"/>
                  </a:p>
                </p:txBody>
              </p:sp>
              <p:sp>
                <p:nvSpPr>
                  <p:cNvPr id="134" name="Rounded Rectangle 133"/>
                  <p:cNvSpPr/>
                  <p:nvPr/>
                </p:nvSpPr>
                <p:spPr>
                  <a:xfrm>
                    <a:off x="4515672" y="5357387"/>
                    <a:ext cx="101933" cy="97112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dirty="0"/>
                  </a:p>
                </p:txBody>
              </p:sp>
            </p:grpSp>
            <p:sp>
              <p:nvSpPr>
                <p:cNvPr id="132" name="Freeform 131"/>
                <p:cNvSpPr/>
                <p:nvPr/>
              </p:nvSpPr>
              <p:spPr>
                <a:xfrm>
                  <a:off x="1335285" y="1476695"/>
                  <a:ext cx="2093738" cy="2652618"/>
                </a:xfrm>
                <a:custGeom>
                  <a:avLst/>
                  <a:gdLst>
                    <a:gd name="connsiteX0" fmla="*/ 0 w 2296537"/>
                    <a:gd name="connsiteY0" fmla="*/ 0 h 2906437"/>
                    <a:gd name="connsiteX1" fmla="*/ 2121915 w 2296537"/>
                    <a:gd name="connsiteY1" fmla="*/ 0 h 2906437"/>
                    <a:gd name="connsiteX2" fmla="*/ 2296537 w 2296537"/>
                    <a:gd name="connsiteY2" fmla="*/ 174622 h 2906437"/>
                    <a:gd name="connsiteX3" fmla="*/ 2296537 w 2296537"/>
                    <a:gd name="connsiteY3" fmla="*/ 2906437 h 290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6537" h="2906437">
                      <a:moveTo>
                        <a:pt x="0" y="0"/>
                      </a:moveTo>
                      <a:lnTo>
                        <a:pt x="2121915" y="0"/>
                      </a:lnTo>
                      <a:cubicBezTo>
                        <a:pt x="2218356" y="0"/>
                        <a:pt x="2296537" y="78181"/>
                        <a:pt x="2296537" y="174622"/>
                      </a:cubicBezTo>
                      <a:lnTo>
                        <a:pt x="2296537" y="290643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 dirty="0"/>
                </a:p>
              </p:txBody>
            </p:sp>
          </p:grpSp>
          <p:grpSp>
            <p:nvGrpSpPr>
              <p:cNvPr id="107550" name="Group 115"/>
              <p:cNvGrpSpPr>
                <a:grpSpLocks/>
              </p:cNvGrpSpPr>
              <p:nvPr/>
            </p:nvGrpSpPr>
            <p:grpSpPr bwMode="auto">
              <a:xfrm>
                <a:off x="5692796" y="1455430"/>
                <a:ext cx="3041876" cy="3947139"/>
                <a:chOff x="5692796" y="1455430"/>
                <a:chExt cx="3041876" cy="3947139"/>
              </a:xfrm>
            </p:grpSpPr>
            <p:sp>
              <p:nvSpPr>
                <p:cNvPr id="123" name="Rounded Rectangle 122"/>
                <p:cNvSpPr/>
                <p:nvPr/>
              </p:nvSpPr>
              <p:spPr>
                <a:xfrm>
                  <a:off x="5692243" y="1453827"/>
                  <a:ext cx="3042429" cy="3950342"/>
                </a:xfrm>
                <a:prstGeom prst="roundRect">
                  <a:avLst>
                    <a:gd name="adj" fmla="val 5238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010540" y="1788264"/>
                  <a:ext cx="2440971" cy="32757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7559" name="Group 124"/>
                <p:cNvGrpSpPr>
                  <a:grpSpLocks/>
                </p:cNvGrpSpPr>
                <p:nvPr/>
              </p:nvGrpSpPr>
              <p:grpSpPr bwMode="auto">
                <a:xfrm>
                  <a:off x="7099623" y="5125242"/>
                  <a:ext cx="216582" cy="214148"/>
                  <a:chOff x="4446940" y="5280381"/>
                  <a:chExt cx="237363" cy="234696"/>
                </a:xfrm>
              </p:grpSpPr>
              <p:sp>
                <p:nvSpPr>
                  <p:cNvPr id="127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4449377" y="5279069"/>
                    <a:ext cx="235579" cy="234953"/>
                  </a:xfrm>
                  <a:prstGeom prst="ellipse">
                    <a:avLst/>
                  </a:prstGeom>
                  <a:gradFill flip="none" rotWithShape="1">
                    <a:gsLst>
                      <a:gs pos="29000">
                        <a:schemeClr val="tx1"/>
                      </a:gs>
                      <a:gs pos="73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 dirty="0"/>
                  </a:p>
                </p:txBody>
              </p:sp>
              <p:sp>
                <p:nvSpPr>
                  <p:cNvPr id="128" name="Rounded Rectangle 127"/>
                  <p:cNvSpPr/>
                  <p:nvPr/>
                </p:nvSpPr>
                <p:spPr>
                  <a:xfrm>
                    <a:off x="4515068" y="5357387"/>
                    <a:ext cx="101933" cy="97112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dirty="0"/>
                  </a:p>
                </p:txBody>
              </p:sp>
            </p:grpSp>
            <p:sp>
              <p:nvSpPr>
                <p:cNvPr id="126" name="Freeform 125"/>
                <p:cNvSpPr/>
                <p:nvPr/>
              </p:nvSpPr>
              <p:spPr>
                <a:xfrm>
                  <a:off x="6618199" y="1476695"/>
                  <a:ext cx="2095804" cy="2652618"/>
                </a:xfrm>
                <a:custGeom>
                  <a:avLst/>
                  <a:gdLst>
                    <a:gd name="connsiteX0" fmla="*/ 0 w 2296537"/>
                    <a:gd name="connsiteY0" fmla="*/ 0 h 2906437"/>
                    <a:gd name="connsiteX1" fmla="*/ 2121915 w 2296537"/>
                    <a:gd name="connsiteY1" fmla="*/ 0 h 2906437"/>
                    <a:gd name="connsiteX2" fmla="*/ 2296537 w 2296537"/>
                    <a:gd name="connsiteY2" fmla="*/ 174622 h 2906437"/>
                    <a:gd name="connsiteX3" fmla="*/ 2296537 w 2296537"/>
                    <a:gd name="connsiteY3" fmla="*/ 2906437 h 290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6537" h="2906437">
                      <a:moveTo>
                        <a:pt x="0" y="0"/>
                      </a:moveTo>
                      <a:lnTo>
                        <a:pt x="2121915" y="0"/>
                      </a:lnTo>
                      <a:cubicBezTo>
                        <a:pt x="2218356" y="0"/>
                        <a:pt x="2296537" y="78181"/>
                        <a:pt x="2296537" y="174622"/>
                      </a:cubicBezTo>
                      <a:lnTo>
                        <a:pt x="2296537" y="290643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 dirty="0"/>
                </a:p>
              </p:txBody>
            </p:sp>
          </p:grpSp>
          <p:grpSp>
            <p:nvGrpSpPr>
              <p:cNvPr id="107551" name="Group 116"/>
              <p:cNvGrpSpPr>
                <a:grpSpLocks/>
              </p:cNvGrpSpPr>
              <p:nvPr/>
            </p:nvGrpSpPr>
            <p:grpSpPr bwMode="auto">
              <a:xfrm>
                <a:off x="2906640" y="1268031"/>
                <a:ext cx="3330716" cy="4321938"/>
                <a:chOff x="2905124" y="1266062"/>
                <a:chExt cx="3333750" cy="4325875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2904588" y="1266062"/>
                  <a:ext cx="3334826" cy="4325875"/>
                </a:xfrm>
                <a:prstGeom prst="roundRect">
                  <a:avLst>
                    <a:gd name="adj" fmla="val 5238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3252139" y="1629412"/>
                  <a:ext cx="2674896" cy="35905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grpSp>
              <p:nvGrpSpPr>
                <p:cNvPr id="107554" name="Group 119"/>
                <p:cNvGrpSpPr>
                  <a:grpSpLocks/>
                </p:cNvGrpSpPr>
                <p:nvPr/>
              </p:nvGrpSpPr>
              <p:grpSpPr bwMode="auto">
                <a:xfrm>
                  <a:off x="4446940" y="5288001"/>
                  <a:ext cx="237363" cy="234696"/>
                  <a:chOff x="4446940" y="5280381"/>
                  <a:chExt cx="237363" cy="234696"/>
                </a:xfrm>
              </p:grpSpPr>
              <p:sp>
                <p:nvSpPr>
                  <p:cNvPr id="12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447877" y="5281048"/>
                    <a:ext cx="235837" cy="234604"/>
                  </a:xfrm>
                  <a:prstGeom prst="ellipse">
                    <a:avLst/>
                  </a:prstGeom>
                  <a:gradFill flip="none" rotWithShape="1">
                    <a:gsLst>
                      <a:gs pos="29000">
                        <a:schemeClr val="tx1"/>
                      </a:gs>
                      <a:gs pos="73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 dirty="0"/>
                  </a:p>
                </p:txBody>
              </p:sp>
              <p:sp>
                <p:nvSpPr>
                  <p:cNvPr id="122" name="Rounded Rectangle 121"/>
                  <p:cNvSpPr/>
                  <p:nvPr/>
                </p:nvSpPr>
                <p:spPr>
                  <a:xfrm>
                    <a:off x="4516146" y="5358295"/>
                    <a:ext cx="97230" cy="100137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 dirty="0"/>
                  </a:p>
                </p:txBody>
              </p:sp>
            </p:grpSp>
          </p:grpSp>
        </p:grpSp>
        <p:sp>
          <p:nvSpPr>
            <p:cNvPr id="109" name="Rectangle 10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11460" y="4629541"/>
              <a:ext cx="1302164" cy="6070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3200" b="1" kern="0" dirty="0">
                  <a:latin typeface="Calibri"/>
                  <a:cs typeface="B Koodak" panose="00000700000000000000" pitchFamily="2" charset="-78"/>
                </a:rPr>
                <a:t>4/5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3200" b="1" kern="0" dirty="0">
                  <a:latin typeface="Calibri"/>
                  <a:cs typeface="B Koodak" panose="00000700000000000000" pitchFamily="2" charset="-78"/>
                </a:rPr>
                <a:t>میلیارد دلار</a:t>
              </a:r>
              <a:endParaRPr lang="en-US" b="1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110" name="TextBox 10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080333" y="5302641"/>
              <a:ext cx="1115747" cy="56642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latin typeface="Calibri"/>
                  <a:cs typeface="B Koodak" panose="00000700000000000000" pitchFamily="2" charset="-78"/>
                </a:rPr>
                <a:t>حجم بازار دارویی کشور در سال 1398</a:t>
              </a:r>
              <a:endParaRPr lang="en-US" sz="2000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111" name="Rectangle 1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85156" y="4613031"/>
              <a:ext cx="1165336" cy="60579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بیش از 1/2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میلیارد دلار</a:t>
              </a:r>
            </a:p>
          </p:txBody>
        </p:sp>
        <p:sp>
          <p:nvSpPr>
            <p:cNvPr id="112" name="TextBox 11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420148" y="5235331"/>
              <a:ext cx="907291" cy="81280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latin typeface="Calibri"/>
                  <a:cs typeface="B Koodak" panose="00000700000000000000" pitchFamily="2" charset="-78"/>
                </a:rPr>
                <a:t>حجم واردات دارویی در سال 1397</a:t>
              </a:r>
              <a:endParaRPr lang="en-US" sz="2000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113" name="Rectangle 1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08474" y="4613031"/>
              <a:ext cx="1165336" cy="60579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105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میلیون دلار</a:t>
              </a:r>
              <a:endParaRPr lang="en-US" sz="1600" b="1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114" name="TextBox 11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981116" y="5209931"/>
              <a:ext cx="883415" cy="81280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latin typeface="Calibri"/>
                  <a:cs typeface="B Koodak" panose="00000700000000000000" pitchFamily="2" charset="-78"/>
                </a:rPr>
                <a:t>حجم صادرات دارویی در سال 1397</a:t>
              </a:r>
            </a:p>
          </p:txBody>
        </p:sp>
      </p:grpSp>
      <p:grpSp>
        <p:nvGrpSpPr>
          <p:cNvPr id="107531" name="Group 70"/>
          <p:cNvGrpSpPr>
            <a:grpSpLocks/>
          </p:cNvGrpSpPr>
          <p:nvPr/>
        </p:nvGrpSpPr>
        <p:grpSpPr bwMode="auto">
          <a:xfrm>
            <a:off x="3360738" y="1331913"/>
            <a:ext cx="1554162" cy="3136900"/>
            <a:chOff x="6658638" y="3504070"/>
            <a:chExt cx="951507" cy="1919497"/>
          </a:xfrm>
        </p:grpSpPr>
        <p:sp>
          <p:nvSpPr>
            <p:cNvPr id="136" name="Pentagon 19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6587008" y="3738982"/>
              <a:ext cx="1106430" cy="636606"/>
            </a:xfrm>
            <a:prstGeom prst="homePlate">
              <a:avLst/>
            </a:prstGeom>
            <a:solidFill>
              <a:srgbClr val="4CC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 dirty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137" name="Rectangle 1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88875" y="3581782"/>
              <a:ext cx="714359" cy="3710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4CC1EF"/>
                  </a:solidFill>
                  <a:latin typeface="Calibri"/>
                  <a:cs typeface="B Koodak" panose="00000700000000000000" pitchFamily="2" charset="-78"/>
                </a:rPr>
                <a:t>307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1300" b="1" kern="0" dirty="0">
                  <a:solidFill>
                    <a:srgbClr val="4CC1EF"/>
                  </a:solidFill>
                  <a:latin typeface="Calibri"/>
                  <a:cs typeface="B Koodak" panose="00000700000000000000" pitchFamily="2" charset="-78"/>
                </a:rPr>
                <a:t>شرکت‌دانش‌بنیان</a:t>
              </a:r>
              <a:endParaRPr lang="en-US" sz="1300" b="1" kern="0" dirty="0">
                <a:solidFill>
                  <a:srgbClr val="4CC1EF"/>
                </a:solidFill>
                <a:latin typeface="Calibri"/>
                <a:cs typeface="B Koodak" panose="00000700000000000000" pitchFamily="2" charset="-78"/>
              </a:endParaRPr>
            </a:p>
          </p:txBody>
        </p:sp>
        <p:grpSp>
          <p:nvGrpSpPr>
            <p:cNvPr id="19" name="Group 107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6783843" y="3951419"/>
              <a:ext cx="713545" cy="41197"/>
              <a:chOff x="391944" y="3179782"/>
              <a:chExt cx="2158768" cy="124639"/>
            </a:xfrm>
            <a:solidFill>
              <a:srgbClr val="4CC1EF">
                <a:lumMod val="50000"/>
              </a:srgbClr>
            </a:solidFill>
          </p:grpSpPr>
          <p:sp>
            <p:nvSpPr>
              <p:cNvPr id="140" name="Right Triangle 139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141" name="Right Triangle 140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 dirty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107541" name="TextBox 74"/>
            <p:cNvSpPr txBox="1">
              <a:spLocks noChangeArrowheads="1"/>
            </p:cNvSpPr>
            <p:nvPr/>
          </p:nvSpPr>
          <p:spPr bwMode="auto">
            <a:xfrm>
              <a:off x="6658638" y="4613849"/>
              <a:ext cx="951507" cy="809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Low" rtl="1"/>
              <a:r>
                <a:rPr lang="fa-IR" sz="2000">
                  <a:cs typeface="B Koodak" pitchFamily="2" charset="-78"/>
                </a:rPr>
                <a:t>در حوزه دارو و فراورده های پیشرفته حوزه تشخیص و درمان</a:t>
              </a:r>
              <a:endParaRPr lang="en-US" sz="2000">
                <a:cs typeface="B Koodak" pitchFamily="2" charset="-78"/>
              </a:endParaRPr>
            </a:p>
          </p:txBody>
        </p:sp>
      </p:grpSp>
      <p:grpSp>
        <p:nvGrpSpPr>
          <p:cNvPr id="107532" name="Group 87"/>
          <p:cNvGrpSpPr>
            <a:grpSpLocks/>
          </p:cNvGrpSpPr>
          <p:nvPr/>
        </p:nvGrpSpPr>
        <p:grpSpPr bwMode="auto">
          <a:xfrm>
            <a:off x="3908425" y="2087563"/>
            <a:ext cx="457200" cy="819150"/>
            <a:chOff x="2339961" y="3165440"/>
            <a:chExt cx="724964" cy="1300422"/>
          </a:xfrm>
        </p:grpSpPr>
        <p:pic>
          <p:nvPicPr>
            <p:cNvPr id="107536" name="Picture 2" descr="http://downloadicons.net/sites/default/files/office-building-icon-68715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16113" t="5859" r="19434" b="4784"/>
            <a:stretch>
              <a:fillRect/>
            </a:stretch>
          </p:blipFill>
          <p:spPr bwMode="auto">
            <a:xfrm>
              <a:off x="2339961" y="3460797"/>
              <a:ext cx="724964" cy="10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37" name="Picture 5" descr="http://static1.squarespace.com/static/554928f9e4b00615d45aadf1/t/5616b6c0e4b0461a99327c90/1444329154828/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 flipH="1">
              <a:off x="2510101" y="3165440"/>
              <a:ext cx="404636" cy="425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Rectangle 72"/>
          <p:cNvSpPr/>
          <p:nvPr/>
        </p:nvSpPr>
        <p:spPr>
          <a:xfrm>
            <a:off x="4476750" y="150813"/>
            <a:ext cx="7307263" cy="107632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7534" name="Rectangle 27"/>
          <p:cNvSpPr>
            <a:spLocks noChangeArrowheads="1"/>
          </p:cNvSpPr>
          <p:nvPr/>
        </p:nvSpPr>
        <p:spPr bwMode="auto">
          <a:xfrm>
            <a:off x="4465638" y="412750"/>
            <a:ext cx="72913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600">
                <a:cs typeface="B Titr" pitchFamily="2" charset="-78"/>
              </a:rPr>
              <a:t>سلامت</a:t>
            </a:r>
            <a:r>
              <a:rPr lang="en-US" sz="2600">
                <a:cs typeface="B Titr" pitchFamily="2" charset="-78"/>
              </a:rPr>
              <a:t>:</a:t>
            </a:r>
            <a:r>
              <a:rPr lang="fa-IR" sz="2600">
                <a:cs typeface="B Titr" pitchFamily="2" charset="-78"/>
              </a:rPr>
              <a:t> وضعیت زنجیره دارو</a:t>
            </a:r>
          </a:p>
        </p:txBody>
      </p:sp>
      <p:pic>
        <p:nvPicPr>
          <p:cNvPr id="107535" name="Picture 7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3" y="41275"/>
            <a:ext cx="152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0150" y="1366838"/>
            <a:ext cx="975995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Box 1"/>
          <p:cNvSpPr txBox="1">
            <a:spLocks noChangeArrowheads="1"/>
          </p:cNvSpPr>
          <p:nvPr/>
        </p:nvSpPr>
        <p:spPr bwMode="auto">
          <a:xfrm>
            <a:off x="150813" y="6278563"/>
            <a:ext cx="173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Mitra" pitchFamily="2" charset="-78"/>
              </a:rPr>
              <a:t>اعداد به میلیون دلار</a:t>
            </a:r>
            <a:endParaRPr lang="en-US" b="1"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6750" y="150813"/>
            <a:ext cx="7307263" cy="107632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8549" name="Rectangle 27"/>
          <p:cNvSpPr>
            <a:spLocks noChangeArrowheads="1"/>
          </p:cNvSpPr>
          <p:nvPr/>
        </p:nvSpPr>
        <p:spPr bwMode="auto">
          <a:xfrm>
            <a:off x="4476750" y="242888"/>
            <a:ext cx="72913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600">
                <a:cs typeface="B Titr" pitchFamily="2" charset="-78"/>
              </a:rPr>
              <a:t>سلامت</a:t>
            </a:r>
            <a:r>
              <a:rPr lang="en-US" sz="2600">
                <a:cs typeface="B Titr" pitchFamily="2" charset="-78"/>
              </a:rPr>
              <a:t>:</a:t>
            </a:r>
            <a:r>
              <a:rPr lang="fa-IR" sz="2600">
                <a:cs typeface="B Titr" pitchFamily="2" charset="-78"/>
              </a:rPr>
              <a:t> تخمین میزان ارزبری داروهای پیشرفته هدفگیری شده برای تولید داخل</a:t>
            </a:r>
          </a:p>
        </p:txBody>
      </p:sp>
      <p:pic>
        <p:nvPicPr>
          <p:cNvPr id="10855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41275"/>
            <a:ext cx="152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19"/>
          <p:cNvGrpSpPr>
            <a:grpSpLocks/>
          </p:cNvGrpSpPr>
          <p:nvPr/>
        </p:nvGrpSpPr>
        <p:grpSpPr bwMode="auto">
          <a:xfrm>
            <a:off x="25400" y="2990850"/>
            <a:ext cx="11460163" cy="1716088"/>
            <a:chOff x="19226" y="5132164"/>
            <a:chExt cx="8697197" cy="1775360"/>
          </a:xfrm>
        </p:grpSpPr>
        <p:grpSp>
          <p:nvGrpSpPr>
            <p:cNvPr id="109657" name="Group 18"/>
            <p:cNvGrpSpPr>
              <a:grpSpLocks/>
            </p:cNvGrpSpPr>
            <p:nvPr/>
          </p:nvGrpSpPr>
          <p:grpSpPr bwMode="auto">
            <a:xfrm>
              <a:off x="1395046" y="5132164"/>
              <a:ext cx="7321377" cy="1775360"/>
              <a:chOff x="760814" y="5132164"/>
              <a:chExt cx="7955609" cy="1775360"/>
            </a:xfrm>
          </p:grpSpPr>
          <p:grpSp>
            <p:nvGrpSpPr>
              <p:cNvPr id="109660" name="Group 5"/>
              <p:cNvGrpSpPr>
                <a:grpSpLocks/>
              </p:cNvGrpSpPr>
              <p:nvPr/>
            </p:nvGrpSpPr>
            <p:grpSpPr bwMode="auto">
              <a:xfrm>
                <a:off x="2094252" y="5132164"/>
                <a:ext cx="6622171" cy="1754760"/>
                <a:chOff x="538088" y="3930040"/>
                <a:chExt cx="5006907" cy="1326743"/>
              </a:xfrm>
            </p:grpSpPr>
            <p:grpSp>
              <p:nvGrpSpPr>
                <p:cNvPr id="109663" name="Group 220"/>
                <p:cNvGrpSpPr>
                  <a:grpSpLocks/>
                </p:cNvGrpSpPr>
                <p:nvPr/>
              </p:nvGrpSpPr>
              <p:grpSpPr bwMode="auto">
                <a:xfrm>
                  <a:off x="155493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23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521" y="1525893"/>
                    <a:ext cx="1344443" cy="1343613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78521" y="2938820"/>
                    <a:ext cx="1344443" cy="4851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زیست دارو</a:t>
                    </a:r>
                  </a:p>
                </p:txBody>
              </p:sp>
            </p:grpSp>
            <p:grpSp>
              <p:nvGrpSpPr>
                <p:cNvPr id="109664" name="Group 227"/>
                <p:cNvGrpSpPr>
                  <a:grpSpLocks/>
                </p:cNvGrpSpPr>
                <p:nvPr/>
              </p:nvGrpSpPr>
              <p:grpSpPr bwMode="auto">
                <a:xfrm>
                  <a:off x="53808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21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972" y="1525893"/>
                    <a:ext cx="1344443" cy="1343613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78972" y="2938820"/>
                    <a:ext cx="1344443" cy="4851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 err="1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آریاتیناژن</a:t>
                    </a:r>
                    <a:endParaRPr lang="fa-IR" sz="1400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cs typeface="B Yeka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9665" name="Group 234"/>
                <p:cNvGrpSpPr>
                  <a:grpSpLocks/>
                </p:cNvGrpSpPr>
                <p:nvPr/>
              </p:nvGrpSpPr>
              <p:grpSpPr bwMode="auto">
                <a:xfrm>
                  <a:off x="257178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19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072" y="1525893"/>
                    <a:ext cx="1367110" cy="1343613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78072" y="2938820"/>
                    <a:ext cx="1367110" cy="4851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 err="1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آریوژن</a:t>
                    </a:r>
                    <a:endParaRPr lang="fa-IR" sz="1400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cs typeface="B Yeka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9666" name="Group 241"/>
                <p:cNvGrpSpPr>
                  <a:grpSpLocks/>
                </p:cNvGrpSpPr>
                <p:nvPr/>
              </p:nvGrpSpPr>
              <p:grpSpPr bwMode="auto">
                <a:xfrm>
                  <a:off x="358863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17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9037" y="1525893"/>
                    <a:ext cx="1344443" cy="1343613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79037" y="2938820"/>
                    <a:ext cx="1344443" cy="4851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پویش دارو</a:t>
                    </a:r>
                  </a:p>
                </p:txBody>
              </p:sp>
            </p:grpSp>
            <p:grpSp>
              <p:nvGrpSpPr>
                <p:cNvPr id="109667" name="Group 248"/>
                <p:cNvGrpSpPr>
                  <a:grpSpLocks/>
                </p:cNvGrpSpPr>
                <p:nvPr/>
              </p:nvGrpSpPr>
              <p:grpSpPr bwMode="auto">
                <a:xfrm>
                  <a:off x="460548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15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587" y="1525893"/>
                    <a:ext cx="1344443" cy="1343613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78587" y="2938820"/>
                    <a:ext cx="1344443" cy="4851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 err="1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سیناژن</a:t>
                    </a:r>
                    <a:endParaRPr lang="fa-IR" sz="1400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cs typeface="B Yekan" panose="00000400000000000000" pitchFamily="2" charset="-78"/>
                    </a:endParaRPr>
                  </a:p>
                </p:txBody>
              </p:sp>
            </p:grpSp>
          </p:grpSp>
          <p:sp>
            <p:nvSpPr>
              <p:cNvPr id="8" name="Oval 46"/>
              <p:cNvSpPr>
                <a:spLocks noChangeArrowheads="1"/>
              </p:cNvSpPr>
              <p:nvPr/>
            </p:nvSpPr>
            <p:spPr bwMode="gray">
              <a:xfrm>
                <a:off x="760837" y="5153515"/>
                <a:ext cx="1242365" cy="1241602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050" kern="0" dirty="0">
                  <a:solidFill>
                    <a:prstClr val="black"/>
                  </a:solidFill>
                  <a:cs typeface="B Yekan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0837" y="6457525"/>
                <a:ext cx="1242365" cy="449999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400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Yekan" panose="00000400000000000000" pitchFamily="2" charset="-78"/>
                  </a:rPr>
                  <a:t>بافت کیش</a:t>
                </a:r>
              </a:p>
            </p:txBody>
          </p:sp>
        </p:grpSp>
        <p:sp>
          <p:nvSpPr>
            <p:cNvPr id="5" name="Oval 46"/>
            <p:cNvSpPr>
              <a:spLocks noChangeArrowheads="1"/>
            </p:cNvSpPr>
            <p:nvPr/>
          </p:nvSpPr>
          <p:spPr bwMode="gray">
            <a:xfrm>
              <a:off x="19226" y="5153515"/>
              <a:ext cx="1242113" cy="1241602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r" rtl="1">
                <a:defRPr/>
              </a:pPr>
              <a:endParaRPr lang="en-US" sz="105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26" y="6457525"/>
              <a:ext cx="1242113" cy="449999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rtl="1">
                <a:defRPr/>
              </a:pPr>
              <a:r>
                <a:rPr lang="fa-IR" sz="1400" kern="0" dirty="0" err="1">
                  <a:solidFill>
                    <a:srgbClr val="000000">
                      <a:lumMod val="95000"/>
                      <a:lumOff val="5000"/>
                    </a:srgbClr>
                  </a:solidFill>
                  <a:cs typeface="B Yekan" panose="00000400000000000000" pitchFamily="2" charset="-78"/>
                </a:rPr>
                <a:t>پسوک</a:t>
              </a:r>
              <a:endParaRPr lang="fa-IR" sz="1400" kern="0" dirty="0">
                <a:solidFill>
                  <a:srgbClr val="000000">
                    <a:lumMod val="95000"/>
                    <a:lumOff val="5000"/>
                  </a:srgbClr>
                </a:solidFill>
                <a:cs typeface="B Yekan" panose="00000400000000000000" pitchFamily="2" charset="-78"/>
              </a:endParaRPr>
            </a:p>
          </p:txBody>
        </p:sp>
      </p:grpSp>
      <p:grpSp>
        <p:nvGrpSpPr>
          <p:cNvPr id="109571" name="Group 15"/>
          <p:cNvGrpSpPr>
            <a:grpSpLocks/>
          </p:cNvGrpSpPr>
          <p:nvPr/>
        </p:nvGrpSpPr>
        <p:grpSpPr bwMode="auto">
          <a:xfrm>
            <a:off x="0" y="1092200"/>
            <a:ext cx="11485563" cy="1727200"/>
            <a:chOff x="0" y="1128917"/>
            <a:chExt cx="8716423" cy="1785975"/>
          </a:xfrm>
        </p:grpSpPr>
        <p:sp>
          <p:nvSpPr>
            <p:cNvPr id="26" name="Oval 46"/>
            <p:cNvSpPr>
              <a:spLocks noChangeArrowheads="1"/>
            </p:cNvSpPr>
            <p:nvPr/>
          </p:nvSpPr>
          <p:spPr bwMode="gray">
            <a:xfrm>
              <a:off x="0" y="1150257"/>
              <a:ext cx="707193" cy="1240990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r" rtl="1">
                <a:defRPr/>
              </a:pPr>
              <a:endParaRPr lang="en-US" sz="105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15" y="2466757"/>
              <a:ext cx="708398" cy="448135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rtl="1">
                <a:defRPr/>
              </a:pPr>
              <a:r>
                <a:rPr lang="fa-IR" sz="1200" b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B Yekan" panose="00000400000000000000" pitchFamily="2" charset="-78"/>
                </a:rPr>
                <a:t>رشد پارسیان</a:t>
              </a:r>
            </a:p>
          </p:txBody>
        </p:sp>
        <p:grpSp>
          <p:nvGrpSpPr>
            <p:cNvPr id="109627" name="Group 14"/>
            <p:cNvGrpSpPr>
              <a:grpSpLocks/>
            </p:cNvGrpSpPr>
            <p:nvPr/>
          </p:nvGrpSpPr>
          <p:grpSpPr bwMode="auto">
            <a:xfrm>
              <a:off x="775784" y="1128917"/>
              <a:ext cx="7940639" cy="1779381"/>
              <a:chOff x="-9748" y="1128917"/>
              <a:chExt cx="8726172" cy="1779381"/>
            </a:xfrm>
          </p:grpSpPr>
          <p:grpSp>
            <p:nvGrpSpPr>
              <p:cNvPr id="109628" name="Group 13"/>
              <p:cNvGrpSpPr>
                <a:grpSpLocks/>
              </p:cNvGrpSpPr>
              <p:nvPr/>
            </p:nvGrpSpPr>
            <p:grpSpPr bwMode="auto">
              <a:xfrm>
                <a:off x="1770185" y="1128917"/>
                <a:ext cx="6946239" cy="1779381"/>
                <a:chOff x="62645" y="1151641"/>
                <a:chExt cx="8672789" cy="1786747"/>
              </a:xfrm>
            </p:grpSpPr>
            <p:grpSp>
              <p:nvGrpSpPr>
                <p:cNvPr id="109633" name="Group 87"/>
                <p:cNvGrpSpPr>
                  <a:grpSpLocks/>
                </p:cNvGrpSpPr>
                <p:nvPr/>
              </p:nvGrpSpPr>
              <p:grpSpPr bwMode="auto">
                <a:xfrm>
                  <a:off x="1144424" y="1151641"/>
                  <a:ext cx="7591010" cy="1786747"/>
                  <a:chOff x="278173" y="3086871"/>
                  <a:chExt cx="8357435" cy="1783148"/>
                </a:xfrm>
              </p:grpSpPr>
              <p:grpSp>
                <p:nvGrpSpPr>
                  <p:cNvPr id="109636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484889" y="3086871"/>
                    <a:ext cx="7150719" cy="1783148"/>
                    <a:chOff x="6166865" y="3930040"/>
                    <a:chExt cx="5474461" cy="1348208"/>
                  </a:xfrm>
                </p:grpSpPr>
                <p:grpSp>
                  <p:nvGrpSpPr>
                    <p:cNvPr id="109639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20432" y="3930040"/>
                      <a:ext cx="794175" cy="1342283"/>
                      <a:chOff x="915348" y="1525893"/>
                      <a:chExt cx="1136686" cy="1921175"/>
                    </a:xfrm>
                  </p:grpSpPr>
                  <p:sp>
                    <p:nvSpPr>
                      <p:cNvPr id="56" name="Oval 4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915602" y="1525893"/>
                        <a:ext cx="1136689" cy="1344016"/>
                      </a:xfrm>
                      <a:prstGeom prst="rect">
                        <a:avLst/>
                      </a:prstGeom>
                      <a:solidFill>
                        <a:srgbClr val="00DEFF"/>
                      </a:solidFill>
                      <a:ln w="9525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algn="r" rtl="1">
                          <a:defRPr/>
                        </a:pPr>
                        <a:endParaRPr lang="en-US" sz="1050" kern="0" dirty="0">
                          <a:solidFill>
                            <a:prstClr val="black"/>
                          </a:solidFill>
                          <a:cs typeface="B Yekan"/>
                        </a:endParaRPr>
                      </a:p>
                    </p:txBody>
                  </p:sp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>
                        <a:off x="915602" y="2960696"/>
                        <a:ext cx="1136689" cy="48598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A5A5A5">
                              <a:satMod val="103000"/>
                              <a:lumMod val="102000"/>
                              <a:tint val="94000"/>
                            </a:srgbClr>
                          </a:gs>
                          <a:gs pos="50000">
                            <a:srgbClr val="A5A5A5">
                              <a:satMod val="110000"/>
                              <a:lumMod val="100000"/>
                              <a:shade val="100000"/>
                            </a:srgbClr>
                          </a:gs>
                          <a:gs pos="100000">
                            <a:srgbClr val="A5A5A5">
                              <a:lumMod val="99000"/>
                              <a:satMod val="120000"/>
                              <a:shade val="78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rtl="1">
                          <a:defRPr/>
                        </a:pPr>
                        <a:r>
                          <a:rPr lang="fa-IR" sz="1100" b="1" kern="0" dirty="0" err="1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اکسیرنانو</a:t>
                        </a:r>
                        <a:r>
                          <a:rPr lang="fa-IR" sz="1100" b="1" kern="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 سینا</a:t>
                        </a:r>
                      </a:p>
                    </p:txBody>
                  </p:sp>
                </p:grpSp>
                <p:grpSp>
                  <p:nvGrpSpPr>
                    <p:cNvPr id="109640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81021" y="3930040"/>
                      <a:ext cx="817919" cy="1348208"/>
                      <a:chOff x="1026185" y="1525893"/>
                      <a:chExt cx="1170670" cy="1929656"/>
                    </a:xfrm>
                  </p:grpSpPr>
                  <p:sp>
                    <p:nvSpPr>
                      <p:cNvPr id="54" name="Oval 4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995008" y="1525893"/>
                        <a:ext cx="1160618" cy="1344016"/>
                      </a:xfrm>
                      <a:prstGeom prst="rect">
                        <a:avLst/>
                      </a:prstGeom>
                      <a:solidFill>
                        <a:srgbClr val="00DEFF"/>
                      </a:solidFill>
                      <a:ln w="9525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algn="r" rtl="1">
                          <a:defRPr/>
                        </a:pPr>
                        <a:endParaRPr lang="en-US" sz="1050" kern="0" dirty="0">
                          <a:solidFill>
                            <a:prstClr val="black"/>
                          </a:solidFill>
                          <a:cs typeface="B Yekan"/>
                        </a:endParaRPr>
                      </a:p>
                    </p:txBody>
                  </p:sp>
                  <p:sp>
                    <p:nvSpPr>
                      <p:cNvPr id="55" name="TextBox 54"/>
                      <p:cNvSpPr txBox="1"/>
                      <p:nvPr/>
                    </p:nvSpPr>
                    <p:spPr>
                      <a:xfrm>
                        <a:off x="1004979" y="2969598"/>
                        <a:ext cx="1160618" cy="48598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A5A5A5">
                              <a:satMod val="103000"/>
                              <a:lumMod val="102000"/>
                              <a:tint val="94000"/>
                            </a:srgbClr>
                          </a:gs>
                          <a:gs pos="50000">
                            <a:srgbClr val="A5A5A5">
                              <a:satMod val="110000"/>
                              <a:lumMod val="100000"/>
                              <a:shade val="100000"/>
                            </a:srgbClr>
                          </a:gs>
                          <a:gs pos="100000">
                            <a:srgbClr val="A5A5A5">
                              <a:lumMod val="99000"/>
                              <a:satMod val="120000"/>
                              <a:shade val="78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rtl="1">
                          <a:defRPr/>
                        </a:pPr>
                        <a:r>
                          <a:rPr lang="fa-IR" sz="1200" b="1" kern="0" dirty="0" err="1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درسا</a:t>
                        </a:r>
                        <a:r>
                          <a:rPr lang="fa-IR" sz="1200" b="1" kern="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 دارو</a:t>
                        </a:r>
                      </a:p>
                    </p:txBody>
                  </p:sp>
                </p:grpSp>
                <p:grpSp>
                  <p:nvGrpSpPr>
                    <p:cNvPr id="109641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42381" y="3930040"/>
                      <a:ext cx="798945" cy="1344626"/>
                      <a:chOff x="779517" y="1525893"/>
                      <a:chExt cx="1143513" cy="1924529"/>
                    </a:xfrm>
                  </p:grpSpPr>
                  <p:sp>
                    <p:nvSpPr>
                      <p:cNvPr id="52" name="Oval 4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748452" y="1525893"/>
                        <a:ext cx="1174578" cy="1344016"/>
                      </a:xfrm>
                      <a:prstGeom prst="rect">
                        <a:avLst/>
                      </a:prstGeom>
                      <a:solidFill>
                        <a:srgbClr val="00DEFF"/>
                      </a:solidFill>
                      <a:ln w="9525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algn="r" rtl="1">
                          <a:defRPr/>
                        </a:pPr>
                        <a:endParaRPr lang="en-US" sz="1050" kern="0" dirty="0">
                          <a:solidFill>
                            <a:prstClr val="black"/>
                          </a:solidFill>
                          <a:cs typeface="B Yekan"/>
                        </a:endParaRPr>
                      </a:p>
                    </p:txBody>
                  </p: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748452" y="2964257"/>
                        <a:ext cx="1174578" cy="48598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A5A5A5">
                              <a:satMod val="103000"/>
                              <a:lumMod val="102000"/>
                              <a:tint val="94000"/>
                            </a:srgbClr>
                          </a:gs>
                          <a:gs pos="50000">
                            <a:srgbClr val="A5A5A5">
                              <a:satMod val="110000"/>
                              <a:lumMod val="100000"/>
                              <a:shade val="100000"/>
                            </a:srgbClr>
                          </a:gs>
                          <a:gs pos="100000">
                            <a:srgbClr val="A5A5A5">
                              <a:lumMod val="99000"/>
                              <a:satMod val="120000"/>
                              <a:shade val="78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rtl="1">
                          <a:defRPr/>
                        </a:pPr>
                        <a:r>
                          <a:rPr lang="fa-IR" sz="1200" b="1" kern="0" dirty="0" err="1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نانو</a:t>
                        </a:r>
                        <a:r>
                          <a:rPr lang="fa-IR" sz="1200" b="1" kern="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 دارو پژوهان</a:t>
                        </a:r>
                      </a:p>
                    </p:txBody>
                  </p:sp>
                </p:grpSp>
                <p:grpSp>
                  <p:nvGrpSpPr>
                    <p:cNvPr id="109642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66865" y="3946519"/>
                      <a:ext cx="819525" cy="1327365"/>
                      <a:chOff x="1357703" y="1549480"/>
                      <a:chExt cx="1172968" cy="1899824"/>
                    </a:xfrm>
                  </p:grpSpPr>
                  <p:sp>
                    <p:nvSpPr>
                      <p:cNvPr id="50" name="Oval 4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326104" y="1549037"/>
                        <a:ext cx="1170589" cy="1344016"/>
                      </a:xfrm>
                      <a:prstGeom prst="rect">
                        <a:avLst/>
                      </a:prstGeom>
                      <a:solidFill>
                        <a:srgbClr val="00DEFF"/>
                      </a:solidFill>
                      <a:ln w="9525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algn="r" rtl="1">
                          <a:defRPr/>
                        </a:pPr>
                        <a:endParaRPr lang="en-US" sz="1050" kern="0" dirty="0">
                          <a:solidFill>
                            <a:prstClr val="black"/>
                          </a:solidFill>
                          <a:cs typeface="B Yekan"/>
                        </a:endParaRPr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1326104" y="2962479"/>
                        <a:ext cx="1172582" cy="48598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A5A5A5">
                              <a:satMod val="103000"/>
                              <a:lumMod val="102000"/>
                              <a:tint val="94000"/>
                            </a:srgbClr>
                          </a:gs>
                          <a:gs pos="50000">
                            <a:srgbClr val="A5A5A5">
                              <a:satMod val="110000"/>
                              <a:lumMod val="100000"/>
                              <a:shade val="100000"/>
                            </a:srgbClr>
                          </a:gs>
                          <a:gs pos="100000">
                            <a:srgbClr val="A5A5A5">
                              <a:lumMod val="99000"/>
                              <a:satMod val="120000"/>
                              <a:shade val="78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rtl="1">
                          <a:defRPr/>
                        </a:pPr>
                        <a:r>
                          <a:rPr lang="fa-IR" sz="1100" b="1" kern="0" dirty="0" err="1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روژان</a:t>
                        </a:r>
                        <a:r>
                          <a:rPr lang="fa-IR" sz="1100" b="1" kern="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 محقق دارو</a:t>
                        </a:r>
                      </a:p>
                    </p:txBody>
                  </p:sp>
                </p:grpSp>
                <p:grpSp>
                  <p:nvGrpSpPr>
                    <p:cNvPr id="109643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11229" y="3938279"/>
                      <a:ext cx="811731" cy="1334044"/>
                      <a:chOff x="1253956" y="1537686"/>
                      <a:chExt cx="1161813" cy="1909383"/>
                    </a:xfrm>
                  </p:grpSpPr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1222769" y="2960697"/>
                        <a:ext cx="1192525" cy="48598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A5A5A5">
                              <a:satMod val="103000"/>
                              <a:lumMod val="102000"/>
                              <a:tint val="94000"/>
                            </a:srgbClr>
                          </a:gs>
                          <a:gs pos="50000">
                            <a:srgbClr val="A5A5A5">
                              <a:satMod val="110000"/>
                              <a:lumMod val="100000"/>
                              <a:shade val="100000"/>
                            </a:srgbClr>
                          </a:gs>
                          <a:gs pos="100000">
                            <a:srgbClr val="A5A5A5">
                              <a:lumMod val="99000"/>
                              <a:satMod val="120000"/>
                              <a:shade val="78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rtl="1">
                          <a:defRPr/>
                        </a:pPr>
                        <a:r>
                          <a:rPr lang="fa-IR" sz="1200" b="1" kern="0" dirty="0" err="1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فاران</a:t>
                        </a:r>
                        <a:r>
                          <a:rPr lang="fa-IR" sz="1200" b="1" kern="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 شیمی</a:t>
                        </a:r>
                      </a:p>
                    </p:txBody>
                  </p:sp>
                  <p:sp>
                    <p:nvSpPr>
                      <p:cNvPr id="49" name="Oval 4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222769" y="1538355"/>
                        <a:ext cx="1192525" cy="1344015"/>
                      </a:xfrm>
                      <a:prstGeom prst="rect">
                        <a:avLst/>
                      </a:prstGeom>
                      <a:solidFill>
                        <a:srgbClr val="00DEFF"/>
                      </a:solidFill>
                      <a:ln w="9525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algn="r" rtl="1">
                          <a:defRPr/>
                        </a:pPr>
                        <a:endParaRPr lang="en-US" sz="1050" kern="0" dirty="0">
                          <a:solidFill>
                            <a:prstClr val="black"/>
                          </a:solidFill>
                          <a:cs typeface="B Yekan"/>
                        </a:endParaRPr>
                      </a:p>
                    </p:txBody>
                  </p:sp>
                </p:grpSp>
                <p:grpSp>
                  <p:nvGrpSpPr>
                    <p:cNvPr id="109644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50736" y="3930040"/>
                      <a:ext cx="795801" cy="1342282"/>
                      <a:chOff x="1143256" y="1525893"/>
                      <a:chExt cx="1139013" cy="1921174"/>
                    </a:xfrm>
                  </p:grpSpPr>
                  <p:sp>
                    <p:nvSpPr>
                      <p:cNvPr id="46" name="Oval 4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111457" y="1525893"/>
                        <a:ext cx="1170590" cy="1344016"/>
                      </a:xfrm>
                      <a:prstGeom prst="rect">
                        <a:avLst/>
                      </a:prstGeom>
                      <a:solidFill>
                        <a:srgbClr val="00DEFF"/>
                      </a:solidFill>
                      <a:ln w="9525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algn="r" rtl="1">
                          <a:defRPr/>
                        </a:pPr>
                        <a:endParaRPr lang="en-US" sz="1050" kern="0" dirty="0">
                          <a:solidFill>
                            <a:prstClr val="black"/>
                          </a:solidFill>
                          <a:cs typeface="B Yekan"/>
                        </a:endParaRPr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1111457" y="2960697"/>
                        <a:ext cx="1170590" cy="48598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A5A5A5">
                              <a:satMod val="103000"/>
                              <a:lumMod val="102000"/>
                              <a:tint val="94000"/>
                            </a:srgbClr>
                          </a:gs>
                          <a:gs pos="50000">
                            <a:srgbClr val="A5A5A5">
                              <a:satMod val="110000"/>
                              <a:lumMod val="100000"/>
                              <a:shade val="100000"/>
                            </a:srgbClr>
                          </a:gs>
                          <a:gs pos="100000">
                            <a:srgbClr val="A5A5A5">
                              <a:lumMod val="99000"/>
                              <a:satMod val="120000"/>
                              <a:shade val="78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rtl="1">
                          <a:defRPr/>
                        </a:pPr>
                        <a:r>
                          <a:rPr lang="fa-IR" sz="1200" b="1" kern="0" dirty="0">
                            <a:solidFill>
                              <a:srgbClr val="000000">
                                <a:lumMod val="95000"/>
                                <a:lumOff val="5000"/>
                              </a:srgbClr>
                            </a:solidFill>
                            <a:cs typeface="B Yekan" panose="00000400000000000000" pitchFamily="2" charset="-78"/>
                          </a:rPr>
                          <a:t>توفیق دارو</a:t>
                        </a:r>
                      </a:p>
                    </p:txBody>
                  </p:sp>
                </p:grpSp>
              </p:grpSp>
              <p:sp>
                <p:nvSpPr>
                  <p:cNvPr id="38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249450" y="3096741"/>
                    <a:ext cx="1070109" cy="1243617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69468" y="4402868"/>
                    <a:ext cx="1070109" cy="4490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ارسطو</a:t>
                    </a:r>
                  </a:p>
                </p:txBody>
              </p:sp>
            </p:grpSp>
            <p:sp>
              <p:nvSpPr>
                <p:cNvPr id="35" name="Oval 46"/>
                <p:cNvSpPr>
                  <a:spLocks noChangeArrowheads="1"/>
                </p:cNvSpPr>
                <p:nvPr/>
              </p:nvSpPr>
              <p:spPr bwMode="gray">
                <a:xfrm>
                  <a:off x="62057" y="1161531"/>
                  <a:ext cx="970321" cy="1246127"/>
                </a:xfrm>
                <a:prstGeom prst="rect">
                  <a:avLst/>
                </a:prstGeom>
                <a:solidFill>
                  <a:srgbClr val="00DEFF"/>
                </a:solidFill>
                <a:ln w="9525">
                  <a:solidFill>
                    <a:sysClr val="window" lastClr="FFFFFF"/>
                  </a:solidFill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 sz="1050" kern="0" dirty="0">
                    <a:solidFill>
                      <a:prstClr val="black"/>
                    </a:solidFill>
                    <a:cs typeface="B Yek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2057" y="2471943"/>
                  <a:ext cx="971974" cy="449990"/>
                </a:xfrm>
                <a:prstGeom prst="rect">
                  <a:avLst/>
                </a:prstGeom>
                <a:gradFill rotWithShape="1">
                  <a:gsLst>
                    <a:gs pos="0">
                      <a:srgbClr val="A5A5A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A5A5A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A5A5A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rtl="1">
                    <a:defRPr/>
                  </a:pPr>
                  <a:r>
                    <a:rPr lang="fa-IR" sz="1200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cs typeface="B Yekan" panose="00000400000000000000" pitchFamily="2" charset="-78"/>
                    </a:rPr>
                    <a:t>فرایند حکیم</a:t>
                  </a:r>
                </a:p>
              </p:txBody>
            </p:sp>
          </p:grpSp>
          <p:sp>
            <p:nvSpPr>
              <p:cNvPr id="30" name="Oval 46"/>
              <p:cNvSpPr>
                <a:spLocks noChangeArrowheads="1"/>
              </p:cNvSpPr>
              <p:nvPr/>
            </p:nvSpPr>
            <p:spPr bwMode="gray">
              <a:xfrm>
                <a:off x="-392" y="1138766"/>
                <a:ext cx="778476" cy="1240990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050" kern="0" dirty="0">
                  <a:solidFill>
                    <a:prstClr val="black"/>
                  </a:solidFill>
                  <a:cs typeface="B Yekan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9660" y="2451983"/>
                <a:ext cx="778476" cy="449777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400" b="1" kern="0" dirty="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Yekan" panose="00000400000000000000" pitchFamily="2" charset="-78"/>
                  </a:rPr>
                  <a:t>داکفا</a:t>
                </a:r>
                <a:endParaRPr lang="fa-IR" sz="1400" b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B Yekan" panose="00000400000000000000" pitchFamily="2" charset="-78"/>
                </a:endParaRPr>
              </a:p>
            </p:txBody>
          </p:sp>
          <p:sp>
            <p:nvSpPr>
              <p:cNvPr id="32" name="Oval 46"/>
              <p:cNvSpPr>
                <a:spLocks noChangeArrowheads="1"/>
              </p:cNvSpPr>
              <p:nvPr/>
            </p:nvSpPr>
            <p:spPr bwMode="gray">
              <a:xfrm>
                <a:off x="878703" y="1138766"/>
                <a:ext cx="777152" cy="1240990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050" kern="0" dirty="0">
                  <a:solidFill>
                    <a:prstClr val="black"/>
                  </a:solidFill>
                  <a:cs typeface="B Yekan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78703" y="2443776"/>
                <a:ext cx="778476" cy="448135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200" b="1" kern="0" dirty="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Yekan" panose="00000400000000000000" pitchFamily="2" charset="-78"/>
                  </a:rPr>
                  <a:t>نانو</a:t>
                </a:r>
                <a:r>
                  <a:rPr lang="fa-IR" sz="12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Yekan" panose="00000400000000000000" pitchFamily="2" charset="-78"/>
                  </a:rPr>
                  <a:t> الوند</a:t>
                </a:r>
              </a:p>
            </p:txBody>
          </p:sp>
        </p:grpSp>
      </p:grpSp>
      <p:pic>
        <p:nvPicPr>
          <p:cNvPr id="109572" name="Picture 2" descr="Image result for سیناژن"/>
          <p:cNvPicPr>
            <a:picLocks noChangeAspect="1" noChangeArrowheads="1"/>
          </p:cNvPicPr>
          <p:nvPr/>
        </p:nvPicPr>
        <p:blipFill>
          <a:blip r:embed="rId2" cstate="print"/>
          <a:srcRect l="7671" r="9361"/>
          <a:stretch>
            <a:fillRect/>
          </a:stretch>
        </p:blipFill>
        <p:spPr bwMode="auto">
          <a:xfrm>
            <a:off x="9937750" y="3135313"/>
            <a:ext cx="1530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11570499" y="1083960"/>
            <a:ext cx="621501" cy="171736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شیمیایی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570498" y="2974420"/>
            <a:ext cx="621501" cy="171736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زیستی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570497" y="4903524"/>
            <a:ext cx="621503" cy="171736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گیاهی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109576" name="Picture 4" descr="Image result for پویش دارو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2313" y="3057525"/>
            <a:ext cx="14827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7" name="Picture 6" descr="Image result for آریوژن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8138" y="3362325"/>
            <a:ext cx="1528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8" name="Picture 8" descr="Image result for زیست دارو دان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588" y="3262313"/>
            <a:ext cx="13557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9" name="Picture 10" descr="Image result for شرکت آریا تیناژن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t="26115" b="24654"/>
          <a:stretch>
            <a:fillRect/>
          </a:stretch>
        </p:blipFill>
        <p:spPr bwMode="auto">
          <a:xfrm>
            <a:off x="3427413" y="3386138"/>
            <a:ext cx="14287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0" name="Picture 16" descr="Image result for همانند ساز بافت کی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5163" y="3122613"/>
            <a:ext cx="136683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1" name="Picture 18" descr="Image result for پسوک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13" y="3348038"/>
            <a:ext cx="15652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2" name="Picture 24" descr="Image result for نانو دارو پژوهان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214"/>
          <a:stretch>
            <a:fillRect/>
          </a:stretch>
        </p:blipFill>
        <p:spPr bwMode="auto">
          <a:xfrm>
            <a:off x="10509250" y="1554163"/>
            <a:ext cx="10985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3" name="Picture 26" descr="اکسیر نانو سینا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5163" y="1573213"/>
            <a:ext cx="8667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4" name="Picture 28" descr="Image result for درسا دارو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7088" y="1454150"/>
            <a:ext cx="9302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5" name="Picture 32" descr="Image result for توفیق دارو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6475" y="1384300"/>
            <a:ext cx="9858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6" name="Picture 34" descr="Image result for فاران شیمی"/>
          <p:cNvPicPr>
            <a:picLocks noChangeAspect="1" noChangeArrowheads="1"/>
          </p:cNvPicPr>
          <p:nvPr/>
        </p:nvPicPr>
        <p:blipFill>
          <a:blip r:embed="rId13" cstate="print"/>
          <a:srcRect l="12733" t="1724" r="13913" b="31570"/>
          <a:stretch>
            <a:fillRect/>
          </a:stretch>
        </p:blipFill>
        <p:spPr bwMode="auto">
          <a:xfrm>
            <a:off x="6335713" y="1450975"/>
            <a:ext cx="9239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7" name="Picture 42" descr="Image result for داروسازی توسعه دانش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9338" y="1576388"/>
            <a:ext cx="9318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8" name="Picture 44" descr="Image result for داروسازی ارسطو"/>
          <p:cNvPicPr>
            <a:picLocks noChangeAspect="1" noChangeArrowheads="1"/>
          </p:cNvPicPr>
          <p:nvPr/>
        </p:nvPicPr>
        <p:blipFill>
          <a:blip r:embed="rId15" cstate="print"/>
          <a:srcRect r="71913"/>
          <a:stretch>
            <a:fillRect/>
          </a:stretch>
        </p:blipFill>
        <p:spPr bwMode="auto">
          <a:xfrm>
            <a:off x="4202113" y="1387475"/>
            <a:ext cx="868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9" name="Picture 46" descr="Image result for فرایند حکیم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63888" y="1438275"/>
            <a:ext cx="9175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0" name="Picture 50" descr="Image result for نانو الوند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33" t="17287" r="18167" b="18166"/>
          <a:stretch>
            <a:fillRect/>
          </a:stretch>
        </p:blipFill>
        <p:spPr bwMode="auto">
          <a:xfrm>
            <a:off x="2081213" y="1416050"/>
            <a:ext cx="9350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1" name="Picture 52" descr="Image result for رشد پارسیان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875" y="1554163"/>
            <a:ext cx="8921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92" name="Group 157"/>
          <p:cNvGrpSpPr>
            <a:grpSpLocks/>
          </p:cNvGrpSpPr>
          <p:nvPr/>
        </p:nvGrpSpPr>
        <p:grpSpPr bwMode="auto">
          <a:xfrm>
            <a:off x="25400" y="4879975"/>
            <a:ext cx="11460163" cy="1717675"/>
            <a:chOff x="19226" y="5132164"/>
            <a:chExt cx="8697197" cy="1775360"/>
          </a:xfrm>
        </p:grpSpPr>
        <p:grpSp>
          <p:nvGrpSpPr>
            <p:cNvPr id="109604" name="Group 158"/>
            <p:cNvGrpSpPr>
              <a:grpSpLocks/>
            </p:cNvGrpSpPr>
            <p:nvPr/>
          </p:nvGrpSpPr>
          <p:grpSpPr bwMode="auto">
            <a:xfrm>
              <a:off x="1395046" y="5132164"/>
              <a:ext cx="7321377" cy="1775360"/>
              <a:chOff x="760814" y="5132164"/>
              <a:chExt cx="7955609" cy="1775360"/>
            </a:xfrm>
          </p:grpSpPr>
          <p:grpSp>
            <p:nvGrpSpPr>
              <p:cNvPr id="109607" name="Group 162"/>
              <p:cNvGrpSpPr>
                <a:grpSpLocks/>
              </p:cNvGrpSpPr>
              <p:nvPr/>
            </p:nvGrpSpPr>
            <p:grpSpPr bwMode="auto">
              <a:xfrm>
                <a:off x="2094252" y="5132164"/>
                <a:ext cx="6622171" cy="1754760"/>
                <a:chOff x="538088" y="3930040"/>
                <a:chExt cx="5006907" cy="1326743"/>
              </a:xfrm>
            </p:grpSpPr>
            <p:grpSp>
              <p:nvGrpSpPr>
                <p:cNvPr id="109610" name="Group 166"/>
                <p:cNvGrpSpPr>
                  <a:grpSpLocks/>
                </p:cNvGrpSpPr>
                <p:nvPr/>
              </p:nvGrpSpPr>
              <p:grpSpPr bwMode="auto">
                <a:xfrm>
                  <a:off x="155493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98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521" y="1525893"/>
                    <a:ext cx="1344443" cy="1344148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78521" y="2937515"/>
                    <a:ext cx="1344443" cy="48652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 err="1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نیاک</a:t>
                    </a:r>
                    <a:endParaRPr lang="fa-IR" sz="1400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cs typeface="B Yeka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9611" name="Group 167"/>
                <p:cNvGrpSpPr>
                  <a:grpSpLocks/>
                </p:cNvGrpSpPr>
                <p:nvPr/>
              </p:nvGrpSpPr>
              <p:grpSpPr bwMode="auto">
                <a:xfrm>
                  <a:off x="53808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96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972" y="1525893"/>
                    <a:ext cx="1344443" cy="1344148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78972" y="2937515"/>
                    <a:ext cx="1344443" cy="48652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زرد بند</a:t>
                    </a:r>
                  </a:p>
                </p:txBody>
              </p:sp>
            </p:grpSp>
            <p:grpSp>
              <p:nvGrpSpPr>
                <p:cNvPr id="109612" name="Group 168"/>
                <p:cNvGrpSpPr>
                  <a:grpSpLocks/>
                </p:cNvGrpSpPr>
                <p:nvPr/>
              </p:nvGrpSpPr>
              <p:grpSpPr bwMode="auto">
                <a:xfrm>
                  <a:off x="257178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94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072" y="1525893"/>
                    <a:ext cx="1367110" cy="1344148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78072" y="2937515"/>
                    <a:ext cx="1367110" cy="48652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گل دارو</a:t>
                    </a:r>
                  </a:p>
                </p:txBody>
              </p:sp>
            </p:grpSp>
            <p:grpSp>
              <p:nvGrpSpPr>
                <p:cNvPr id="109613" name="Group 169"/>
                <p:cNvGrpSpPr>
                  <a:grpSpLocks/>
                </p:cNvGrpSpPr>
                <p:nvPr/>
              </p:nvGrpSpPr>
              <p:grpSpPr bwMode="auto">
                <a:xfrm>
                  <a:off x="358863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92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9037" y="1525893"/>
                    <a:ext cx="1344443" cy="1344148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79037" y="2937515"/>
                    <a:ext cx="1344443" cy="48652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کشت و صنعت </a:t>
                    </a:r>
                    <a:r>
                      <a:rPr lang="fa-IR" sz="1400" kern="0" dirty="0" err="1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خرمان</a:t>
                    </a:r>
                    <a:endParaRPr lang="fa-IR" sz="1400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cs typeface="B Yeka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9614" name="Group 170"/>
                <p:cNvGrpSpPr>
                  <a:grpSpLocks/>
                </p:cNvGrpSpPr>
                <p:nvPr/>
              </p:nvGrpSpPr>
              <p:grpSpPr bwMode="auto">
                <a:xfrm>
                  <a:off x="4605488" y="3930040"/>
                  <a:ext cx="939507" cy="1326743"/>
                  <a:chOff x="578334" y="1525893"/>
                  <a:chExt cx="1344696" cy="1898933"/>
                </a:xfrm>
              </p:grpSpPr>
              <p:sp>
                <p:nvSpPr>
                  <p:cNvPr id="90" name="Oval 46"/>
                  <p:cNvSpPr>
                    <a:spLocks noChangeArrowheads="1"/>
                  </p:cNvSpPr>
                  <p:nvPr/>
                </p:nvSpPr>
                <p:spPr bwMode="gray">
                  <a:xfrm>
                    <a:off x="578587" y="1525893"/>
                    <a:ext cx="1344443" cy="1344148"/>
                  </a:xfrm>
                  <a:prstGeom prst="rect">
                    <a:avLst/>
                  </a:prstGeom>
                  <a:solidFill>
                    <a:srgbClr val="00DEFF"/>
                  </a:solidFill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algn="r" rtl="1">
                      <a:defRPr/>
                    </a:pPr>
                    <a:endParaRPr lang="en-US" sz="1050" kern="0" dirty="0">
                      <a:solidFill>
                        <a:prstClr val="black"/>
                      </a:solidFill>
                      <a:cs typeface="B Yekan"/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78587" y="2937515"/>
                    <a:ext cx="1344443" cy="48652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5A5A5">
                          <a:satMod val="103000"/>
                          <a:lumMod val="102000"/>
                          <a:tint val="94000"/>
                        </a:srgbClr>
                      </a:gs>
                      <a:gs pos="50000">
                        <a:srgbClr val="A5A5A5">
                          <a:satMod val="110000"/>
                          <a:lumMod val="100000"/>
                          <a:shade val="100000"/>
                        </a:srgbClr>
                      </a:gs>
                      <a:gs pos="100000">
                        <a:srgbClr val="A5A5A5">
                          <a:lumMod val="99000"/>
                          <a:satMod val="120000"/>
                          <a:shade val="78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rtl="1">
                      <a:defRPr/>
                    </a:pPr>
                    <a:r>
                      <a:rPr lang="fa-IR" sz="1400" kern="0" dirty="0" err="1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باریچ</a:t>
                    </a:r>
                    <a:r>
                      <a:rPr lang="fa-IR" sz="1400" kern="0" dirty="0">
                        <a:solidFill>
                          <a:srgbClr val="000000">
                            <a:lumMod val="95000"/>
                            <a:lumOff val="5000"/>
                          </a:srgbClr>
                        </a:solidFill>
                        <a:cs typeface="B Yekan" panose="00000400000000000000" pitchFamily="2" charset="-78"/>
                      </a:rPr>
                      <a:t> اسانس</a:t>
                    </a:r>
                  </a:p>
                </p:txBody>
              </p:sp>
            </p:grpSp>
          </p:grpSp>
          <p:sp>
            <p:nvSpPr>
              <p:cNvPr id="83" name="Oval 46"/>
              <p:cNvSpPr>
                <a:spLocks noChangeArrowheads="1"/>
              </p:cNvSpPr>
              <p:nvPr/>
            </p:nvSpPr>
            <p:spPr bwMode="gray">
              <a:xfrm>
                <a:off x="760837" y="5153495"/>
                <a:ext cx="1242365" cy="1242095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050" kern="0" dirty="0">
                  <a:solidFill>
                    <a:prstClr val="black"/>
                  </a:solidFill>
                  <a:cs typeface="B Yekan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60837" y="6457941"/>
                <a:ext cx="1242365" cy="449583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400" kern="0" dirty="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Yekan" panose="00000400000000000000" pitchFamily="2" charset="-78"/>
                  </a:rPr>
                  <a:t>طلای‎سبزطوبی</a:t>
                </a:r>
                <a:endParaRPr lang="fa-IR" sz="1400" kern="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80" name="Oval 46"/>
            <p:cNvSpPr>
              <a:spLocks noChangeArrowheads="1"/>
            </p:cNvSpPr>
            <p:nvPr/>
          </p:nvSpPr>
          <p:spPr bwMode="gray">
            <a:xfrm>
              <a:off x="19226" y="5153495"/>
              <a:ext cx="1242113" cy="1242095"/>
            </a:xfrm>
            <a:prstGeom prst="rect">
              <a:avLst/>
            </a:prstGeom>
            <a:solidFill>
              <a:srgbClr val="00DE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r" rtl="1">
                <a:defRPr/>
              </a:pPr>
              <a:endParaRPr lang="en-US" sz="105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226" y="6457941"/>
              <a:ext cx="1242113" cy="449583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rtl="1">
                <a:defRPr/>
              </a:pPr>
              <a:r>
                <a:rPr lang="fa-IR" sz="1400" kern="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B Yekan" panose="00000400000000000000" pitchFamily="2" charset="-78"/>
                </a:rPr>
                <a:t>طبیعت زنده</a:t>
              </a:r>
            </a:p>
          </p:txBody>
        </p:sp>
      </p:grpSp>
      <p:pic>
        <p:nvPicPr>
          <p:cNvPr id="109593" name="Picture 60" descr="Image result for باریج اسانس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94" r="16364"/>
          <a:stretch>
            <a:fillRect/>
          </a:stretch>
        </p:blipFill>
        <p:spPr bwMode="auto">
          <a:xfrm>
            <a:off x="10169525" y="4879975"/>
            <a:ext cx="11271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4" name="Picture 62" descr="Image result for کشت و صنعت خرمان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9938" y="4992688"/>
            <a:ext cx="1384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5" name="Picture 64" descr="Image result for گل دارو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21475" y="4964113"/>
            <a:ext cx="15033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6" name="Picture 66" descr="Image result for داروسازی نیاک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22863" y="4970463"/>
            <a:ext cx="14351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7" name="Picture 68" descr="Image result for زردبند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94075" y="4910138"/>
            <a:ext cx="16510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8" name="Picture 72" descr="Image result for ظلای سبز طوبی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E6E6E8"/>
              </a:clrFrom>
              <a:clrTo>
                <a:srgbClr val="E6E6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6888" y="4910138"/>
            <a:ext cx="16383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9" name="Picture 74" descr="Image result for فرآورده های گیاهی طبیعت زنده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4463" y="4992688"/>
            <a:ext cx="14620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0" name="Picture 78" descr="Image result for محقق دارو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1671638"/>
            <a:ext cx="966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Rectangle 107"/>
          <p:cNvSpPr/>
          <p:nvPr/>
        </p:nvSpPr>
        <p:spPr>
          <a:xfrm>
            <a:off x="4476750" y="150813"/>
            <a:ext cx="7307263" cy="776287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09602" name="Rectangle 27"/>
          <p:cNvSpPr>
            <a:spLocks noChangeArrowheads="1"/>
          </p:cNvSpPr>
          <p:nvPr/>
        </p:nvSpPr>
        <p:spPr bwMode="auto">
          <a:xfrm>
            <a:off x="4208463" y="285750"/>
            <a:ext cx="79009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600">
                <a:cs typeface="B Titr" pitchFamily="2" charset="-78"/>
              </a:rPr>
              <a:t>سلامت</a:t>
            </a:r>
            <a:r>
              <a:rPr lang="en-US" sz="2600">
                <a:cs typeface="B Titr" pitchFamily="2" charset="-78"/>
              </a:rPr>
              <a:t>:</a:t>
            </a:r>
            <a:r>
              <a:rPr lang="fa-IR" sz="2600">
                <a:cs typeface="B Titr" pitchFamily="2" charset="-78"/>
              </a:rPr>
              <a:t> شرکت های دانش بنیان پیشگام حوزه داروهای پیشرفته</a:t>
            </a:r>
          </a:p>
        </p:txBody>
      </p:sp>
      <p:pic>
        <p:nvPicPr>
          <p:cNvPr id="109603" name="Picture 108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42913" y="41275"/>
            <a:ext cx="152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>
              <a:buFont typeface="Arial" pitchFamily="34" charset="0"/>
              <a:buNone/>
            </a:pPr>
            <a:endParaRPr lang="fa-IR" b="1" smtClean="0"/>
          </a:p>
          <a:p>
            <a:pPr algn="ctr" rtl="1">
              <a:buFont typeface="Arial" pitchFamily="34" charset="0"/>
              <a:buNone/>
            </a:pPr>
            <a:endParaRPr lang="fa-IR" b="1" smtClean="0"/>
          </a:p>
          <a:p>
            <a:pPr algn="ctr" rtl="1">
              <a:buFont typeface="Arial" pitchFamily="34" charset="0"/>
              <a:buNone/>
            </a:pPr>
            <a:endParaRPr lang="fa-IR" sz="1800" b="1" smtClean="0"/>
          </a:p>
          <a:p>
            <a:pPr algn="ctr" rtl="1">
              <a:buFont typeface="Arial" pitchFamily="34" charset="0"/>
              <a:buNone/>
            </a:pPr>
            <a:r>
              <a:rPr lang="fa-IR" b="1" smtClean="0"/>
              <a:t>مقام معظم رهبری:</a:t>
            </a:r>
          </a:p>
          <a:p>
            <a:pPr algn="ctr" rtl="1">
              <a:buFont typeface="Arial" pitchFamily="34" charset="0"/>
              <a:buNone/>
            </a:pPr>
            <a:r>
              <a:rPr lang="fa-IR" b="1" smtClean="0"/>
              <a:t>شرکتهای دانش بنیان یکی از مهمترین مصادیق اقتصاد مقاومتی هستند</a:t>
            </a:r>
          </a:p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5FD8DEA-A6EE-456F-A201-AB0AB97C5D6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92165" name="Picture 4" descr="64726_8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5" descr="64742_2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4113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6" descr="64780_57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8788" y="4114800"/>
            <a:ext cx="4113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7" descr="64791_8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0" y="26988"/>
            <a:ext cx="4113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4" descr="C:\Users\m.ramezani\Desktop\کالای-ایران-ساخت-نهایی-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3100" y="-101598"/>
            <a:ext cx="2865956" cy="344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52"/>
          <p:cNvGrpSpPr>
            <a:grpSpLocks/>
          </p:cNvGrpSpPr>
          <p:nvPr/>
        </p:nvGrpSpPr>
        <p:grpSpPr bwMode="auto">
          <a:xfrm>
            <a:off x="7127875" y="1293813"/>
            <a:ext cx="1528763" cy="3117850"/>
            <a:chOff x="8177192" y="3504069"/>
            <a:chExt cx="934726" cy="1907983"/>
          </a:xfrm>
        </p:grpSpPr>
        <p:sp>
          <p:nvSpPr>
            <p:cNvPr id="3" name="Pentagon 2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8110711" y="3739441"/>
              <a:ext cx="1106513" cy="635769"/>
            </a:xfrm>
            <a:prstGeom prst="homePlate">
              <a:avLst/>
            </a:prstGeom>
            <a:solidFill>
              <a:srgbClr val="C130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307258" y="3581787"/>
              <a:ext cx="713420" cy="37110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C13018">
                      <a:lumMod val="75000"/>
                    </a:srgbClr>
                  </a:solidFill>
                  <a:latin typeface="Calibri" panose="020F0502020204030204"/>
                  <a:cs typeface="B Koodak" panose="00000700000000000000" pitchFamily="2" charset="-78"/>
                </a:rPr>
                <a:t>9/1%</a:t>
              </a:r>
            </a:p>
          </p:txBody>
        </p:sp>
        <p:grpSp>
          <p:nvGrpSpPr>
            <p:cNvPr id="5" name="Group 59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8306872" y="3951419"/>
              <a:ext cx="713545" cy="41197"/>
              <a:chOff x="391944" y="3179782"/>
              <a:chExt cx="2158768" cy="124639"/>
            </a:xfrm>
            <a:solidFill>
              <a:srgbClr val="C13018">
                <a:lumMod val="50000"/>
              </a:srgbClr>
            </a:solidFill>
          </p:grpSpPr>
          <p:sp>
            <p:nvSpPr>
              <p:cNvPr id="7" name="Right Triangle 6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8" name="Right Triangle 7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110660" name="TextBox 60"/>
            <p:cNvSpPr txBox="1">
              <a:spLocks noChangeArrowheads="1"/>
            </p:cNvSpPr>
            <p:nvPr/>
          </p:nvSpPr>
          <p:spPr bwMode="auto">
            <a:xfrm>
              <a:off x="8177192" y="4602304"/>
              <a:ext cx="934726" cy="809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Low" rtl="1"/>
              <a:r>
                <a:rPr lang="fa-IR" sz="2000">
                  <a:cs typeface="B Koodak" pitchFamily="2" charset="-78"/>
                </a:rPr>
                <a:t>متوسط نرخ رشد سالانه بازار تجهیزات پزشکی در ایران</a:t>
              </a:r>
            </a:p>
          </p:txBody>
        </p:sp>
      </p:grpSp>
      <p:grpSp>
        <p:nvGrpSpPr>
          <p:cNvPr id="110595" name="Group 63"/>
          <p:cNvGrpSpPr>
            <a:grpSpLocks/>
          </p:cNvGrpSpPr>
          <p:nvPr/>
        </p:nvGrpSpPr>
        <p:grpSpPr bwMode="auto">
          <a:xfrm>
            <a:off x="1071563" y="1293813"/>
            <a:ext cx="1631950" cy="2844800"/>
            <a:chOff x="7461427" y="3504072"/>
            <a:chExt cx="998475" cy="1740543"/>
          </a:xfrm>
        </p:grpSpPr>
        <p:sp>
          <p:nvSpPr>
            <p:cNvPr id="10" name="Pentagon 2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7349241" y="3738639"/>
              <a:ext cx="1106293" cy="637159"/>
            </a:xfrm>
            <a:prstGeom prst="homePlate">
              <a:avLst/>
            </a:prstGeom>
            <a:solidFill>
              <a:srgbClr val="FFCC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11" name="Rectangle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44957" y="3581775"/>
              <a:ext cx="713890" cy="37103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400" b="1" kern="0" dirty="0">
                  <a:solidFill>
                    <a:srgbClr val="FFCC4C">
                      <a:lumMod val="75000"/>
                    </a:srgbClr>
                  </a:solidFill>
                  <a:latin typeface="Calibri" panose="020F0502020204030204"/>
                  <a:cs typeface="B Koodak" panose="00000700000000000000" pitchFamily="2" charset="-78"/>
                </a:rPr>
                <a:t>+ 600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2400" b="1" kern="0" dirty="0">
                  <a:solidFill>
                    <a:srgbClr val="FFCC4C">
                      <a:lumMod val="75000"/>
                    </a:srgbClr>
                  </a:solidFill>
                  <a:latin typeface="Calibri" panose="020F0502020204030204"/>
                  <a:cs typeface="B Koodak" panose="00000700000000000000" pitchFamily="2" charset="-78"/>
                </a:rPr>
                <a:t>شرکت</a:t>
              </a:r>
              <a:endParaRPr lang="en-US" sz="1400" b="1" kern="0" dirty="0">
                <a:solidFill>
                  <a:srgbClr val="FFCC4C">
                    <a:lumMod val="75000"/>
                  </a:srgbClr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grpSp>
          <p:nvGrpSpPr>
            <p:cNvPr id="9" name="Group 66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7545358" y="3951419"/>
              <a:ext cx="713545" cy="41197"/>
              <a:chOff x="391944" y="3179782"/>
              <a:chExt cx="2158768" cy="124639"/>
            </a:xfrm>
            <a:solidFill>
              <a:srgbClr val="FFCC4C">
                <a:lumMod val="50000"/>
              </a:srgbClr>
            </a:solidFill>
          </p:grpSpPr>
          <p:sp>
            <p:nvSpPr>
              <p:cNvPr id="14" name="Right Triangle 13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461427" y="4622993"/>
              <a:ext cx="998475" cy="621623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cs typeface="B Koodak" panose="00000700000000000000" pitchFamily="2" charset="-78"/>
                </a:rPr>
                <a:t>تولید مجموعاً ۲۶۵۱ قلم محصول در کشور</a:t>
              </a:r>
            </a:p>
          </p:txBody>
        </p:sp>
      </p:grpSp>
      <p:grpSp>
        <p:nvGrpSpPr>
          <p:cNvPr id="110596" name="Group 77"/>
          <p:cNvGrpSpPr>
            <a:grpSpLocks/>
          </p:cNvGrpSpPr>
          <p:nvPr/>
        </p:nvGrpSpPr>
        <p:grpSpPr bwMode="auto">
          <a:xfrm>
            <a:off x="9590088" y="1309688"/>
            <a:ext cx="1457325" cy="3108325"/>
            <a:chOff x="5168293" y="3504070"/>
            <a:chExt cx="890883" cy="1901643"/>
          </a:xfrm>
        </p:grpSpPr>
        <p:sp>
          <p:nvSpPr>
            <p:cNvPr id="17" name="Pentagon 1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064508" y="3738867"/>
              <a:ext cx="1106216" cy="636622"/>
            </a:xfrm>
            <a:prstGeom prst="homePlate">
              <a:avLst/>
            </a:prstGeom>
            <a:solidFill>
              <a:srgbClr val="A2B9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60486" y="3581767"/>
              <a:ext cx="714259" cy="37100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87A04A"/>
                  </a:solidFill>
                  <a:latin typeface="Calibri"/>
                  <a:cs typeface="B Koodak" panose="00000700000000000000" pitchFamily="2" charset="-78"/>
                </a:rPr>
                <a:t>400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1600" b="1" kern="0" dirty="0">
                  <a:solidFill>
                    <a:srgbClr val="87A04A"/>
                  </a:solidFill>
                  <a:latin typeface="Calibri"/>
                  <a:cs typeface="B Koodak" panose="00000700000000000000" pitchFamily="2" charset="-78"/>
                </a:rPr>
                <a:t>میلیون نفر</a:t>
              </a:r>
              <a:endParaRPr lang="en-US" sz="1050" b="1" kern="0" dirty="0">
                <a:solidFill>
                  <a:srgbClr val="87A04A"/>
                </a:solidFill>
                <a:latin typeface="Calibri"/>
                <a:cs typeface="B Koodak" panose="00000700000000000000" pitchFamily="2" charset="-78"/>
              </a:endParaRPr>
            </a:p>
          </p:txBody>
        </p:sp>
        <p:grpSp>
          <p:nvGrpSpPr>
            <p:cNvPr id="110649" name="Group 80"/>
            <p:cNvGrpSpPr>
              <a:grpSpLocks/>
            </p:cNvGrpSpPr>
            <p:nvPr/>
          </p:nvGrpSpPr>
          <p:grpSpPr bwMode="auto">
            <a:xfrm>
              <a:off x="5260815" y="3951419"/>
              <a:ext cx="713545" cy="41197"/>
              <a:chOff x="391944" y="3179782"/>
              <a:chExt cx="2158768" cy="124639"/>
            </a:xfrm>
          </p:grpSpPr>
          <p:sp>
            <p:nvSpPr>
              <p:cNvPr id="21" name="Right Triangle 20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0951" y="3180937"/>
                <a:ext cx="117442" cy="123412"/>
              </a:xfrm>
              <a:prstGeom prst="rtTriangle">
                <a:avLst/>
              </a:prstGeom>
              <a:solidFill>
                <a:srgbClr val="D3D3D3">
                  <a:lumMod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22" name="Right Triangle 21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437" y="3180937"/>
                <a:ext cx="117442" cy="123412"/>
              </a:xfrm>
              <a:prstGeom prst="rtTriangle">
                <a:avLst/>
              </a:prstGeom>
              <a:solidFill>
                <a:srgbClr val="D3D3D3">
                  <a:lumMod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168293" y="4596689"/>
              <a:ext cx="890883" cy="809024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cs typeface="B Koodak" panose="00000700000000000000" pitchFamily="2" charset="-78"/>
                </a:rPr>
                <a:t>در ایران و ۱۵ کشور مقصد صادرات ایران زندگی می‌کنند.</a:t>
              </a:r>
            </a:p>
          </p:txBody>
        </p:sp>
      </p:grpSp>
      <p:pic>
        <p:nvPicPr>
          <p:cNvPr id="110597" name="Picture 9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0007600" y="2205038"/>
            <a:ext cx="6207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688" y="2135188"/>
            <a:ext cx="5889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86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555750" y="2093913"/>
            <a:ext cx="5635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600" name="Group 97"/>
          <p:cNvGrpSpPr>
            <a:grpSpLocks/>
          </p:cNvGrpSpPr>
          <p:nvPr/>
        </p:nvGrpSpPr>
        <p:grpSpPr bwMode="auto">
          <a:xfrm>
            <a:off x="5073650" y="1308100"/>
            <a:ext cx="1539875" cy="3109913"/>
            <a:chOff x="5196236" y="3504071"/>
            <a:chExt cx="943558" cy="1902555"/>
          </a:xfrm>
        </p:grpSpPr>
        <p:sp>
          <p:nvSpPr>
            <p:cNvPr id="27" name="Pentagon 1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064342" y="3738103"/>
              <a:ext cx="1106182" cy="638118"/>
            </a:xfrm>
            <a:prstGeom prst="homePlate">
              <a:avLst/>
            </a:prstGeom>
            <a:solidFill>
              <a:srgbClr val="C8C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60437" y="3581766"/>
              <a:ext cx="713991" cy="3709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8A8A8A"/>
                  </a:solidFill>
                  <a:latin typeface="Calibri"/>
                  <a:cs typeface="B Koodak" panose="00000700000000000000" pitchFamily="2" charset="-78"/>
                </a:rPr>
                <a:t>8/1%</a:t>
              </a:r>
            </a:p>
          </p:txBody>
        </p:sp>
        <p:grpSp>
          <p:nvGrpSpPr>
            <p:cNvPr id="110643" name="Group 100"/>
            <p:cNvGrpSpPr>
              <a:grpSpLocks/>
            </p:cNvGrpSpPr>
            <p:nvPr/>
          </p:nvGrpSpPr>
          <p:grpSpPr bwMode="auto">
            <a:xfrm>
              <a:off x="5260815" y="3951419"/>
              <a:ext cx="713545" cy="41197"/>
              <a:chOff x="391944" y="3179782"/>
              <a:chExt cx="2158768" cy="124639"/>
            </a:xfrm>
          </p:grpSpPr>
          <p:sp>
            <p:nvSpPr>
              <p:cNvPr id="31" name="Right Triangle 30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0800" y="3180900"/>
                <a:ext cx="114776" cy="123406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6144" y="3180900"/>
                <a:ext cx="114774" cy="123406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196236" y="4597627"/>
              <a:ext cx="943558" cy="808999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cs typeface="B Koodak" panose="00000700000000000000" pitchFamily="2" charset="-78"/>
                </a:rPr>
                <a:t>سهم مخارج بخش سلامت از تولید ناخالص داخلی </a:t>
              </a:r>
              <a:r>
                <a:rPr lang="en-US" sz="20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GDP</a:t>
              </a:r>
              <a:r>
                <a:rPr lang="en-US" sz="2000" kern="0" dirty="0">
                  <a:cs typeface="B Koodak" panose="00000700000000000000" pitchFamily="2" charset="-78"/>
                </a:rPr>
                <a:t> </a:t>
              </a:r>
              <a:r>
                <a:rPr lang="fa-IR" sz="2000" kern="0" dirty="0">
                  <a:cs typeface="B Koodak" panose="00000700000000000000" pitchFamily="2" charset="-78"/>
                </a:rPr>
                <a:t> در ایران</a:t>
              </a:r>
            </a:p>
          </p:txBody>
        </p:sp>
      </p:grpSp>
      <p:pic>
        <p:nvPicPr>
          <p:cNvPr id="110601" name="Picture 10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350" y="2163763"/>
            <a:ext cx="6175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602" name="Group 106"/>
          <p:cNvGrpSpPr>
            <a:grpSpLocks/>
          </p:cNvGrpSpPr>
          <p:nvPr/>
        </p:nvGrpSpPr>
        <p:grpSpPr bwMode="auto">
          <a:xfrm>
            <a:off x="2990850" y="4451350"/>
            <a:ext cx="6394450" cy="2400300"/>
            <a:chOff x="2792862" y="4353951"/>
            <a:chExt cx="3698954" cy="1920240"/>
          </a:xfrm>
        </p:grpSpPr>
        <p:grpSp>
          <p:nvGrpSpPr>
            <p:cNvPr id="110614" name="Group 107"/>
            <p:cNvGrpSpPr>
              <a:grpSpLocks/>
            </p:cNvGrpSpPr>
            <p:nvPr/>
          </p:nvGrpSpPr>
          <p:grpSpPr bwMode="auto">
            <a:xfrm>
              <a:off x="2792862" y="4353951"/>
              <a:ext cx="3698954" cy="1920240"/>
              <a:chOff x="409328" y="1268031"/>
              <a:chExt cx="8325344" cy="4321938"/>
            </a:xfrm>
          </p:grpSpPr>
          <p:grpSp>
            <p:nvGrpSpPr>
              <p:cNvPr id="110621" name="Group 114"/>
              <p:cNvGrpSpPr>
                <a:grpSpLocks/>
              </p:cNvGrpSpPr>
              <p:nvPr/>
            </p:nvGrpSpPr>
            <p:grpSpPr bwMode="auto">
              <a:xfrm>
                <a:off x="409328" y="1455430"/>
                <a:ext cx="3041876" cy="3947139"/>
                <a:chOff x="409328" y="1455430"/>
                <a:chExt cx="3041876" cy="3947139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409328" y="1453829"/>
                  <a:ext cx="3042429" cy="3950342"/>
                </a:xfrm>
                <a:prstGeom prst="roundRect">
                  <a:avLst>
                    <a:gd name="adj" fmla="val 5238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727626" y="1788264"/>
                  <a:ext cx="2440971" cy="32757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000" b="1" dirty="0"/>
                </a:p>
              </p:txBody>
            </p:sp>
            <p:grpSp>
              <p:nvGrpSpPr>
                <p:cNvPr id="110637" name="Group 130"/>
                <p:cNvGrpSpPr>
                  <a:grpSpLocks/>
                </p:cNvGrpSpPr>
                <p:nvPr/>
              </p:nvGrpSpPr>
              <p:grpSpPr bwMode="auto">
                <a:xfrm>
                  <a:off x="1816157" y="5125242"/>
                  <a:ext cx="216582" cy="214148"/>
                  <a:chOff x="4446940" y="5280381"/>
                  <a:chExt cx="237363" cy="234696"/>
                </a:xfrm>
              </p:grpSpPr>
              <p:sp>
                <p:nvSpPr>
                  <p:cNvPr id="6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447716" y="5279071"/>
                    <a:ext cx="280883" cy="234951"/>
                  </a:xfrm>
                  <a:prstGeom prst="ellipse">
                    <a:avLst/>
                  </a:prstGeom>
                  <a:gradFill flip="none" rotWithShape="1">
                    <a:gsLst>
                      <a:gs pos="29000">
                        <a:schemeClr val="tx1"/>
                      </a:gs>
                      <a:gs pos="73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/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4515672" y="5357387"/>
                    <a:ext cx="101933" cy="97114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</p:grpSp>
            <p:sp>
              <p:nvSpPr>
                <p:cNvPr id="59" name="Freeform 58"/>
                <p:cNvSpPr/>
                <p:nvPr/>
              </p:nvSpPr>
              <p:spPr>
                <a:xfrm>
                  <a:off x="1335285" y="1476697"/>
                  <a:ext cx="2093738" cy="2652618"/>
                </a:xfrm>
                <a:custGeom>
                  <a:avLst/>
                  <a:gdLst>
                    <a:gd name="connsiteX0" fmla="*/ 0 w 2296537"/>
                    <a:gd name="connsiteY0" fmla="*/ 0 h 2906437"/>
                    <a:gd name="connsiteX1" fmla="*/ 2121915 w 2296537"/>
                    <a:gd name="connsiteY1" fmla="*/ 0 h 2906437"/>
                    <a:gd name="connsiteX2" fmla="*/ 2296537 w 2296537"/>
                    <a:gd name="connsiteY2" fmla="*/ 174622 h 2906437"/>
                    <a:gd name="connsiteX3" fmla="*/ 2296537 w 2296537"/>
                    <a:gd name="connsiteY3" fmla="*/ 2906437 h 290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6537" h="2906437">
                      <a:moveTo>
                        <a:pt x="0" y="0"/>
                      </a:moveTo>
                      <a:lnTo>
                        <a:pt x="2121915" y="0"/>
                      </a:lnTo>
                      <a:cubicBezTo>
                        <a:pt x="2218356" y="0"/>
                        <a:pt x="2296537" y="78181"/>
                        <a:pt x="2296537" y="174622"/>
                      </a:cubicBezTo>
                      <a:lnTo>
                        <a:pt x="2296537" y="290643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</p:grpSp>
          <p:grpSp>
            <p:nvGrpSpPr>
              <p:cNvPr id="110622" name="Group 115"/>
              <p:cNvGrpSpPr>
                <a:grpSpLocks/>
              </p:cNvGrpSpPr>
              <p:nvPr/>
            </p:nvGrpSpPr>
            <p:grpSpPr bwMode="auto">
              <a:xfrm>
                <a:off x="5692796" y="1455430"/>
                <a:ext cx="3041876" cy="3947139"/>
                <a:chOff x="5692796" y="1455430"/>
                <a:chExt cx="3041876" cy="3947139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5692243" y="1453829"/>
                  <a:ext cx="3042429" cy="3950342"/>
                </a:xfrm>
                <a:prstGeom prst="roundRect">
                  <a:avLst>
                    <a:gd name="adj" fmla="val 5238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010540" y="1788264"/>
                  <a:ext cx="2440971" cy="32757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10631" name="Group 124"/>
                <p:cNvGrpSpPr>
                  <a:grpSpLocks/>
                </p:cNvGrpSpPr>
                <p:nvPr/>
              </p:nvGrpSpPr>
              <p:grpSpPr bwMode="auto">
                <a:xfrm>
                  <a:off x="7099623" y="5125242"/>
                  <a:ext cx="216582" cy="214148"/>
                  <a:chOff x="4446940" y="5280381"/>
                  <a:chExt cx="237363" cy="234696"/>
                </a:xfrm>
              </p:grpSpPr>
              <p:sp>
                <p:nvSpPr>
                  <p:cNvPr id="5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449377" y="5279071"/>
                    <a:ext cx="235579" cy="234951"/>
                  </a:xfrm>
                  <a:prstGeom prst="ellipse">
                    <a:avLst/>
                  </a:prstGeom>
                  <a:gradFill flip="none" rotWithShape="1">
                    <a:gsLst>
                      <a:gs pos="29000">
                        <a:schemeClr val="tx1"/>
                      </a:gs>
                      <a:gs pos="73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4515068" y="5357387"/>
                    <a:ext cx="101933" cy="97114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</p:grpSp>
            <p:sp>
              <p:nvSpPr>
                <p:cNvPr id="53" name="Freeform 52"/>
                <p:cNvSpPr/>
                <p:nvPr/>
              </p:nvSpPr>
              <p:spPr>
                <a:xfrm>
                  <a:off x="6618199" y="1476697"/>
                  <a:ext cx="2095804" cy="2652618"/>
                </a:xfrm>
                <a:custGeom>
                  <a:avLst/>
                  <a:gdLst>
                    <a:gd name="connsiteX0" fmla="*/ 0 w 2296537"/>
                    <a:gd name="connsiteY0" fmla="*/ 0 h 2906437"/>
                    <a:gd name="connsiteX1" fmla="*/ 2121915 w 2296537"/>
                    <a:gd name="connsiteY1" fmla="*/ 0 h 2906437"/>
                    <a:gd name="connsiteX2" fmla="*/ 2296537 w 2296537"/>
                    <a:gd name="connsiteY2" fmla="*/ 174622 h 2906437"/>
                    <a:gd name="connsiteX3" fmla="*/ 2296537 w 2296537"/>
                    <a:gd name="connsiteY3" fmla="*/ 2906437 h 290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6537" h="2906437">
                      <a:moveTo>
                        <a:pt x="0" y="0"/>
                      </a:moveTo>
                      <a:lnTo>
                        <a:pt x="2121915" y="0"/>
                      </a:lnTo>
                      <a:cubicBezTo>
                        <a:pt x="2218356" y="0"/>
                        <a:pt x="2296537" y="78181"/>
                        <a:pt x="2296537" y="174622"/>
                      </a:cubicBezTo>
                      <a:lnTo>
                        <a:pt x="2296537" y="290643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</p:grpSp>
          <p:grpSp>
            <p:nvGrpSpPr>
              <p:cNvPr id="110623" name="Group 116"/>
              <p:cNvGrpSpPr>
                <a:grpSpLocks/>
              </p:cNvGrpSpPr>
              <p:nvPr/>
            </p:nvGrpSpPr>
            <p:grpSpPr bwMode="auto">
              <a:xfrm>
                <a:off x="2906640" y="1268031"/>
                <a:ext cx="3330716" cy="4321938"/>
                <a:chOff x="2905124" y="1266062"/>
                <a:chExt cx="3333750" cy="4325875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2904588" y="1266062"/>
                  <a:ext cx="3334826" cy="4325875"/>
                </a:xfrm>
                <a:prstGeom prst="roundRect">
                  <a:avLst>
                    <a:gd name="adj" fmla="val 5238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252139" y="1629414"/>
                  <a:ext cx="2674896" cy="3590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grpSp>
              <p:nvGrpSpPr>
                <p:cNvPr id="110626" name="Group 119"/>
                <p:cNvGrpSpPr>
                  <a:grpSpLocks/>
                </p:cNvGrpSpPr>
                <p:nvPr/>
              </p:nvGrpSpPr>
              <p:grpSpPr bwMode="auto">
                <a:xfrm>
                  <a:off x="4446940" y="5288001"/>
                  <a:ext cx="237363" cy="234696"/>
                  <a:chOff x="4446940" y="5280381"/>
                  <a:chExt cx="237363" cy="234696"/>
                </a:xfrm>
              </p:grpSpPr>
              <p:sp>
                <p:nvSpPr>
                  <p:cNvPr id="48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4447877" y="5281048"/>
                    <a:ext cx="235837" cy="234604"/>
                  </a:xfrm>
                  <a:prstGeom prst="ellipse">
                    <a:avLst/>
                  </a:prstGeom>
                  <a:gradFill flip="none" rotWithShape="1">
                    <a:gsLst>
                      <a:gs pos="29000">
                        <a:schemeClr val="tx1"/>
                      </a:gs>
                      <a:gs pos="73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/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4516146" y="5358296"/>
                    <a:ext cx="97230" cy="100135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</p:grpSp>
          </p:grpSp>
        </p:grpSp>
        <p:sp>
          <p:nvSpPr>
            <p:cNvPr id="36" name="Rectangle 3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11460" y="4629541"/>
              <a:ext cx="1302164" cy="6070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3200" b="1" kern="0" dirty="0">
                  <a:latin typeface="Calibri"/>
                  <a:cs typeface="B Koodak" panose="00000700000000000000" pitchFamily="2" charset="-78"/>
                </a:rPr>
                <a:t>3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3200" b="1" kern="0" dirty="0">
                  <a:latin typeface="Calibri"/>
                  <a:cs typeface="B Koodak" panose="00000700000000000000" pitchFamily="2" charset="-78"/>
                </a:rPr>
                <a:t>میلیارد دلار</a:t>
              </a:r>
              <a:endParaRPr lang="en-US" b="1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080333" y="5302641"/>
              <a:ext cx="1115747" cy="81280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latin typeface="Calibri"/>
                  <a:cs typeface="B Koodak" panose="00000700000000000000" pitchFamily="2" charset="-78"/>
                </a:rPr>
                <a:t>حجم بازار تجهیزات و ملزومات پزشکی کل کشور در سال 1398</a:t>
              </a:r>
              <a:endParaRPr lang="en-US" sz="2000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85156" y="4613031"/>
              <a:ext cx="1165336" cy="60579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بیش از 1/3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میلیارد دلار</a:t>
              </a:r>
            </a:p>
          </p:txBody>
        </p:sp>
        <p:sp>
          <p:nvSpPr>
            <p:cNvPr id="39" name="TextBox 3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420148" y="5235331"/>
              <a:ext cx="907291" cy="81280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latin typeface="Calibri"/>
                  <a:cs typeface="B Koodak" panose="00000700000000000000" pitchFamily="2" charset="-78"/>
                </a:rPr>
                <a:t>حجم واردات تا نیمه نخست سال 1398</a:t>
              </a:r>
              <a:endParaRPr lang="en-US" sz="2000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08474" y="4613031"/>
              <a:ext cx="1165336" cy="60579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24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latin typeface="Calibri"/>
                  <a:cs typeface="B Koodak" panose="00000700000000000000" pitchFamily="2" charset="-78"/>
                </a:rPr>
                <a:t>میلیون دلار</a:t>
              </a:r>
              <a:endParaRPr lang="en-US" sz="1600" b="1" kern="0" dirty="0">
                <a:latin typeface="Calibri"/>
                <a:cs typeface="B Koodak" panose="000007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981116" y="5209931"/>
              <a:ext cx="883415" cy="81280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justLow" rtl="1">
                <a:defRPr/>
              </a:pPr>
              <a:r>
                <a:rPr lang="fa-IR" sz="2000" kern="0" dirty="0">
                  <a:latin typeface="Calibri"/>
                  <a:cs typeface="B Koodak" panose="00000700000000000000" pitchFamily="2" charset="-78"/>
                </a:rPr>
                <a:t>حجم صادرات تا نیمه نخست سال 1398</a:t>
              </a:r>
              <a:endParaRPr lang="en-US" sz="2000" kern="0" dirty="0">
                <a:latin typeface="Calibri"/>
                <a:cs typeface="B Koodak" panose="00000700000000000000" pitchFamily="2" charset="-78"/>
              </a:endParaRPr>
            </a:p>
          </p:txBody>
        </p:sp>
      </p:grpSp>
      <p:grpSp>
        <p:nvGrpSpPr>
          <p:cNvPr id="110603" name="Group 70"/>
          <p:cNvGrpSpPr>
            <a:grpSpLocks/>
          </p:cNvGrpSpPr>
          <p:nvPr/>
        </p:nvGrpSpPr>
        <p:grpSpPr bwMode="auto">
          <a:xfrm>
            <a:off x="3279775" y="1293813"/>
            <a:ext cx="1362075" cy="3136900"/>
            <a:chOff x="6743309" y="3504070"/>
            <a:chExt cx="833904" cy="1919246"/>
          </a:xfrm>
        </p:grpSpPr>
        <p:sp>
          <p:nvSpPr>
            <p:cNvPr id="63" name="Pentagon 19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6587194" y="3738910"/>
              <a:ext cx="1106286" cy="636605"/>
            </a:xfrm>
            <a:prstGeom prst="homePlate">
              <a:avLst/>
            </a:prstGeom>
            <a:solidFill>
              <a:srgbClr val="4CC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endParaRPr lang="en-US" sz="2000" kern="0">
                <a:solidFill>
                  <a:prstClr val="white"/>
                </a:solidFill>
                <a:latin typeface="Calibri" panose="020F0502020204030204"/>
                <a:cs typeface="B Koodak" panose="00000700000000000000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88989" y="3581772"/>
              <a:ext cx="714358" cy="3710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rtl="1">
                <a:lnSpc>
                  <a:spcPct val="80000"/>
                </a:lnSpc>
                <a:defRPr/>
              </a:pPr>
              <a:r>
                <a:rPr lang="fa-IR" sz="2800" b="1" kern="0" dirty="0">
                  <a:solidFill>
                    <a:srgbClr val="4CC1EF"/>
                  </a:solidFill>
                  <a:latin typeface="Calibri"/>
                  <a:cs typeface="B Koodak" panose="00000700000000000000" pitchFamily="2" charset="-78"/>
                </a:rPr>
                <a:t>130</a:t>
              </a:r>
            </a:p>
            <a:p>
              <a:pPr algn="ctr" rtl="1">
                <a:lnSpc>
                  <a:spcPct val="80000"/>
                </a:lnSpc>
                <a:defRPr/>
              </a:pPr>
              <a:r>
                <a:rPr lang="fa-IR" sz="1300" b="1" kern="0" dirty="0">
                  <a:solidFill>
                    <a:srgbClr val="4CC1EF"/>
                  </a:solidFill>
                  <a:latin typeface="Calibri"/>
                  <a:cs typeface="B Koodak" panose="00000700000000000000" pitchFamily="2" charset="-78"/>
                </a:rPr>
                <a:t>شرکت‌دانش‌بنیان</a:t>
              </a:r>
              <a:endParaRPr lang="en-US" sz="1300" b="1" kern="0" dirty="0">
                <a:solidFill>
                  <a:srgbClr val="4CC1EF"/>
                </a:solidFill>
                <a:latin typeface="Calibri"/>
                <a:cs typeface="B Koodak" panose="00000700000000000000" pitchFamily="2" charset="-78"/>
              </a:endParaRPr>
            </a:p>
          </p:txBody>
        </p:sp>
        <p:grpSp>
          <p:nvGrpSpPr>
            <p:cNvPr id="44" name="Group 107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6783843" y="3951419"/>
              <a:ext cx="713545" cy="41197"/>
              <a:chOff x="391944" y="3179782"/>
              <a:chExt cx="2158768" cy="124639"/>
            </a:xfrm>
            <a:solidFill>
              <a:srgbClr val="4CC1EF">
                <a:lumMod val="50000"/>
              </a:srgbClr>
            </a:solidFill>
          </p:grpSpPr>
          <p:sp>
            <p:nvSpPr>
              <p:cNvPr id="67" name="Right Triangle 66">
                <a:extLst>
                  <a:ext uri="{FF2B5EF4-FFF2-40B4-BE49-F238E27FC236}"/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  <p:sp>
            <p:nvSpPr>
              <p:cNvPr id="68" name="Right Triangle 67">
                <a:extLst>
                  <a:ext uri="{FF2B5EF4-FFF2-40B4-BE49-F238E27FC236}"/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algn="ctr" rtl="1">
                  <a:defRPr/>
                </a:pPr>
                <a:endParaRPr lang="en-US" sz="2000" kern="0">
                  <a:solidFill>
                    <a:prstClr val="white"/>
                  </a:solidFill>
                  <a:latin typeface="Calibri" panose="020F0502020204030204"/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110613" name="TextBox 74"/>
            <p:cNvSpPr txBox="1">
              <a:spLocks noChangeArrowheads="1"/>
            </p:cNvSpPr>
            <p:nvPr/>
          </p:nvSpPr>
          <p:spPr bwMode="auto">
            <a:xfrm>
              <a:off x="6743309" y="4613849"/>
              <a:ext cx="833904" cy="80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justLow" rtl="1"/>
              <a:r>
                <a:rPr lang="fa-IR" sz="2000">
                  <a:cs typeface="B Koodak" pitchFamily="2" charset="-78"/>
                </a:rPr>
                <a:t>تولید مجموعأ ۲۷۰ نوع محصول دانش‌بنیان</a:t>
              </a:r>
              <a:endParaRPr lang="en-US" sz="2000">
                <a:cs typeface="B Koodak" pitchFamily="2" charset="-78"/>
              </a:endParaRPr>
            </a:p>
          </p:txBody>
        </p:sp>
      </p:grpSp>
      <p:grpSp>
        <p:nvGrpSpPr>
          <p:cNvPr id="110604" name="Group 87"/>
          <p:cNvGrpSpPr>
            <a:grpSpLocks/>
          </p:cNvGrpSpPr>
          <p:nvPr/>
        </p:nvGrpSpPr>
        <p:grpSpPr bwMode="auto">
          <a:xfrm>
            <a:off x="3689350" y="2049463"/>
            <a:ext cx="457200" cy="819150"/>
            <a:chOff x="2339961" y="3165440"/>
            <a:chExt cx="724964" cy="1300422"/>
          </a:xfrm>
        </p:grpSpPr>
        <p:pic>
          <p:nvPicPr>
            <p:cNvPr id="110608" name="Picture 2" descr="http://downloadicons.net/sites/default/files/office-building-icon-68715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16113" t="5859" r="19434" b="4784"/>
            <a:stretch>
              <a:fillRect/>
            </a:stretch>
          </p:blipFill>
          <p:spPr bwMode="auto">
            <a:xfrm>
              <a:off x="2339961" y="3460797"/>
              <a:ext cx="724964" cy="10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609" name="Picture 5" descr="http://static1.squarespace.com/static/554928f9e4b00615d45aadf1/t/5616b6c0e4b0461a99327c90/1444329154828/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 flipH="1">
              <a:off x="2510101" y="3165440"/>
              <a:ext cx="404636" cy="425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Rectangle 72"/>
          <p:cNvSpPr/>
          <p:nvPr/>
        </p:nvSpPr>
        <p:spPr>
          <a:xfrm>
            <a:off x="4476750" y="150813"/>
            <a:ext cx="7307263" cy="819150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10606" name="Rectangle 27"/>
          <p:cNvSpPr>
            <a:spLocks noChangeArrowheads="1"/>
          </p:cNvSpPr>
          <p:nvPr/>
        </p:nvSpPr>
        <p:spPr bwMode="auto">
          <a:xfrm>
            <a:off x="4521200" y="298450"/>
            <a:ext cx="72913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600">
                <a:cs typeface="B Titr" pitchFamily="2" charset="-78"/>
              </a:rPr>
              <a:t>سلامت</a:t>
            </a:r>
            <a:r>
              <a:rPr lang="en-US" sz="2600">
                <a:cs typeface="B Titr" pitchFamily="2" charset="-78"/>
              </a:rPr>
              <a:t>:</a:t>
            </a:r>
            <a:r>
              <a:rPr lang="fa-IR" sz="2600">
                <a:cs typeface="B Titr" pitchFamily="2" charset="-78"/>
              </a:rPr>
              <a:t> وضعیت خوشه تجهیزات و ملزومات پزشکی در یک نگاه</a:t>
            </a:r>
          </a:p>
        </p:txBody>
      </p:sp>
      <p:pic>
        <p:nvPicPr>
          <p:cNvPr id="110607" name="Picture 7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" y="41275"/>
            <a:ext cx="1528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6"/>
          <p:cNvGrpSpPr>
            <a:grpSpLocks/>
          </p:cNvGrpSpPr>
          <p:nvPr/>
        </p:nvGrpSpPr>
        <p:grpSpPr bwMode="auto">
          <a:xfrm>
            <a:off x="1878013" y="1389063"/>
            <a:ext cx="7967662" cy="1774825"/>
            <a:chOff x="3083960" y="2492153"/>
            <a:chExt cx="6023755" cy="1342035"/>
          </a:xfrm>
        </p:grpSpPr>
        <p:grpSp>
          <p:nvGrpSpPr>
            <p:cNvPr id="111668" name="Group 7"/>
            <p:cNvGrpSpPr>
              <a:grpSpLocks/>
            </p:cNvGrpSpPr>
            <p:nvPr/>
          </p:nvGrpSpPr>
          <p:grpSpPr bwMode="auto">
            <a:xfrm>
              <a:off x="3083960" y="2507444"/>
              <a:ext cx="939507" cy="1326743"/>
              <a:chOff x="578334" y="1525893"/>
              <a:chExt cx="1344696" cy="1898933"/>
            </a:xfrm>
          </p:grpSpPr>
          <p:sp>
            <p:nvSpPr>
              <p:cNvPr id="75" name="Oval 46"/>
              <p:cNvSpPr>
                <a:spLocks noChangeArrowheads="1"/>
              </p:cNvSpPr>
              <p:nvPr/>
            </p:nvSpPr>
            <p:spPr bwMode="gray">
              <a:xfrm>
                <a:off x="578334" y="1526342"/>
                <a:ext cx="1345042" cy="1343543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78334" y="2938608"/>
                <a:ext cx="1345042" cy="486219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پویندگان راه سعادت</a:t>
                </a:r>
              </a:p>
            </p:txBody>
          </p:sp>
        </p:grpSp>
        <p:grpSp>
          <p:nvGrpSpPr>
            <p:cNvPr id="111669" name="Group 8"/>
            <p:cNvGrpSpPr>
              <a:grpSpLocks/>
            </p:cNvGrpSpPr>
            <p:nvPr/>
          </p:nvGrpSpPr>
          <p:grpSpPr bwMode="auto">
            <a:xfrm>
              <a:off x="4100810" y="2507444"/>
              <a:ext cx="939507" cy="1326743"/>
              <a:chOff x="578334" y="1525893"/>
              <a:chExt cx="1344696" cy="1898933"/>
            </a:xfrm>
          </p:grpSpPr>
          <p:sp>
            <p:nvSpPr>
              <p:cNvPr id="73" name="Oval 46"/>
              <p:cNvSpPr>
                <a:spLocks noChangeArrowheads="1"/>
              </p:cNvSpPr>
              <p:nvPr/>
            </p:nvSpPr>
            <p:spPr bwMode="gray">
              <a:xfrm>
                <a:off x="577921" y="1526342"/>
                <a:ext cx="1345043" cy="1343543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77921" y="2938608"/>
                <a:ext cx="1345043" cy="486219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آتا طب سان پوریا</a:t>
                </a:r>
              </a:p>
            </p:txBody>
          </p:sp>
        </p:grpSp>
        <p:grpSp>
          <p:nvGrpSpPr>
            <p:cNvPr id="111670" name="Group 9"/>
            <p:cNvGrpSpPr>
              <a:grpSpLocks/>
            </p:cNvGrpSpPr>
            <p:nvPr/>
          </p:nvGrpSpPr>
          <p:grpSpPr bwMode="auto">
            <a:xfrm>
              <a:off x="5117660" y="2507444"/>
              <a:ext cx="939507" cy="1326743"/>
              <a:chOff x="578334" y="1525893"/>
              <a:chExt cx="1344696" cy="1898933"/>
            </a:xfrm>
          </p:grpSpPr>
          <p:sp>
            <p:nvSpPr>
              <p:cNvPr id="71" name="Oval 46"/>
              <p:cNvSpPr>
                <a:spLocks noChangeArrowheads="1"/>
              </p:cNvSpPr>
              <p:nvPr/>
            </p:nvSpPr>
            <p:spPr bwMode="gray">
              <a:xfrm>
                <a:off x="577507" y="1526342"/>
                <a:ext cx="1345042" cy="1343543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77507" y="2938608"/>
                <a:ext cx="1345042" cy="486219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ابزار پزشکی اسوه آسیا</a:t>
                </a:r>
              </a:p>
            </p:txBody>
          </p:sp>
        </p:grpSp>
        <p:grpSp>
          <p:nvGrpSpPr>
            <p:cNvPr id="111671" name="Group 10"/>
            <p:cNvGrpSpPr>
              <a:grpSpLocks/>
            </p:cNvGrpSpPr>
            <p:nvPr/>
          </p:nvGrpSpPr>
          <p:grpSpPr bwMode="auto">
            <a:xfrm>
              <a:off x="6134510" y="2507444"/>
              <a:ext cx="939507" cy="1326743"/>
              <a:chOff x="578334" y="1525893"/>
              <a:chExt cx="1344696" cy="1898933"/>
            </a:xfrm>
          </p:grpSpPr>
          <p:sp>
            <p:nvSpPr>
              <p:cNvPr id="69" name="Oval 46"/>
              <p:cNvSpPr>
                <a:spLocks noChangeArrowheads="1"/>
              </p:cNvSpPr>
              <p:nvPr/>
            </p:nvSpPr>
            <p:spPr bwMode="gray">
              <a:xfrm>
                <a:off x="578812" y="1526342"/>
                <a:ext cx="1345042" cy="1343543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78812" y="2938608"/>
                <a:ext cx="1345042" cy="486219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prstClr val="black"/>
                    </a:solidFill>
                    <a:cs typeface="B Mitra" panose="00000400000000000000" pitchFamily="2" charset="-78"/>
                  </a:rPr>
                  <a:t>پرتو نگار پرشیا</a:t>
                </a:r>
              </a:p>
            </p:txBody>
          </p:sp>
        </p:grpSp>
        <p:grpSp>
          <p:nvGrpSpPr>
            <p:cNvPr id="111672" name="Group 11"/>
            <p:cNvGrpSpPr>
              <a:grpSpLocks/>
            </p:cNvGrpSpPr>
            <p:nvPr/>
          </p:nvGrpSpPr>
          <p:grpSpPr bwMode="auto">
            <a:xfrm>
              <a:off x="7151360" y="2507444"/>
              <a:ext cx="939507" cy="1326743"/>
              <a:chOff x="578334" y="1525893"/>
              <a:chExt cx="1344696" cy="1898933"/>
            </a:xfrm>
          </p:grpSpPr>
          <p:sp>
            <p:nvSpPr>
              <p:cNvPr id="67" name="Oval 46"/>
              <p:cNvSpPr>
                <a:spLocks noChangeArrowheads="1"/>
              </p:cNvSpPr>
              <p:nvPr/>
            </p:nvSpPr>
            <p:spPr bwMode="gray">
              <a:xfrm>
                <a:off x="578398" y="1526342"/>
                <a:ext cx="1345043" cy="1343543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78398" y="2938608"/>
                <a:ext cx="1345043" cy="486219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احیا درمان پیشرفته</a:t>
                </a:r>
              </a:p>
            </p:txBody>
          </p:sp>
        </p:grpSp>
        <p:grpSp>
          <p:nvGrpSpPr>
            <p:cNvPr id="111673" name="Group 12"/>
            <p:cNvGrpSpPr>
              <a:grpSpLocks/>
            </p:cNvGrpSpPr>
            <p:nvPr/>
          </p:nvGrpSpPr>
          <p:grpSpPr bwMode="auto">
            <a:xfrm>
              <a:off x="8168208" y="2492153"/>
              <a:ext cx="939507" cy="1342035"/>
              <a:chOff x="10085294" y="3230985"/>
              <a:chExt cx="1080000" cy="1542721"/>
            </a:xfrm>
          </p:grpSpPr>
          <p:grpSp>
            <p:nvGrpSpPr>
              <p:cNvPr id="111679" name="Group 18"/>
              <p:cNvGrpSpPr>
                <a:grpSpLocks/>
              </p:cNvGrpSpPr>
              <p:nvPr/>
            </p:nvGrpSpPr>
            <p:grpSpPr bwMode="auto">
              <a:xfrm>
                <a:off x="10085294" y="3248564"/>
                <a:ext cx="1080000" cy="1525142"/>
                <a:chOff x="578334" y="1525893"/>
                <a:chExt cx="1344696" cy="1898933"/>
              </a:xfrm>
            </p:grpSpPr>
            <p:sp>
              <p:nvSpPr>
                <p:cNvPr id="65" name="Oval 46"/>
                <p:cNvSpPr>
                  <a:spLocks noChangeArrowheads="1"/>
                </p:cNvSpPr>
                <p:nvPr/>
              </p:nvSpPr>
              <p:spPr bwMode="gray">
                <a:xfrm>
                  <a:off x="577988" y="1526340"/>
                  <a:ext cx="1345042" cy="1343544"/>
                </a:xfrm>
                <a:prstGeom prst="rect">
                  <a:avLst/>
                </a:prstGeom>
                <a:solidFill>
                  <a:srgbClr val="00DEFF"/>
                </a:solidFill>
                <a:ln w="9525">
                  <a:solidFill>
                    <a:sysClr val="window" lastClr="FFFFFF"/>
                  </a:solidFill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77988" y="2938607"/>
                  <a:ext cx="1345042" cy="486219"/>
                </a:xfrm>
                <a:prstGeom prst="rect">
                  <a:avLst/>
                </a:prstGeom>
                <a:gradFill rotWithShape="1">
                  <a:gsLst>
                    <a:gs pos="0">
                      <a:srgbClr val="A5A5A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A5A5A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A5A5A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rtl="1">
                    <a:defRPr/>
                  </a:pPr>
                  <a:r>
                    <a:rPr lang="fa-IR" sz="1600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cs typeface="B Mitra" panose="00000400000000000000" pitchFamily="2" charset="-78"/>
                    </a:rPr>
                    <a:t>ابزار طب پویا</a:t>
                  </a:r>
                </a:p>
              </p:txBody>
            </p:sp>
          </p:grpSp>
          <p:grpSp>
            <p:nvGrpSpPr>
              <p:cNvPr id="111680" name="Group 19"/>
              <p:cNvGrpSpPr>
                <a:grpSpLocks/>
              </p:cNvGrpSpPr>
              <p:nvPr/>
            </p:nvGrpSpPr>
            <p:grpSpPr bwMode="auto">
              <a:xfrm>
                <a:off x="10273379" y="3230985"/>
                <a:ext cx="679509" cy="1143791"/>
                <a:chOff x="-4448320" y="-417392"/>
                <a:chExt cx="2989118" cy="5342677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-3201297" y="1961001"/>
                  <a:ext cx="740426" cy="55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>
                    <a:defRPr/>
                  </a:pPr>
                  <a:endParaRPr lang="en-US" sz="2000" b="1">
                    <a:cs typeface="B Mitra" panose="00000400000000000000" pitchFamily="2" charset="-78"/>
                  </a:endParaRPr>
                </a:p>
              </p:txBody>
            </p:sp>
            <p:pic>
              <p:nvPicPr>
                <p:cNvPr id="111682" name="Picture 4" descr="Image result for â«Ø§Ø¨Ø²Ø§Ø± Ø·Ø¨ Ù¾ÙÙØ§â¬â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0605" r="57759"/>
                <a:stretch>
                  <a:fillRect/>
                </a:stretch>
              </p:blipFill>
              <p:spPr bwMode="auto">
                <a:xfrm>
                  <a:off x="-4448320" y="-417392"/>
                  <a:ext cx="2989118" cy="53426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11674" name="Picture 2" descr="Image result for â«Ø§Ø­ÛØ§ Ø¯Ø±ÙØ§Ù Ù¾ÛØ´Ø±ÙØªÙâ¬â"/>
            <p:cNvPicPr>
              <a:picLocks noChangeAspect="1" noChangeArrowheads="1"/>
            </p:cNvPicPr>
            <p:nvPr/>
          </p:nvPicPr>
          <p:blipFill>
            <a:blip r:embed="rId3" cstate="print"/>
            <a:srcRect l="20663" t="11121" r="21373" b="34135"/>
            <a:stretch>
              <a:fillRect/>
            </a:stretch>
          </p:blipFill>
          <p:spPr bwMode="auto">
            <a:xfrm>
              <a:off x="7258928" y="2620455"/>
              <a:ext cx="771335" cy="72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75" name="Picture 2" descr="Image result for â«logo Ù¾Ø±ØªÙ ÙÚ¯Ø§Ø± Ù¾Ø±Ø´ÛØ§â¬â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800" t="16667" r="18161" b="49608"/>
            <a:stretch>
              <a:fillRect/>
            </a:stretch>
          </p:blipFill>
          <p:spPr bwMode="auto">
            <a:xfrm>
              <a:off x="6129997" y="2723522"/>
              <a:ext cx="952259" cy="50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76" name="Picture 2" descr="Ø´Ø±Ú©Øª Ø§Ø¨Ø²Ø§Ø± Ù¾Ø²Ø´Ú©Û Ø§Ø³ÙÙ Ø¢Ø³ÛØ§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59326" y="2762284"/>
              <a:ext cx="865938" cy="43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77" name="Picture 2" descr="Ø¢ØªØ§Ø·Ø¨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6796" y="2626710"/>
              <a:ext cx="940493" cy="59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78" name="Picture 17"/>
            <p:cNvPicPr>
              <a:picLocks noChangeAspect="1"/>
            </p:cNvPicPr>
            <p:nvPr/>
          </p:nvPicPr>
          <p:blipFill>
            <a:blip r:embed="rId7" cstate="print"/>
            <a:srcRect l="4268" r="64635"/>
            <a:stretch>
              <a:fillRect/>
            </a:stretch>
          </p:blipFill>
          <p:spPr bwMode="auto">
            <a:xfrm>
              <a:off x="3091375" y="2504186"/>
              <a:ext cx="851537" cy="87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619" name="Group 35"/>
          <p:cNvGrpSpPr>
            <a:grpSpLocks/>
          </p:cNvGrpSpPr>
          <p:nvPr/>
        </p:nvGrpSpPr>
        <p:grpSpPr bwMode="auto">
          <a:xfrm>
            <a:off x="1881188" y="3227388"/>
            <a:ext cx="7961312" cy="1754187"/>
            <a:chOff x="5622338" y="3930040"/>
            <a:chExt cx="6018988" cy="1326743"/>
          </a:xfrm>
        </p:grpSpPr>
        <p:grpSp>
          <p:nvGrpSpPr>
            <p:cNvPr id="111644" name="Group 36"/>
            <p:cNvGrpSpPr>
              <a:grpSpLocks/>
            </p:cNvGrpSpPr>
            <p:nvPr/>
          </p:nvGrpSpPr>
          <p:grpSpPr bwMode="auto">
            <a:xfrm>
              <a:off x="9684969" y="3930040"/>
              <a:ext cx="939507" cy="1326743"/>
              <a:chOff x="578334" y="1525893"/>
              <a:chExt cx="1344696" cy="1898933"/>
            </a:xfrm>
          </p:grpSpPr>
          <p:sp>
            <p:nvSpPr>
              <p:cNvPr id="48" name="Oval 46"/>
              <p:cNvSpPr>
                <a:spLocks noChangeArrowheads="1"/>
              </p:cNvSpPr>
              <p:nvPr/>
            </p:nvSpPr>
            <p:spPr bwMode="gray">
              <a:xfrm>
                <a:off x="578385" y="1525893"/>
                <a:ext cx="1345051" cy="1343861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78385" y="2938493"/>
                <a:ext cx="1345051" cy="486333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2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خدمات و ماشین‌آلات شفادرد</a:t>
                </a:r>
              </a:p>
            </p:txBody>
          </p:sp>
        </p:grpSp>
        <p:grpSp>
          <p:nvGrpSpPr>
            <p:cNvPr id="111645" name="Group 37"/>
            <p:cNvGrpSpPr>
              <a:grpSpLocks/>
            </p:cNvGrpSpPr>
            <p:nvPr/>
          </p:nvGrpSpPr>
          <p:grpSpPr bwMode="auto">
            <a:xfrm>
              <a:off x="8668119" y="3930040"/>
              <a:ext cx="939507" cy="1326743"/>
              <a:chOff x="578334" y="1525893"/>
              <a:chExt cx="1344696" cy="1898933"/>
            </a:xfrm>
          </p:grpSpPr>
          <p:sp>
            <p:nvSpPr>
              <p:cNvPr id="46" name="Oval 46"/>
              <p:cNvSpPr>
                <a:spLocks noChangeArrowheads="1"/>
              </p:cNvSpPr>
              <p:nvPr/>
            </p:nvSpPr>
            <p:spPr bwMode="gray">
              <a:xfrm>
                <a:off x="578791" y="1525893"/>
                <a:ext cx="1345050" cy="1343861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78791" y="2938493"/>
                <a:ext cx="1345050" cy="486333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مایا اسلیم آریا</a:t>
                </a:r>
              </a:p>
            </p:txBody>
          </p:sp>
        </p:grpSp>
        <p:grpSp>
          <p:nvGrpSpPr>
            <p:cNvPr id="111646" name="Group 38"/>
            <p:cNvGrpSpPr>
              <a:grpSpLocks/>
            </p:cNvGrpSpPr>
            <p:nvPr/>
          </p:nvGrpSpPr>
          <p:grpSpPr bwMode="auto">
            <a:xfrm>
              <a:off x="10701819" y="3930040"/>
              <a:ext cx="939507" cy="1326743"/>
              <a:chOff x="578334" y="1525893"/>
              <a:chExt cx="1344696" cy="1898933"/>
            </a:xfrm>
          </p:grpSpPr>
          <p:sp>
            <p:nvSpPr>
              <p:cNvPr id="44" name="Oval 46"/>
              <p:cNvSpPr>
                <a:spLocks noChangeArrowheads="1"/>
              </p:cNvSpPr>
              <p:nvPr/>
            </p:nvSpPr>
            <p:spPr bwMode="gray">
              <a:xfrm>
                <a:off x="577980" y="1525893"/>
                <a:ext cx="1345050" cy="1343861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77980" y="2938493"/>
                <a:ext cx="1345050" cy="486333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پیشتاز طب زمان</a:t>
                </a:r>
              </a:p>
            </p:txBody>
          </p:sp>
        </p:grpSp>
        <p:grpSp>
          <p:nvGrpSpPr>
            <p:cNvPr id="111647" name="Group 39"/>
            <p:cNvGrpSpPr>
              <a:grpSpLocks/>
            </p:cNvGrpSpPr>
            <p:nvPr/>
          </p:nvGrpSpPr>
          <p:grpSpPr bwMode="auto">
            <a:xfrm>
              <a:off x="5622338" y="3930040"/>
              <a:ext cx="939507" cy="1326743"/>
              <a:chOff x="578334" y="1525893"/>
              <a:chExt cx="1344696" cy="1898933"/>
            </a:xfrm>
          </p:grpSpPr>
          <p:sp>
            <p:nvSpPr>
              <p:cNvPr id="42" name="Oval 46"/>
              <p:cNvSpPr>
                <a:spLocks noChangeArrowheads="1"/>
              </p:cNvSpPr>
              <p:nvPr/>
            </p:nvSpPr>
            <p:spPr bwMode="gray">
              <a:xfrm>
                <a:off x="578334" y="1525893"/>
                <a:ext cx="1345050" cy="1343861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78334" y="2938493"/>
                <a:ext cx="1345050" cy="486333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صنایع پزشکی فارمد</a:t>
                </a:r>
              </a:p>
            </p:txBody>
          </p:sp>
        </p:grpSp>
        <p:grpSp>
          <p:nvGrpSpPr>
            <p:cNvPr id="111648" name="Group 40"/>
            <p:cNvGrpSpPr>
              <a:grpSpLocks/>
            </p:cNvGrpSpPr>
            <p:nvPr/>
          </p:nvGrpSpPr>
          <p:grpSpPr bwMode="auto">
            <a:xfrm>
              <a:off x="6639188" y="3930040"/>
              <a:ext cx="939507" cy="1326743"/>
              <a:chOff x="578334" y="1525893"/>
              <a:chExt cx="1344696" cy="1898933"/>
            </a:xfrm>
          </p:grpSpPr>
          <p:sp>
            <p:nvSpPr>
              <p:cNvPr id="40" name="Oval 46"/>
              <p:cNvSpPr>
                <a:spLocks noChangeArrowheads="1"/>
              </p:cNvSpPr>
              <p:nvPr/>
            </p:nvSpPr>
            <p:spPr bwMode="gray">
              <a:xfrm>
                <a:off x="577928" y="1525893"/>
                <a:ext cx="1345051" cy="1343861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7928" y="2938493"/>
                <a:ext cx="1345051" cy="486333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صنایع پایا مد الکترونیک</a:t>
                </a:r>
              </a:p>
            </p:txBody>
          </p:sp>
        </p:grpSp>
        <p:grpSp>
          <p:nvGrpSpPr>
            <p:cNvPr id="111649" name="Group 41"/>
            <p:cNvGrpSpPr>
              <a:grpSpLocks/>
            </p:cNvGrpSpPr>
            <p:nvPr/>
          </p:nvGrpSpPr>
          <p:grpSpPr bwMode="auto">
            <a:xfrm>
              <a:off x="7656038" y="3930040"/>
              <a:ext cx="939507" cy="1326743"/>
              <a:chOff x="578334" y="1525893"/>
              <a:chExt cx="1344696" cy="1898933"/>
            </a:xfrm>
          </p:grpSpPr>
          <p:sp>
            <p:nvSpPr>
              <p:cNvPr id="38" name="Oval 46"/>
              <p:cNvSpPr>
                <a:spLocks noChangeArrowheads="1"/>
              </p:cNvSpPr>
              <p:nvPr/>
            </p:nvSpPr>
            <p:spPr bwMode="gray">
              <a:xfrm>
                <a:off x="577524" y="1525893"/>
                <a:ext cx="1345050" cy="1343861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7524" y="2938493"/>
                <a:ext cx="1345050" cy="486333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سازگر</a:t>
                </a:r>
              </a:p>
            </p:txBody>
          </p:sp>
        </p:grpSp>
        <p:pic>
          <p:nvPicPr>
            <p:cNvPr id="111650" name="Picture 2" descr="http://beta.pishtazteb.com/static/cdn/pic/logo-c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808167" y="4066476"/>
              <a:ext cx="703374" cy="63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51" name="Picture 2" descr="http://arak.techmart.ir/files/?mode=view&amp;fcode=VV17L3NDAA6VOLMO0H3CAT75SZFX2U52PQ10GCF6"/>
            <p:cNvPicPr>
              <a:picLocks noChangeAspect="1" noChangeArrowheads="1"/>
            </p:cNvPicPr>
            <p:nvPr/>
          </p:nvPicPr>
          <p:blipFill>
            <a:blip r:embed="rId9" cstate="print"/>
            <a:srcRect l="30447" t="4349" r="3159" b="28581"/>
            <a:stretch>
              <a:fillRect/>
            </a:stretch>
          </p:blipFill>
          <p:spPr bwMode="auto">
            <a:xfrm>
              <a:off x="9835579" y="4041821"/>
              <a:ext cx="657983" cy="664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52" name="Picture 4" descr="Image result for â«ÙØ¯Ø§Ø±ÛØ§ ÙÙÚ¯Ùâ¬â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82418" y="4029913"/>
              <a:ext cx="710273" cy="71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53" name="Picture 2" descr="http://sazgarmed.com/wp-content/uploads/2018/05/00-Sazgar-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86468" y="4065697"/>
              <a:ext cx="697700" cy="6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54" name="Picture 2" descr="Image result for â«ÙÙÚ¯ÙÛ ØµÙØ§ÛØ¹ Ù¾Ø§ÛØ§ÙØ¯ Ø§ÙÚ©ØªØ±ÙÙÛÚ©â¬â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72740" y="4097192"/>
              <a:ext cx="881868" cy="58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55" name="Picture 2" descr="Image result for â«ÙÙÚ¯ÙÛ ØµÙØ§ÛØ¹ Ù¾Ø²Ø´Ú©Û ÙØ§Ø±ÙØ¯â¬â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65763" y="4301013"/>
              <a:ext cx="840243" cy="26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620" name="Group 60"/>
          <p:cNvGrpSpPr>
            <a:grpSpLocks/>
          </p:cNvGrpSpPr>
          <p:nvPr/>
        </p:nvGrpSpPr>
        <p:grpSpPr bwMode="auto">
          <a:xfrm>
            <a:off x="2493963" y="5030788"/>
            <a:ext cx="6735762" cy="1755775"/>
            <a:chOff x="507025" y="3930040"/>
            <a:chExt cx="5092794" cy="1326743"/>
          </a:xfrm>
        </p:grpSpPr>
        <p:grpSp>
          <p:nvGrpSpPr>
            <p:cNvPr id="111624" name="Group 61"/>
            <p:cNvGrpSpPr>
              <a:grpSpLocks/>
            </p:cNvGrpSpPr>
            <p:nvPr/>
          </p:nvGrpSpPr>
          <p:grpSpPr bwMode="auto">
            <a:xfrm>
              <a:off x="1554938" y="3930040"/>
              <a:ext cx="939507" cy="1326743"/>
              <a:chOff x="578334" y="1525893"/>
              <a:chExt cx="1344696" cy="1898933"/>
            </a:xfrm>
          </p:grpSpPr>
          <p:sp>
            <p:nvSpPr>
              <p:cNvPr id="24" name="Oval 46"/>
              <p:cNvSpPr>
                <a:spLocks noChangeArrowheads="1"/>
              </p:cNvSpPr>
              <p:nvPr/>
            </p:nvSpPr>
            <p:spPr bwMode="gray">
              <a:xfrm>
                <a:off x="578238" y="1525893"/>
                <a:ext cx="1345145" cy="1344362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8238" y="2938932"/>
                <a:ext cx="1345145" cy="485894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پارس ایزوتوپ</a:t>
                </a:r>
              </a:p>
            </p:txBody>
          </p:sp>
        </p:grpSp>
        <p:grpSp>
          <p:nvGrpSpPr>
            <p:cNvPr id="111625" name="Group 62"/>
            <p:cNvGrpSpPr>
              <a:grpSpLocks/>
            </p:cNvGrpSpPr>
            <p:nvPr/>
          </p:nvGrpSpPr>
          <p:grpSpPr bwMode="auto">
            <a:xfrm>
              <a:off x="538088" y="3930040"/>
              <a:ext cx="939507" cy="1326743"/>
              <a:chOff x="578334" y="1525893"/>
              <a:chExt cx="1344696" cy="1898933"/>
            </a:xfrm>
          </p:grpSpPr>
          <p:sp>
            <p:nvSpPr>
              <p:cNvPr id="22" name="Oval 46"/>
              <p:cNvSpPr>
                <a:spLocks noChangeArrowheads="1"/>
              </p:cNvSpPr>
              <p:nvPr/>
            </p:nvSpPr>
            <p:spPr bwMode="gray">
              <a:xfrm>
                <a:off x="578541" y="1525893"/>
                <a:ext cx="1345144" cy="1344362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8541" y="2938932"/>
                <a:ext cx="1345144" cy="485894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دانش پژوهش فجر</a:t>
                </a:r>
              </a:p>
            </p:txBody>
          </p:sp>
        </p:grpSp>
        <p:grpSp>
          <p:nvGrpSpPr>
            <p:cNvPr id="111626" name="Group 63"/>
            <p:cNvGrpSpPr>
              <a:grpSpLocks/>
            </p:cNvGrpSpPr>
            <p:nvPr/>
          </p:nvGrpSpPr>
          <p:grpSpPr bwMode="auto">
            <a:xfrm>
              <a:off x="2571788" y="3930040"/>
              <a:ext cx="939507" cy="1326743"/>
              <a:chOff x="578334" y="1525893"/>
              <a:chExt cx="1344696" cy="1898933"/>
            </a:xfrm>
          </p:grpSpPr>
          <p:sp>
            <p:nvSpPr>
              <p:cNvPr id="20" name="Oval 46"/>
              <p:cNvSpPr>
                <a:spLocks noChangeArrowheads="1"/>
              </p:cNvSpPr>
              <p:nvPr/>
            </p:nvSpPr>
            <p:spPr bwMode="gray">
              <a:xfrm>
                <a:off x="577935" y="1525893"/>
                <a:ext cx="1345144" cy="1344362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7935" y="2938932"/>
                <a:ext cx="1345144" cy="485894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بهیار صنعت سپاهان</a:t>
                </a:r>
              </a:p>
            </p:txBody>
          </p:sp>
        </p:grpSp>
        <p:grpSp>
          <p:nvGrpSpPr>
            <p:cNvPr id="111627" name="Group 64"/>
            <p:cNvGrpSpPr>
              <a:grpSpLocks/>
            </p:cNvGrpSpPr>
            <p:nvPr/>
          </p:nvGrpSpPr>
          <p:grpSpPr bwMode="auto">
            <a:xfrm>
              <a:off x="3588638" y="3930040"/>
              <a:ext cx="939507" cy="1326743"/>
              <a:chOff x="578334" y="1525893"/>
              <a:chExt cx="1344696" cy="1898933"/>
            </a:xfrm>
          </p:grpSpPr>
          <p:sp>
            <p:nvSpPr>
              <p:cNvPr id="18" name="Oval 46"/>
              <p:cNvSpPr>
                <a:spLocks noChangeArrowheads="1"/>
              </p:cNvSpPr>
              <p:nvPr/>
            </p:nvSpPr>
            <p:spPr bwMode="gray">
              <a:xfrm>
                <a:off x="577632" y="1525893"/>
                <a:ext cx="1345145" cy="1344362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7632" y="2938932"/>
                <a:ext cx="1345145" cy="485894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مهندسی فرسار تجارت</a:t>
                </a:r>
              </a:p>
            </p:txBody>
          </p:sp>
        </p:grpSp>
        <p:grpSp>
          <p:nvGrpSpPr>
            <p:cNvPr id="111628" name="Group 65"/>
            <p:cNvGrpSpPr>
              <a:grpSpLocks/>
            </p:cNvGrpSpPr>
            <p:nvPr/>
          </p:nvGrpSpPr>
          <p:grpSpPr bwMode="auto">
            <a:xfrm>
              <a:off x="4605488" y="3930040"/>
              <a:ext cx="939507" cy="1326743"/>
              <a:chOff x="578334" y="1525893"/>
              <a:chExt cx="1344696" cy="1898933"/>
            </a:xfrm>
          </p:grpSpPr>
          <p:sp>
            <p:nvSpPr>
              <p:cNvPr id="16" name="Oval 46"/>
              <p:cNvSpPr>
                <a:spLocks noChangeArrowheads="1"/>
              </p:cNvSpPr>
              <p:nvPr/>
            </p:nvSpPr>
            <p:spPr bwMode="gray">
              <a:xfrm>
                <a:off x="579047" y="1525893"/>
                <a:ext cx="1343427" cy="1344362"/>
              </a:xfrm>
              <a:prstGeom prst="rect">
                <a:avLst/>
              </a:prstGeom>
              <a:solidFill>
                <a:srgbClr val="00DEFF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100" b="1" kern="0" dirty="0">
                  <a:solidFill>
                    <a:prstClr val="black"/>
                  </a:solidFill>
                  <a:cs typeface="B Mitra" panose="00000400000000000000" pitchFamily="2" charset="-78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9047" y="2938932"/>
                <a:ext cx="1343427" cy="485894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rtl="1">
                  <a:defRPr/>
                </a:pPr>
                <a:r>
                  <a:rPr lang="fa-IR" sz="1600" b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B Mitra" panose="00000400000000000000" pitchFamily="2" charset="-78"/>
                  </a:rPr>
                  <a:t>كيان سامان پژوه مديسا</a:t>
                </a:r>
              </a:p>
            </p:txBody>
          </p:sp>
        </p:grpSp>
        <p:pic>
          <p:nvPicPr>
            <p:cNvPr id="111629" name="Picture 2" descr="Image result for â«ÙÙØ§Ù Ø³Ø§ÙØ§Ù Ù¾ÚÙÙ ÙØ¯ÙØ³Ø§â¬â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9034" y="4227247"/>
              <a:ext cx="1020785" cy="39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0" name="Picture 6" descr="Image result for https://www.farsar.com/fa/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32" t="8212" r="2190" b="7790"/>
            <a:stretch>
              <a:fillRect/>
            </a:stretch>
          </p:blipFill>
          <p:spPr bwMode="auto">
            <a:xfrm>
              <a:off x="3566159" y="4152201"/>
              <a:ext cx="971097" cy="53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1" name="Picture 2" descr="Image result for in: &quot;http://www.behyaar.com/&quot;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16591" y="4223405"/>
              <a:ext cx="873756" cy="48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2" name="Picture 2" descr="Related image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8759" y="4118188"/>
              <a:ext cx="1024779" cy="56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3" name="Picture 70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7025" y="4046186"/>
              <a:ext cx="973010" cy="71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Rectangle 77"/>
          <p:cNvSpPr/>
          <p:nvPr/>
        </p:nvSpPr>
        <p:spPr>
          <a:xfrm>
            <a:off x="4476750" y="150813"/>
            <a:ext cx="7307263" cy="107632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11622" name="Rectangle 27"/>
          <p:cNvSpPr>
            <a:spLocks noChangeArrowheads="1"/>
          </p:cNvSpPr>
          <p:nvPr/>
        </p:nvSpPr>
        <p:spPr bwMode="auto">
          <a:xfrm>
            <a:off x="4476750" y="312738"/>
            <a:ext cx="7291388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600">
                <a:cs typeface="B Titr" pitchFamily="2" charset="-78"/>
              </a:rPr>
              <a:t>سلامت</a:t>
            </a:r>
            <a:r>
              <a:rPr lang="en-US" sz="2600">
                <a:cs typeface="B Titr" pitchFamily="2" charset="-78"/>
              </a:rPr>
              <a:t>:</a:t>
            </a:r>
            <a:r>
              <a:rPr lang="fa-IR" sz="2600">
                <a:cs typeface="B Titr" pitchFamily="2" charset="-78"/>
              </a:rPr>
              <a:t> نمونه‌ای از شرکت های دانش بنیان پیشگام حوزه تجهیزات و ملزومات پزشکی</a:t>
            </a:r>
          </a:p>
        </p:txBody>
      </p:sp>
      <p:pic>
        <p:nvPicPr>
          <p:cNvPr id="111623" name="Picture 78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925" y="41275"/>
            <a:ext cx="1528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09575" y="23813"/>
            <a:ext cx="11464925" cy="119062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12643" name="Rectangle 27"/>
          <p:cNvSpPr>
            <a:spLocks noChangeArrowheads="1"/>
          </p:cNvSpPr>
          <p:nvPr/>
        </p:nvSpPr>
        <p:spPr bwMode="auto">
          <a:xfrm>
            <a:off x="420688" y="173038"/>
            <a:ext cx="114633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800" b="1">
                <a:cs typeface="B Titr" pitchFamily="2" charset="-78"/>
              </a:rPr>
              <a:t>الزام توسعه صنعتی کشور: ارتقای تولید و بازار ماشین آلات و تجهیزات پیشرفته ساخت داخل</a:t>
            </a:r>
          </a:p>
          <a:p>
            <a:pPr algn="ctr" rtl="1"/>
            <a:r>
              <a:rPr lang="fa-IR" sz="2800" b="1">
                <a:cs typeface="B Mitra" pitchFamily="2" charset="-78"/>
              </a:rPr>
              <a:t>تبدیل تهدید واردات سالانه 4 تا 6 میلیارد دلاری به فرصت توسعه توان داخلی</a:t>
            </a:r>
          </a:p>
          <a:p>
            <a:pPr algn="ctr" rtl="1"/>
            <a:endParaRPr lang="fa-IR" altLang="en-US" sz="2800" b="1">
              <a:cs typeface="B Titr" pitchFamily="2" charset="-78"/>
            </a:endParaRPr>
          </a:p>
        </p:txBody>
      </p:sp>
      <p:sp>
        <p:nvSpPr>
          <p:cNvPr id="9" name="Oval 8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4144963" y="2598738"/>
            <a:ext cx="3968750" cy="3968750"/>
          </a:xfrm>
          <a:prstGeom prst="ellipse">
            <a:avLst/>
          </a:prstGeom>
          <a:noFill/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0" name="Rectangle: Rounded Corners 15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8312150" y="3840163"/>
            <a:ext cx="3814763" cy="701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فعالیت</a:t>
            </a:r>
            <a:r>
              <a:rPr lang="fa-IR" sz="2000" b="1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 23% </a:t>
            </a: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از کل شرکت‌های دانش‌بنیان در حوزه </a:t>
            </a:r>
            <a:r>
              <a:rPr lang="fa-IR" sz="2000" b="1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ماشین‌آلات و تجهیزات پیشرفته</a:t>
            </a:r>
            <a:endParaRPr lang="en-US" sz="2000" kern="0" dirty="0">
              <a:solidFill>
                <a:srgbClr val="000000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7629525" y="3743325"/>
            <a:ext cx="939800" cy="939800"/>
          </a:xfrm>
          <a:prstGeom prst="ellipse">
            <a:avLst/>
          </a:prstGeom>
          <a:solidFill>
            <a:srgbClr val="E3E3E3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2" name="Rectangle: Rounded Corners 18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7542213" y="5942013"/>
            <a:ext cx="3652837" cy="7524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شناسایی و ارزیابی </a:t>
            </a:r>
            <a:r>
              <a:rPr lang="fa-IR" sz="2000" b="1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312 شرکت ماشین‌ساز توانمند ایرانی</a:t>
            </a:r>
            <a:endParaRPr lang="en-US" sz="2000" kern="0" dirty="0">
              <a:solidFill>
                <a:srgbClr val="000000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6873875" y="5881688"/>
            <a:ext cx="939800" cy="939800"/>
          </a:xfrm>
          <a:prstGeom prst="ellipse">
            <a:avLst/>
          </a:prstGeom>
          <a:solidFill>
            <a:srgbClr val="E20613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4" name="Rectangle: Rounded Corners 20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527050" y="5942013"/>
            <a:ext cx="4305300" cy="7524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جمع‌آوری و مستندسازی اطلاعات </a:t>
            </a:r>
            <a:r>
              <a:rPr lang="fa-IR" sz="2000" b="1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714 ماشین‌آلات و تجهیزات صنعتی </a:t>
            </a: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ساخت داخل</a:t>
            </a:r>
            <a:endParaRPr lang="en-US" sz="2000" kern="0" dirty="0">
              <a:solidFill>
                <a:srgbClr val="000000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4573588" y="5881688"/>
            <a:ext cx="950912" cy="939800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6" name="Rectangle: Rounded Corners 24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3613150" y="1509713"/>
            <a:ext cx="5049838" cy="9048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فروش </a:t>
            </a:r>
            <a:r>
              <a:rPr lang="fa-IR" sz="2000" b="1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700 میلیارد ریال </a:t>
            </a: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تا پایان 1398 و برنامه ریزی برای تحقق فروش </a:t>
            </a:r>
            <a:r>
              <a:rPr lang="fa-IR" sz="2000" b="1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2000 میلیارد ریال </a:t>
            </a: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در سال 1399</a:t>
            </a:r>
            <a:endParaRPr lang="en-US" sz="2000" kern="0" dirty="0">
              <a:solidFill>
                <a:srgbClr val="000000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19" name="Oval 18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5637213" y="2417763"/>
            <a:ext cx="939800" cy="939800"/>
          </a:xfrm>
          <a:prstGeom prst="ellipse">
            <a:avLst/>
          </a:prstGeom>
          <a:solidFill>
            <a:srgbClr val="EB60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20" name="Rectangle: Rounded Corners 26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0" y="3817938"/>
            <a:ext cx="3830638" cy="765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حمایت از ساخت اول </a:t>
            </a:r>
            <a:r>
              <a:rPr lang="fa-IR" sz="2000" b="1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14 ماشین صنعتی پرکاربرد</a:t>
            </a:r>
            <a:r>
              <a:rPr lang="fa-IR" sz="2000" kern="0" dirty="0">
                <a:solidFill>
                  <a:srgbClr val="000000"/>
                </a:solidFill>
                <a:latin typeface="Segoe UI Light"/>
                <a:cs typeface="B Mitra" panose="00000400000000000000" pitchFamily="2" charset="-78"/>
              </a:rPr>
              <a:t> در صنایع داخلی </a:t>
            </a:r>
            <a:endParaRPr lang="en-US" sz="2000" kern="0" dirty="0">
              <a:solidFill>
                <a:srgbClr val="000000"/>
              </a:solidFill>
              <a:latin typeface="Segoe UI Light"/>
              <a:cs typeface="B Mitra" panose="000004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3568700" y="3797300"/>
            <a:ext cx="933450" cy="939800"/>
          </a:xfrm>
          <a:prstGeom prst="ellipse">
            <a:avLst/>
          </a:prstGeom>
          <a:solidFill>
            <a:srgbClr val="F59F2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Segoe UI Light"/>
              <a:cs typeface="B Mitra" panose="00000400000000000000" pitchFamily="2" charset="-78"/>
            </a:endParaRPr>
          </a:p>
        </p:txBody>
      </p:sp>
      <p:pic>
        <p:nvPicPr>
          <p:cNvPr id="112655" name="Picture 43"/>
          <p:cNvPicPr>
            <a:picLocks noChangeAspect="1"/>
          </p:cNvPicPr>
          <p:nvPr/>
        </p:nvPicPr>
        <p:blipFill>
          <a:blip r:embed="rId3" cstate="print"/>
          <a:srcRect r="57571"/>
          <a:stretch>
            <a:fillRect/>
          </a:stretch>
        </p:blipFill>
        <p:spPr bwMode="auto">
          <a:xfrm>
            <a:off x="4714875" y="3732213"/>
            <a:ext cx="28273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6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6588" y="1085850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46"/>
          <p:cNvSpPr>
            <a:spLocks noChangeArrowheads="1"/>
          </p:cNvSpPr>
          <p:nvPr/>
        </p:nvSpPr>
        <p:spPr bwMode="gray">
          <a:xfrm>
            <a:off x="2459038" y="1185863"/>
            <a:ext cx="8888412" cy="4883150"/>
          </a:xfrm>
          <a:prstGeom prst="rect">
            <a:avLst/>
          </a:prstGeom>
          <a:solidFill>
            <a:srgbClr val="FFF5D5"/>
          </a:solidFill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r" rtl="1">
              <a:defRPr/>
            </a:pPr>
            <a:endParaRPr lang="en-US" sz="1100" b="1" kern="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475" y="23813"/>
            <a:ext cx="11376025" cy="1069975"/>
          </a:xfrm>
          <a:prstGeom prst="rect">
            <a:avLst/>
          </a:prstGeom>
          <a:solidFill>
            <a:srgbClr val="FFDC6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sp>
        <p:nvSpPr>
          <p:cNvPr id="113668" name="Rectangle 27"/>
          <p:cNvSpPr>
            <a:spLocks noChangeArrowheads="1"/>
          </p:cNvSpPr>
          <p:nvPr/>
        </p:nvSpPr>
        <p:spPr bwMode="auto">
          <a:xfrm>
            <a:off x="747713" y="244475"/>
            <a:ext cx="10915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800" b="1">
                <a:cs typeface="B Titr" pitchFamily="2" charset="-78"/>
              </a:rPr>
              <a:t>جهت دهی به یارانه ها و خریدهای دولتی در توسعه بازار محصولات دانش بنیان</a:t>
            </a:r>
            <a:endParaRPr lang="en-US" altLang="en-US" sz="2800" b="1">
              <a:cs typeface="B Titr" pitchFamily="2" charset="-78"/>
            </a:endParaRPr>
          </a:p>
        </p:txBody>
      </p:sp>
      <p:sp>
        <p:nvSpPr>
          <p:cNvPr id="22" name="Teardrop 21">
            <a:extLst>
              <a:ext uri="{FF2B5EF4-FFF2-40B4-BE49-F238E27FC236}"/>
            </a:extLst>
          </p:cNvPr>
          <p:cNvSpPr/>
          <p:nvPr/>
        </p:nvSpPr>
        <p:spPr>
          <a:xfrm rot="18900000">
            <a:off x="9002713" y="3381375"/>
            <a:ext cx="214312" cy="285750"/>
          </a:xfrm>
          <a:prstGeom prst="teardrop">
            <a:avLst>
              <a:gd name="adj" fmla="val 2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endParaRPr lang="en-US" sz="1200">
              <a:cs typeface="B Compset" panose="00000400000000000000" pitchFamily="2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754563" y="1641475"/>
            <a:ext cx="14287" cy="1808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76513" y="3508375"/>
            <a:ext cx="8686800" cy="0"/>
          </a:xfrm>
          <a:prstGeom prst="straightConnector1">
            <a:avLst/>
          </a:prstGeom>
          <a:ln w="88900" cmpd="tri">
            <a:headEnd type="none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ardrop 24">
            <a:extLst>
              <a:ext uri="{FF2B5EF4-FFF2-40B4-BE49-F238E27FC236}"/>
            </a:extLst>
          </p:cNvPr>
          <p:cNvSpPr/>
          <p:nvPr/>
        </p:nvSpPr>
        <p:spPr>
          <a:xfrm rot="18900000">
            <a:off x="2751138" y="3365500"/>
            <a:ext cx="214312" cy="285750"/>
          </a:xfrm>
          <a:prstGeom prst="teardrop">
            <a:avLst>
              <a:gd name="adj" fmla="val 20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endParaRPr lang="en-US" sz="1200">
              <a:cs typeface="B Compset" panose="000004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  <a:endCxn id="38" idx="1"/>
          </p:cNvCxnSpPr>
          <p:nvPr/>
        </p:nvCxnSpPr>
        <p:spPr>
          <a:xfrm flipV="1">
            <a:off x="2808288" y="1631950"/>
            <a:ext cx="0" cy="19954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>
            <a:extLst>
              <a:ext uri="{FF2B5EF4-FFF2-40B4-BE49-F238E27FC236}"/>
            </a:extLst>
          </p:cNvPr>
          <p:cNvSpPr/>
          <p:nvPr/>
        </p:nvSpPr>
        <p:spPr>
          <a:xfrm rot="18900000">
            <a:off x="4697413" y="3343275"/>
            <a:ext cx="219075" cy="285750"/>
          </a:xfrm>
          <a:prstGeom prst="teardrop">
            <a:avLst>
              <a:gd name="adj" fmla="val 2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endParaRPr lang="en-US" sz="1200">
              <a:cs typeface="B Compset" panose="00000400000000000000" pitchFamily="2" charset="-78"/>
            </a:endParaRPr>
          </a:p>
        </p:txBody>
      </p:sp>
      <p:sp>
        <p:nvSpPr>
          <p:cNvPr id="28" name="Teardrop 27">
            <a:extLst>
              <a:ext uri="{FF2B5EF4-FFF2-40B4-BE49-F238E27FC236}"/>
            </a:extLst>
          </p:cNvPr>
          <p:cNvSpPr/>
          <p:nvPr/>
        </p:nvSpPr>
        <p:spPr>
          <a:xfrm rot="18900000">
            <a:off x="7008813" y="3386138"/>
            <a:ext cx="215900" cy="285750"/>
          </a:xfrm>
          <a:prstGeom prst="teardrop">
            <a:avLst>
              <a:gd name="adj" fmla="val 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endParaRPr lang="en-US" sz="1200">
              <a:cs typeface="B Compset" panose="00000400000000000000" pitchFamily="2" charset="-78"/>
            </a:endParaRPr>
          </a:p>
        </p:txBody>
      </p:sp>
      <p:cxnSp>
        <p:nvCxnSpPr>
          <p:cNvPr id="29" name="Straight Connector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058025" y="1465263"/>
            <a:ext cx="28575" cy="20970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ardrop 29">
            <a:extLst>
              <a:ext uri="{FF2B5EF4-FFF2-40B4-BE49-F238E27FC236}"/>
            </a:extLst>
          </p:cNvPr>
          <p:cNvSpPr/>
          <p:nvPr/>
        </p:nvSpPr>
        <p:spPr>
          <a:xfrm rot="2700000" flipV="1">
            <a:off x="3543300" y="3392488"/>
            <a:ext cx="214313" cy="28575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endParaRPr lang="en-US" sz="1200">
              <a:cs typeface="B Compset" panose="00000400000000000000" pitchFamily="2" charset="-78"/>
            </a:endParaRPr>
          </a:p>
        </p:txBody>
      </p:sp>
      <p:cxnSp>
        <p:nvCxnSpPr>
          <p:cNvPr id="31" name="Straight Connector 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605213" y="3498850"/>
            <a:ext cx="11112" cy="1971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ardrop 31">
            <a:extLst>
              <a:ext uri="{FF2B5EF4-FFF2-40B4-BE49-F238E27FC236}"/>
            </a:extLst>
          </p:cNvPr>
          <p:cNvSpPr/>
          <p:nvPr/>
        </p:nvSpPr>
        <p:spPr>
          <a:xfrm rot="2700000" flipV="1">
            <a:off x="5853113" y="3386138"/>
            <a:ext cx="214312" cy="285750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endParaRPr lang="en-US" sz="1200">
              <a:cs typeface="B Compset" panose="00000400000000000000" pitchFamily="2" charset="-78"/>
            </a:endParaRPr>
          </a:p>
        </p:txBody>
      </p:sp>
      <p:cxnSp>
        <p:nvCxnSpPr>
          <p:cNvPr id="33" name="Straight Connector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921375" y="3517900"/>
            <a:ext cx="9525" cy="19875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Pentagon 93">
            <a:extLst>
              <a:ext uri="{FF2B5EF4-FFF2-40B4-BE49-F238E27FC236}"/>
            </a:extLst>
          </p:cNvPr>
          <p:cNvSpPr/>
          <p:nvPr/>
        </p:nvSpPr>
        <p:spPr>
          <a:xfrm>
            <a:off x="3594100" y="5224463"/>
            <a:ext cx="1501775" cy="554037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r>
              <a:rPr lang="fa-IR" b="1" dirty="0">
                <a:cs typeface="B Titr" panose="00000700000000000000" pitchFamily="2" charset="-78"/>
              </a:rPr>
              <a:t>دور دوم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5" name="Arrow: Pentagon 90">
            <a:extLst>
              <a:ext uri="{FF2B5EF4-FFF2-40B4-BE49-F238E27FC236}"/>
            </a:extLst>
          </p:cNvPr>
          <p:cNvSpPr/>
          <p:nvPr/>
        </p:nvSpPr>
        <p:spPr>
          <a:xfrm>
            <a:off x="5926138" y="5268913"/>
            <a:ext cx="1501775" cy="55403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r>
              <a:rPr lang="fa-IR" b="1" dirty="0">
                <a:cs typeface="B Titr" panose="00000700000000000000" pitchFamily="2" charset="-78"/>
              </a:rPr>
              <a:t>دوره چهارم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113683" name="TextBox 35"/>
          <p:cNvSpPr txBox="1">
            <a:spLocks noChangeArrowheads="1"/>
          </p:cNvSpPr>
          <p:nvPr/>
        </p:nvSpPr>
        <p:spPr bwMode="auto">
          <a:xfrm rot="-5400000">
            <a:off x="3228182" y="4687094"/>
            <a:ext cx="665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000" b="1">
                <a:cs typeface="B Compset" pitchFamily="2" charset="-78"/>
              </a:rPr>
              <a:t>1393</a:t>
            </a:r>
            <a:endParaRPr lang="en-US" sz="2000" b="1">
              <a:cs typeface="B Compset" pitchFamily="2" charset="-78"/>
            </a:endParaRPr>
          </a:p>
        </p:txBody>
      </p:sp>
      <p:sp>
        <p:nvSpPr>
          <p:cNvPr id="113684" name="TextBox 36"/>
          <p:cNvSpPr txBox="1">
            <a:spLocks noChangeArrowheads="1"/>
          </p:cNvSpPr>
          <p:nvPr/>
        </p:nvSpPr>
        <p:spPr bwMode="auto">
          <a:xfrm rot="-5400000">
            <a:off x="5528468" y="4726782"/>
            <a:ext cx="665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000" b="1">
                <a:cs typeface="B Compset" pitchFamily="2" charset="-78"/>
              </a:rPr>
              <a:t>1395</a:t>
            </a:r>
            <a:endParaRPr lang="en-US" sz="2000" b="1">
              <a:cs typeface="B Compset" pitchFamily="2" charset="-78"/>
            </a:endParaRPr>
          </a:p>
        </p:txBody>
      </p:sp>
      <p:sp>
        <p:nvSpPr>
          <p:cNvPr id="38" name="Arrow: Pentagon 6">
            <a:extLst>
              <a:ext uri="{FF2B5EF4-FFF2-40B4-BE49-F238E27FC236}"/>
            </a:extLst>
          </p:cNvPr>
          <p:cNvSpPr/>
          <p:nvPr/>
        </p:nvSpPr>
        <p:spPr>
          <a:xfrm>
            <a:off x="2808288" y="1358900"/>
            <a:ext cx="1501775" cy="547688"/>
          </a:xfrm>
          <a:prstGeom prst="homePlat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r>
              <a:rPr lang="fa-IR" b="1" dirty="0">
                <a:cs typeface="B Titr" panose="00000700000000000000" pitchFamily="2" charset="-78"/>
              </a:rPr>
              <a:t>دور اول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9" name="Arrow: Pentagon 80">
            <a:extLst>
              <a:ext uri="{FF2B5EF4-FFF2-40B4-BE49-F238E27FC236}"/>
            </a:extLst>
          </p:cNvPr>
          <p:cNvSpPr/>
          <p:nvPr/>
        </p:nvSpPr>
        <p:spPr>
          <a:xfrm>
            <a:off x="4779963" y="1358900"/>
            <a:ext cx="1501775" cy="54768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r>
              <a:rPr lang="fa-IR" b="1" dirty="0">
                <a:cs typeface="B Titr" panose="00000700000000000000" pitchFamily="2" charset="-78"/>
              </a:rPr>
              <a:t>دور سوم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40" name="Arrow: Pentagon 84">
            <a:extLst>
              <a:ext uri="{FF2B5EF4-FFF2-40B4-BE49-F238E27FC236}"/>
            </a:extLst>
          </p:cNvPr>
          <p:cNvSpPr/>
          <p:nvPr/>
        </p:nvSpPr>
        <p:spPr>
          <a:xfrm>
            <a:off x="7073900" y="1371600"/>
            <a:ext cx="1501775" cy="54768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r>
              <a:rPr lang="fa-IR" b="1" dirty="0">
                <a:cs typeface="B Titr" panose="00000700000000000000" pitchFamily="2" charset="-78"/>
              </a:rPr>
              <a:t>دور پنجم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113688" name="TextBox 40"/>
          <p:cNvSpPr txBox="1">
            <a:spLocks noChangeArrowheads="1"/>
          </p:cNvSpPr>
          <p:nvPr/>
        </p:nvSpPr>
        <p:spPr bwMode="auto">
          <a:xfrm rot="-5400000">
            <a:off x="2435225" y="2039938"/>
            <a:ext cx="66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000" b="1">
                <a:cs typeface="B Compset" pitchFamily="2" charset="-78"/>
              </a:rPr>
              <a:t>1392</a:t>
            </a:r>
            <a:endParaRPr lang="en-US" sz="2000" b="1">
              <a:cs typeface="B Compset" pitchFamily="2" charset="-78"/>
            </a:endParaRPr>
          </a:p>
        </p:txBody>
      </p:sp>
      <p:sp>
        <p:nvSpPr>
          <p:cNvPr id="113689" name="TextBox 42"/>
          <p:cNvSpPr txBox="1">
            <a:spLocks noChangeArrowheads="1"/>
          </p:cNvSpPr>
          <p:nvPr/>
        </p:nvSpPr>
        <p:spPr bwMode="auto">
          <a:xfrm rot="-5400000">
            <a:off x="4345782" y="2042319"/>
            <a:ext cx="671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000" b="1">
                <a:cs typeface="B Compset" pitchFamily="2" charset="-78"/>
              </a:rPr>
              <a:t>1394</a:t>
            </a:r>
            <a:endParaRPr lang="en-US" sz="2000" b="1">
              <a:cs typeface="B Compset" pitchFamily="2" charset="-78"/>
            </a:endParaRPr>
          </a:p>
        </p:txBody>
      </p:sp>
      <p:sp>
        <p:nvSpPr>
          <p:cNvPr id="113690" name="TextBox 43"/>
          <p:cNvSpPr txBox="1">
            <a:spLocks noChangeArrowheads="1"/>
          </p:cNvSpPr>
          <p:nvPr/>
        </p:nvSpPr>
        <p:spPr bwMode="auto">
          <a:xfrm rot="-5400000">
            <a:off x="6684963" y="2066925"/>
            <a:ext cx="66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000" b="1">
                <a:cs typeface="B Compset" pitchFamily="2" charset="-78"/>
              </a:rPr>
              <a:t>1396</a:t>
            </a:r>
            <a:endParaRPr lang="en-US" sz="2000" b="1">
              <a:cs typeface="B Compset" pitchFamily="2" charset="-78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937250" y="3767138"/>
          <a:ext cx="1928813" cy="149066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34394"/>
                <a:gridCol w="794419"/>
              </a:tblGrid>
              <a:tr h="252091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شرکت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342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44797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محصولات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8789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52091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فروش قطعی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1045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520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یارانه معاونت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383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8959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نحوه</a:t>
                      </a:r>
                      <a:r>
                        <a:rPr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 حمایت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حذف سطح4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662363" y="3717925"/>
          <a:ext cx="1692275" cy="14890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98247"/>
                <a:gridCol w="594028"/>
              </a:tblGrid>
              <a:tr h="297815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شرکت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194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815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محصولات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3763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815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فروش قطعی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917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81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یارانه معاونت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358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81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نحوه</a:t>
                      </a:r>
                      <a:r>
                        <a:rPr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 حمایت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40درصد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7110413" y="1928813"/>
          <a:ext cx="1690687" cy="148907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89055"/>
                <a:gridCol w="501632"/>
              </a:tblGrid>
              <a:tr h="2465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شرکت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371</a:t>
                      </a:r>
                      <a:endParaRPr lang="fa-I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محصولات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9425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فروش قطعی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573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یارانه معاونت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187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نحوه</a:t>
                      </a:r>
                      <a:r>
                        <a:rPr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 حمایت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مشابه95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4779963" y="1909763"/>
          <a:ext cx="1979612" cy="14906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5458"/>
                <a:gridCol w="884154"/>
              </a:tblGrid>
              <a:tr h="25124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شرکت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303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5124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محصولات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7220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5124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فروش قطعی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865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512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یارانه معاونت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307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856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نحوه</a:t>
                      </a:r>
                      <a:r>
                        <a:rPr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 حمایت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50تا10</a:t>
                      </a: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 درصد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2825750" y="1901825"/>
          <a:ext cx="1687513" cy="1485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5156"/>
                <a:gridCol w="592357"/>
              </a:tblGrid>
              <a:tr h="297180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شرکت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120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تعداد محصولات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1425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فروش قطعی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385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یارانه معاونت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195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نحوه</a:t>
                      </a:r>
                      <a:r>
                        <a:rPr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 حمایت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50درصد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3761" name="TextBox 49"/>
          <p:cNvSpPr txBox="1">
            <a:spLocks noChangeArrowheads="1"/>
          </p:cNvSpPr>
          <p:nvPr/>
        </p:nvSpPr>
        <p:spPr bwMode="auto">
          <a:xfrm>
            <a:off x="9812338" y="5362575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200">
                <a:cs typeface="B Compset" pitchFamily="2" charset="-78"/>
              </a:rPr>
              <a:t>مبلغ به میلیارد ریال</a:t>
            </a:r>
            <a:endParaRPr lang="en-US" sz="1200">
              <a:cs typeface="B Compset" pitchFamily="2" charset="-78"/>
            </a:endParaRPr>
          </a:p>
          <a:p>
            <a:pPr algn="r" rtl="1"/>
            <a:r>
              <a:rPr lang="fa-IR" sz="1200">
                <a:cs typeface="B Compset" pitchFamily="2" charset="-78"/>
              </a:rPr>
              <a:t>تا تاریخ 99/03/10</a:t>
            </a:r>
            <a:endParaRPr lang="en-US" sz="1200">
              <a:cs typeface="B Compset" pitchFamily="2" charset="-78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09875" y="3448050"/>
            <a:ext cx="87313" cy="112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2" name="Oval 51"/>
          <p:cNvSpPr/>
          <p:nvPr/>
        </p:nvSpPr>
        <p:spPr>
          <a:xfrm>
            <a:off x="3617913" y="3478213"/>
            <a:ext cx="85725" cy="112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3" name="Oval 52"/>
          <p:cNvSpPr/>
          <p:nvPr/>
        </p:nvSpPr>
        <p:spPr>
          <a:xfrm>
            <a:off x="4748213" y="3430588"/>
            <a:ext cx="85725" cy="112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4" name="Oval 53"/>
          <p:cNvSpPr/>
          <p:nvPr/>
        </p:nvSpPr>
        <p:spPr>
          <a:xfrm>
            <a:off x="5921375" y="3476625"/>
            <a:ext cx="85725" cy="112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5" name="Oval 54"/>
          <p:cNvSpPr/>
          <p:nvPr/>
        </p:nvSpPr>
        <p:spPr>
          <a:xfrm>
            <a:off x="7085013" y="3454400"/>
            <a:ext cx="85725" cy="112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56" name="Straight Connector 5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297863" y="3562350"/>
            <a:ext cx="9525" cy="19875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row: Pentagon 90">
            <a:extLst>
              <a:ext uri="{FF2B5EF4-FFF2-40B4-BE49-F238E27FC236}"/>
            </a:extLst>
          </p:cNvPr>
          <p:cNvSpPr/>
          <p:nvPr/>
        </p:nvSpPr>
        <p:spPr>
          <a:xfrm>
            <a:off x="8313738" y="5245100"/>
            <a:ext cx="1500187" cy="554038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r>
              <a:rPr lang="fa-IR" b="1" dirty="0">
                <a:cs typeface="B Titr" panose="00000700000000000000" pitchFamily="2" charset="-78"/>
              </a:rPr>
              <a:t>دور ششم</a:t>
            </a:r>
            <a:endParaRPr lang="en-US" b="1" dirty="0">
              <a:cs typeface="B Titr" panose="00000700000000000000" pitchFamily="2" charset="-78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339138" y="3735388"/>
          <a:ext cx="2197100" cy="15335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2182"/>
                <a:gridCol w="904918"/>
              </a:tblGrid>
              <a:tr h="304879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تعداد شرکت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337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243795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تعداد محصولات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9035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04879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فروش قطعی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1232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048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یارانه معاونت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330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7509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نحوه حمایت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50 تا10 درصد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9" name="Teardrop 58">
            <a:extLst>
              <a:ext uri="{FF2B5EF4-FFF2-40B4-BE49-F238E27FC236}"/>
            </a:extLst>
          </p:cNvPr>
          <p:cNvSpPr/>
          <p:nvPr/>
        </p:nvSpPr>
        <p:spPr>
          <a:xfrm rot="2700000" flipV="1">
            <a:off x="8221663" y="3452813"/>
            <a:ext cx="215900" cy="285750"/>
          </a:xfrm>
          <a:prstGeom prst="teardrop">
            <a:avLst>
              <a:gd name="adj" fmla="val 2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endParaRPr lang="en-US" sz="1200">
              <a:cs typeface="B Compset" panose="00000400000000000000" pitchFamily="2" charset="-78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283575" y="3543300"/>
            <a:ext cx="85725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3785" name="TextBox 60"/>
          <p:cNvSpPr txBox="1">
            <a:spLocks noChangeArrowheads="1"/>
          </p:cNvSpPr>
          <p:nvPr/>
        </p:nvSpPr>
        <p:spPr bwMode="auto">
          <a:xfrm rot="-5400000">
            <a:off x="7909718" y="4733132"/>
            <a:ext cx="665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000" b="1">
                <a:cs typeface="B Compset" pitchFamily="2" charset="-78"/>
              </a:rPr>
              <a:t>1397</a:t>
            </a:r>
            <a:endParaRPr lang="en-US" sz="2000" b="1">
              <a:cs typeface="B Compset" pitchFamily="2" charset="-78"/>
            </a:endParaRPr>
          </a:p>
        </p:txBody>
      </p:sp>
      <p:sp>
        <p:nvSpPr>
          <p:cNvPr id="62" name="Arrow: Pentagon 84">
            <a:extLst>
              <a:ext uri="{FF2B5EF4-FFF2-40B4-BE49-F238E27FC236}"/>
            </a:extLst>
          </p:cNvPr>
          <p:cNvSpPr/>
          <p:nvPr/>
        </p:nvSpPr>
        <p:spPr>
          <a:xfrm>
            <a:off x="9061450" y="1358900"/>
            <a:ext cx="1501775" cy="54768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rtl="1">
              <a:defRPr/>
            </a:pPr>
            <a:r>
              <a:rPr lang="fa-IR" b="1" dirty="0">
                <a:cs typeface="B Titr" panose="00000700000000000000" pitchFamily="2" charset="-78"/>
              </a:rPr>
              <a:t>دور هفتم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113787" name="TextBox 62"/>
          <p:cNvSpPr txBox="1">
            <a:spLocks noChangeArrowheads="1"/>
          </p:cNvSpPr>
          <p:nvPr/>
        </p:nvSpPr>
        <p:spPr bwMode="auto">
          <a:xfrm rot="-5400000">
            <a:off x="8668544" y="2056606"/>
            <a:ext cx="6667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sz="2000" b="1">
                <a:cs typeface="B Compset" pitchFamily="2" charset="-78"/>
              </a:rPr>
              <a:t>1398</a:t>
            </a:r>
            <a:endParaRPr lang="en-US" sz="2000" b="1">
              <a:cs typeface="B Compset" pitchFamily="2" charset="-78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9107488" y="1928813"/>
          <a:ext cx="1692275" cy="14890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90172"/>
                <a:gridCol w="502103"/>
              </a:tblGrid>
              <a:tr h="2465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تعداد شرکت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357</a:t>
                      </a:r>
                    </a:p>
                  </a:txBody>
                  <a:tcPr marL="0" marR="0" marT="0" marB="0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تعداد محصولات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9168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فروش قطعی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901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یارانه معاونت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283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106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نحوه حمایت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Compset" panose="00000400000000000000" pitchFamily="2" charset="-78"/>
                        </a:rPr>
                        <a:t>مشابه97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Compset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5" name="Oval 64"/>
          <p:cNvSpPr/>
          <p:nvPr/>
        </p:nvSpPr>
        <p:spPr>
          <a:xfrm>
            <a:off x="9075738" y="3449638"/>
            <a:ext cx="85725" cy="112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66" name="Straight Connector 6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063038" y="1600200"/>
            <a:ext cx="19050" cy="173196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 bwMode="auto">
          <a:xfrm>
            <a:off x="2459038" y="6115050"/>
            <a:ext cx="8888412" cy="665163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rtl="1">
              <a:defRPr/>
            </a:pPr>
            <a:endParaRPr lang="fa-IR" sz="1600" b="1" kern="0" dirty="0">
              <a:solidFill>
                <a:srgbClr val="000000">
                  <a:lumMod val="95000"/>
                  <a:lumOff val="5000"/>
                </a:srgbClr>
              </a:solidFill>
              <a:cs typeface="B Mitra" panose="00000400000000000000" pitchFamily="2" charset="-78"/>
            </a:endParaRPr>
          </a:p>
        </p:txBody>
      </p:sp>
      <p:sp>
        <p:nvSpPr>
          <p:cNvPr id="113805" name="Rectangle 3"/>
          <p:cNvSpPr>
            <a:spLocks noChangeArrowheads="1"/>
          </p:cNvSpPr>
          <p:nvPr/>
        </p:nvSpPr>
        <p:spPr bwMode="auto">
          <a:xfrm>
            <a:off x="3749675" y="6261100"/>
            <a:ext cx="6135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 dirty="0" smtClean="0">
                <a:cs typeface="B Mitra" pitchFamily="2" charset="-78"/>
              </a:rPr>
              <a:t>برنامه نمایشگاه مواد و تجهیزات پیشرفته ایران ساخت</a:t>
            </a:r>
            <a:endParaRPr lang="en-US" sz="2000" b="1" dirty="0">
              <a:cs typeface="B Mitra" pitchFamily="2" charset="-78"/>
            </a:endParaRPr>
          </a:p>
        </p:txBody>
      </p:sp>
      <p:pic>
        <p:nvPicPr>
          <p:cNvPr id="113808" name="Picture 144" descr="C:\Users\m.ramezani\Desktop\کالای-ایران-ساخت-نهایی-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758" y="1378858"/>
            <a:ext cx="2865956" cy="344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71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/>
          </a:blip>
          <a:srcRect l="45934"/>
          <a:stretch/>
        </p:blipFill>
        <p:spPr>
          <a:xfrm>
            <a:off x="1" y="-130627"/>
            <a:ext cx="12192000" cy="704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7313" y="1296988"/>
            <a:ext cx="12034837" cy="546735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1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013423" y="2818140"/>
            <a:ext cx="6326188" cy="3508375"/>
          </a:xfrm>
          <a:custGeom>
            <a:avLst/>
            <a:gdLst>
              <a:gd name="T0" fmla="*/ 0 w 11955"/>
              <a:gd name="T1" fmla="*/ 2814 h 6631"/>
              <a:gd name="T2" fmla="*/ 0 w 11955"/>
              <a:gd name="T3" fmla="*/ 5362 h 6631"/>
              <a:gd name="T4" fmla="*/ 108 w 11955"/>
              <a:gd name="T5" fmla="*/ 6359 h 6631"/>
              <a:gd name="T6" fmla="*/ 474 w 11955"/>
              <a:gd name="T7" fmla="*/ 5841 h 6631"/>
              <a:gd name="T8" fmla="*/ 903 w 11955"/>
              <a:gd name="T9" fmla="*/ 5385 h 6631"/>
              <a:gd name="T10" fmla="*/ 1388 w 11955"/>
              <a:gd name="T11" fmla="*/ 4989 h 6631"/>
              <a:gd name="T12" fmla="*/ 1921 w 11955"/>
              <a:gd name="T13" fmla="*/ 4652 h 6631"/>
              <a:gd name="T14" fmla="*/ 2494 w 11955"/>
              <a:gd name="T15" fmla="*/ 4371 h 6631"/>
              <a:gd name="T16" fmla="*/ 3101 w 11955"/>
              <a:gd name="T17" fmla="*/ 4146 h 6631"/>
              <a:gd name="T18" fmla="*/ 3734 w 11955"/>
              <a:gd name="T19" fmla="*/ 3972 h 6631"/>
              <a:gd name="T20" fmla="*/ 4386 w 11955"/>
              <a:gd name="T21" fmla="*/ 3847 h 6631"/>
              <a:gd name="T22" fmla="*/ 5051 w 11955"/>
              <a:gd name="T23" fmla="*/ 3770 h 6631"/>
              <a:gd name="T24" fmla="*/ 5720 w 11955"/>
              <a:gd name="T25" fmla="*/ 3741 h 6631"/>
              <a:gd name="T26" fmla="*/ 6357 w 11955"/>
              <a:gd name="T27" fmla="*/ 3752 h 6631"/>
              <a:gd name="T28" fmla="*/ 6999 w 11955"/>
              <a:gd name="T29" fmla="*/ 3805 h 6631"/>
              <a:gd name="T30" fmla="*/ 7658 w 11955"/>
              <a:gd name="T31" fmla="*/ 3900 h 6631"/>
              <a:gd name="T32" fmla="*/ 8319 w 11955"/>
              <a:gd name="T33" fmla="*/ 4041 h 6631"/>
              <a:gd name="T34" fmla="*/ 8970 w 11955"/>
              <a:gd name="T35" fmla="*/ 4233 h 6631"/>
              <a:gd name="T36" fmla="*/ 9598 w 11955"/>
              <a:gd name="T37" fmla="*/ 4478 h 6631"/>
              <a:gd name="T38" fmla="*/ 10191 w 11955"/>
              <a:gd name="T39" fmla="*/ 4780 h 6631"/>
              <a:gd name="T40" fmla="*/ 10735 w 11955"/>
              <a:gd name="T41" fmla="*/ 5143 h 6631"/>
              <a:gd name="T42" fmla="*/ 11220 w 11955"/>
              <a:gd name="T43" fmla="*/ 5570 h 6631"/>
              <a:gd name="T44" fmla="*/ 11631 w 11955"/>
              <a:gd name="T45" fmla="*/ 6064 h 6631"/>
              <a:gd name="T46" fmla="*/ 11955 w 11955"/>
              <a:gd name="T47" fmla="*/ 6631 h 6631"/>
              <a:gd name="T48" fmla="*/ 11841 w 11955"/>
              <a:gd name="T49" fmla="*/ 260 h 6631"/>
              <a:gd name="T50" fmla="*/ 11450 w 11955"/>
              <a:gd name="T51" fmla="*/ 779 h 6631"/>
              <a:gd name="T52" fmla="*/ 10994 w 11955"/>
              <a:gd name="T53" fmla="*/ 1227 h 6631"/>
              <a:gd name="T54" fmla="*/ 10480 w 11955"/>
              <a:gd name="T55" fmla="*/ 1611 h 6631"/>
              <a:gd name="T56" fmla="*/ 9921 w 11955"/>
              <a:gd name="T57" fmla="*/ 1931 h 6631"/>
              <a:gd name="T58" fmla="*/ 9325 w 11955"/>
              <a:gd name="T59" fmla="*/ 2194 h 6631"/>
              <a:gd name="T60" fmla="*/ 8702 w 11955"/>
              <a:gd name="T61" fmla="*/ 2403 h 6631"/>
              <a:gd name="T62" fmla="*/ 8063 w 11955"/>
              <a:gd name="T63" fmla="*/ 2562 h 6631"/>
              <a:gd name="T64" fmla="*/ 7417 w 11955"/>
              <a:gd name="T65" fmla="*/ 2674 h 6631"/>
              <a:gd name="T66" fmla="*/ 6776 w 11955"/>
              <a:gd name="T67" fmla="*/ 2746 h 6631"/>
              <a:gd name="T68" fmla="*/ 6148 w 11955"/>
              <a:gd name="T69" fmla="*/ 2781 h 6631"/>
              <a:gd name="T70" fmla="*/ 5497 w 11955"/>
              <a:gd name="T71" fmla="*/ 2780 h 6631"/>
              <a:gd name="T72" fmla="*/ 4831 w 11955"/>
              <a:gd name="T73" fmla="*/ 2732 h 6631"/>
              <a:gd name="T74" fmla="*/ 4172 w 11955"/>
              <a:gd name="T75" fmla="*/ 2639 h 6631"/>
              <a:gd name="T76" fmla="*/ 3529 w 11955"/>
              <a:gd name="T77" fmla="*/ 2495 h 6631"/>
              <a:gd name="T78" fmla="*/ 2908 w 11955"/>
              <a:gd name="T79" fmla="*/ 2302 h 6631"/>
              <a:gd name="T80" fmla="*/ 2313 w 11955"/>
              <a:gd name="T81" fmla="*/ 2055 h 6631"/>
              <a:gd name="T82" fmla="*/ 1754 w 11955"/>
              <a:gd name="T83" fmla="*/ 1757 h 6631"/>
              <a:gd name="T84" fmla="*/ 1237 w 11955"/>
              <a:gd name="T85" fmla="*/ 1403 h 6631"/>
              <a:gd name="T86" fmla="*/ 768 w 11955"/>
              <a:gd name="T87" fmla="*/ 993 h 6631"/>
              <a:gd name="T88" fmla="*/ 352 w 11955"/>
              <a:gd name="T89" fmla="*/ 526 h 6631"/>
              <a:gd name="T90" fmla="*/ 0 w 11955"/>
              <a:gd name="T91" fmla="*/ 0 h 6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55" h="6631">
                <a:moveTo>
                  <a:pt x="0" y="0"/>
                </a:moveTo>
                <a:lnTo>
                  <a:pt x="0" y="1968"/>
                </a:lnTo>
                <a:lnTo>
                  <a:pt x="0" y="2814"/>
                </a:lnTo>
                <a:lnTo>
                  <a:pt x="0" y="3661"/>
                </a:lnTo>
                <a:lnTo>
                  <a:pt x="0" y="4484"/>
                </a:lnTo>
                <a:lnTo>
                  <a:pt x="0" y="5362"/>
                </a:lnTo>
                <a:lnTo>
                  <a:pt x="0" y="6204"/>
                </a:lnTo>
                <a:lnTo>
                  <a:pt x="0" y="6546"/>
                </a:lnTo>
                <a:lnTo>
                  <a:pt x="108" y="6359"/>
                </a:lnTo>
                <a:lnTo>
                  <a:pt x="222" y="6180"/>
                </a:lnTo>
                <a:lnTo>
                  <a:pt x="345" y="6007"/>
                </a:lnTo>
                <a:lnTo>
                  <a:pt x="474" y="5841"/>
                </a:lnTo>
                <a:lnTo>
                  <a:pt x="611" y="5683"/>
                </a:lnTo>
                <a:lnTo>
                  <a:pt x="754" y="5530"/>
                </a:lnTo>
                <a:lnTo>
                  <a:pt x="903" y="5385"/>
                </a:lnTo>
                <a:lnTo>
                  <a:pt x="1060" y="5247"/>
                </a:lnTo>
                <a:lnTo>
                  <a:pt x="1221" y="5115"/>
                </a:lnTo>
                <a:lnTo>
                  <a:pt x="1388" y="4989"/>
                </a:lnTo>
                <a:lnTo>
                  <a:pt x="1561" y="4871"/>
                </a:lnTo>
                <a:lnTo>
                  <a:pt x="1739" y="4758"/>
                </a:lnTo>
                <a:lnTo>
                  <a:pt x="1921" y="4652"/>
                </a:lnTo>
                <a:lnTo>
                  <a:pt x="2108" y="4553"/>
                </a:lnTo>
                <a:lnTo>
                  <a:pt x="2299" y="4460"/>
                </a:lnTo>
                <a:lnTo>
                  <a:pt x="2494" y="4371"/>
                </a:lnTo>
                <a:lnTo>
                  <a:pt x="2694" y="4291"/>
                </a:lnTo>
                <a:lnTo>
                  <a:pt x="2896" y="4215"/>
                </a:lnTo>
                <a:lnTo>
                  <a:pt x="3101" y="4146"/>
                </a:lnTo>
                <a:lnTo>
                  <a:pt x="3310" y="4082"/>
                </a:lnTo>
                <a:lnTo>
                  <a:pt x="3521" y="4023"/>
                </a:lnTo>
                <a:lnTo>
                  <a:pt x="3734" y="3972"/>
                </a:lnTo>
                <a:lnTo>
                  <a:pt x="3951" y="3924"/>
                </a:lnTo>
                <a:lnTo>
                  <a:pt x="4167" y="3883"/>
                </a:lnTo>
                <a:lnTo>
                  <a:pt x="4386" y="3847"/>
                </a:lnTo>
                <a:lnTo>
                  <a:pt x="4607" y="3816"/>
                </a:lnTo>
                <a:lnTo>
                  <a:pt x="4828" y="3791"/>
                </a:lnTo>
                <a:lnTo>
                  <a:pt x="5051" y="3770"/>
                </a:lnTo>
                <a:lnTo>
                  <a:pt x="5274" y="3755"/>
                </a:lnTo>
                <a:lnTo>
                  <a:pt x="5497" y="3746"/>
                </a:lnTo>
                <a:lnTo>
                  <a:pt x="5720" y="3741"/>
                </a:lnTo>
                <a:lnTo>
                  <a:pt x="5943" y="3740"/>
                </a:lnTo>
                <a:lnTo>
                  <a:pt x="6148" y="3745"/>
                </a:lnTo>
                <a:lnTo>
                  <a:pt x="6357" y="3752"/>
                </a:lnTo>
                <a:lnTo>
                  <a:pt x="6568" y="3765"/>
                </a:lnTo>
                <a:lnTo>
                  <a:pt x="6782" y="3783"/>
                </a:lnTo>
                <a:lnTo>
                  <a:pt x="6999" y="3805"/>
                </a:lnTo>
                <a:lnTo>
                  <a:pt x="7218" y="3831"/>
                </a:lnTo>
                <a:lnTo>
                  <a:pt x="7437" y="3863"/>
                </a:lnTo>
                <a:lnTo>
                  <a:pt x="7658" y="3900"/>
                </a:lnTo>
                <a:lnTo>
                  <a:pt x="7878" y="3941"/>
                </a:lnTo>
                <a:lnTo>
                  <a:pt x="8098" y="3988"/>
                </a:lnTo>
                <a:lnTo>
                  <a:pt x="8319" y="4041"/>
                </a:lnTo>
                <a:lnTo>
                  <a:pt x="8538" y="4098"/>
                </a:lnTo>
                <a:lnTo>
                  <a:pt x="8754" y="4162"/>
                </a:lnTo>
                <a:lnTo>
                  <a:pt x="8970" y="4233"/>
                </a:lnTo>
                <a:lnTo>
                  <a:pt x="9182" y="4307"/>
                </a:lnTo>
                <a:lnTo>
                  <a:pt x="9391" y="4389"/>
                </a:lnTo>
                <a:lnTo>
                  <a:pt x="9598" y="4478"/>
                </a:lnTo>
                <a:lnTo>
                  <a:pt x="9800" y="4571"/>
                </a:lnTo>
                <a:lnTo>
                  <a:pt x="9997" y="4673"/>
                </a:lnTo>
                <a:lnTo>
                  <a:pt x="10191" y="4780"/>
                </a:lnTo>
                <a:lnTo>
                  <a:pt x="10378" y="4894"/>
                </a:lnTo>
                <a:lnTo>
                  <a:pt x="10560" y="5015"/>
                </a:lnTo>
                <a:lnTo>
                  <a:pt x="10735" y="5143"/>
                </a:lnTo>
                <a:lnTo>
                  <a:pt x="10905" y="5278"/>
                </a:lnTo>
                <a:lnTo>
                  <a:pt x="11066" y="5420"/>
                </a:lnTo>
                <a:lnTo>
                  <a:pt x="11220" y="5570"/>
                </a:lnTo>
                <a:lnTo>
                  <a:pt x="11366" y="5727"/>
                </a:lnTo>
                <a:lnTo>
                  <a:pt x="11503" y="5893"/>
                </a:lnTo>
                <a:lnTo>
                  <a:pt x="11631" y="6064"/>
                </a:lnTo>
                <a:lnTo>
                  <a:pt x="11749" y="6245"/>
                </a:lnTo>
                <a:lnTo>
                  <a:pt x="11858" y="6434"/>
                </a:lnTo>
                <a:lnTo>
                  <a:pt x="11955" y="6631"/>
                </a:lnTo>
                <a:lnTo>
                  <a:pt x="11955" y="1417"/>
                </a:lnTo>
                <a:lnTo>
                  <a:pt x="11955" y="71"/>
                </a:lnTo>
                <a:lnTo>
                  <a:pt x="11841" y="260"/>
                </a:lnTo>
                <a:lnTo>
                  <a:pt x="11720" y="442"/>
                </a:lnTo>
                <a:lnTo>
                  <a:pt x="11589" y="614"/>
                </a:lnTo>
                <a:lnTo>
                  <a:pt x="11450" y="779"/>
                </a:lnTo>
                <a:lnTo>
                  <a:pt x="11306" y="937"/>
                </a:lnTo>
                <a:lnTo>
                  <a:pt x="11153" y="1085"/>
                </a:lnTo>
                <a:lnTo>
                  <a:pt x="10994" y="1227"/>
                </a:lnTo>
                <a:lnTo>
                  <a:pt x="10829" y="1362"/>
                </a:lnTo>
                <a:lnTo>
                  <a:pt x="10657" y="1490"/>
                </a:lnTo>
                <a:lnTo>
                  <a:pt x="10480" y="1611"/>
                </a:lnTo>
                <a:lnTo>
                  <a:pt x="10299" y="1723"/>
                </a:lnTo>
                <a:lnTo>
                  <a:pt x="10111" y="1831"/>
                </a:lnTo>
                <a:lnTo>
                  <a:pt x="9921" y="1931"/>
                </a:lnTo>
                <a:lnTo>
                  <a:pt x="9726" y="2025"/>
                </a:lnTo>
                <a:lnTo>
                  <a:pt x="9526" y="2112"/>
                </a:lnTo>
                <a:lnTo>
                  <a:pt x="9325" y="2194"/>
                </a:lnTo>
                <a:lnTo>
                  <a:pt x="9120" y="2269"/>
                </a:lnTo>
                <a:lnTo>
                  <a:pt x="8911" y="2339"/>
                </a:lnTo>
                <a:lnTo>
                  <a:pt x="8702" y="2403"/>
                </a:lnTo>
                <a:lnTo>
                  <a:pt x="8489" y="2460"/>
                </a:lnTo>
                <a:lnTo>
                  <a:pt x="8277" y="2514"/>
                </a:lnTo>
                <a:lnTo>
                  <a:pt x="8063" y="2562"/>
                </a:lnTo>
                <a:lnTo>
                  <a:pt x="7847" y="2604"/>
                </a:lnTo>
                <a:lnTo>
                  <a:pt x="7632" y="2642"/>
                </a:lnTo>
                <a:lnTo>
                  <a:pt x="7417" y="2674"/>
                </a:lnTo>
                <a:lnTo>
                  <a:pt x="7203" y="2703"/>
                </a:lnTo>
                <a:lnTo>
                  <a:pt x="6989" y="2727"/>
                </a:lnTo>
                <a:lnTo>
                  <a:pt x="6776" y="2746"/>
                </a:lnTo>
                <a:lnTo>
                  <a:pt x="6565" y="2762"/>
                </a:lnTo>
                <a:lnTo>
                  <a:pt x="6354" y="2773"/>
                </a:lnTo>
                <a:lnTo>
                  <a:pt x="6148" y="2781"/>
                </a:lnTo>
                <a:lnTo>
                  <a:pt x="5943" y="2785"/>
                </a:lnTo>
                <a:lnTo>
                  <a:pt x="5720" y="2785"/>
                </a:lnTo>
                <a:lnTo>
                  <a:pt x="5497" y="2780"/>
                </a:lnTo>
                <a:lnTo>
                  <a:pt x="5274" y="2769"/>
                </a:lnTo>
                <a:lnTo>
                  <a:pt x="5053" y="2753"/>
                </a:lnTo>
                <a:lnTo>
                  <a:pt x="4831" y="2732"/>
                </a:lnTo>
                <a:lnTo>
                  <a:pt x="4610" y="2707"/>
                </a:lnTo>
                <a:lnTo>
                  <a:pt x="4391" y="2674"/>
                </a:lnTo>
                <a:lnTo>
                  <a:pt x="4172" y="2639"/>
                </a:lnTo>
                <a:lnTo>
                  <a:pt x="3956" y="2596"/>
                </a:lnTo>
                <a:lnTo>
                  <a:pt x="3742" y="2548"/>
                </a:lnTo>
                <a:lnTo>
                  <a:pt x="3529" y="2495"/>
                </a:lnTo>
                <a:lnTo>
                  <a:pt x="3319" y="2436"/>
                </a:lnTo>
                <a:lnTo>
                  <a:pt x="3111" y="2371"/>
                </a:lnTo>
                <a:lnTo>
                  <a:pt x="2908" y="2302"/>
                </a:lnTo>
                <a:lnTo>
                  <a:pt x="2705" y="2225"/>
                </a:lnTo>
                <a:lnTo>
                  <a:pt x="2508" y="2143"/>
                </a:lnTo>
                <a:lnTo>
                  <a:pt x="2313" y="2055"/>
                </a:lnTo>
                <a:lnTo>
                  <a:pt x="2123" y="1962"/>
                </a:lnTo>
                <a:lnTo>
                  <a:pt x="1936" y="1862"/>
                </a:lnTo>
                <a:lnTo>
                  <a:pt x="1754" y="1757"/>
                </a:lnTo>
                <a:lnTo>
                  <a:pt x="1577" y="1645"/>
                </a:lnTo>
                <a:lnTo>
                  <a:pt x="1404" y="1527"/>
                </a:lnTo>
                <a:lnTo>
                  <a:pt x="1237" y="1403"/>
                </a:lnTo>
                <a:lnTo>
                  <a:pt x="1075" y="1272"/>
                </a:lnTo>
                <a:lnTo>
                  <a:pt x="919" y="1136"/>
                </a:lnTo>
                <a:lnTo>
                  <a:pt x="768" y="993"/>
                </a:lnTo>
                <a:lnTo>
                  <a:pt x="623" y="844"/>
                </a:lnTo>
                <a:lnTo>
                  <a:pt x="484" y="688"/>
                </a:lnTo>
                <a:lnTo>
                  <a:pt x="352" y="526"/>
                </a:lnTo>
                <a:lnTo>
                  <a:pt x="228" y="357"/>
                </a:lnTo>
                <a:lnTo>
                  <a:pt x="110" y="1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4000">
                <a:srgbClr val="0F3A5C"/>
              </a:gs>
              <a:gs pos="41000">
                <a:srgbClr val="0F3A5C"/>
              </a:gs>
              <a:gs pos="14000">
                <a:srgbClr val="06538C"/>
              </a:gs>
              <a:gs pos="94000">
                <a:srgbClr val="03548F"/>
              </a:gs>
            </a:gsLst>
            <a:lin ang="0" scaled="1"/>
          </a:gradFill>
          <a:ln w="25400">
            <a:gradFill>
              <a:gsLst>
                <a:gs pos="58420">
                  <a:srgbClr val="0F3A5C"/>
                </a:gs>
                <a:gs pos="46000">
                  <a:srgbClr val="0F3A5C"/>
                </a:gs>
                <a:gs pos="0">
                  <a:srgbClr val="54A6D8"/>
                </a:gs>
                <a:gs pos="100000">
                  <a:srgbClr val="03548F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Freeform 2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013075" y="3625850"/>
            <a:ext cx="1322388" cy="1911350"/>
          </a:xfrm>
          <a:custGeom>
            <a:avLst/>
            <a:gdLst>
              <a:gd name="T0" fmla="*/ 0 w 2498"/>
              <a:gd name="T1" fmla="*/ 3613 h 3613"/>
              <a:gd name="T2" fmla="*/ 68 w 2498"/>
              <a:gd name="T3" fmla="*/ 3516 h 3613"/>
              <a:gd name="T4" fmla="*/ 137 w 2498"/>
              <a:gd name="T5" fmla="*/ 3423 h 3613"/>
              <a:gd name="T6" fmla="*/ 210 w 2498"/>
              <a:gd name="T7" fmla="*/ 3333 h 3613"/>
              <a:gd name="T8" fmla="*/ 286 w 2498"/>
              <a:gd name="T9" fmla="*/ 3247 h 3613"/>
              <a:gd name="T10" fmla="*/ 365 w 2498"/>
              <a:gd name="T11" fmla="*/ 3164 h 3613"/>
              <a:gd name="T12" fmla="*/ 449 w 2498"/>
              <a:gd name="T13" fmla="*/ 3085 h 3613"/>
              <a:gd name="T14" fmla="*/ 534 w 2498"/>
              <a:gd name="T15" fmla="*/ 3008 h 3613"/>
              <a:gd name="T16" fmla="*/ 624 w 2498"/>
              <a:gd name="T17" fmla="*/ 2933 h 3613"/>
              <a:gd name="T18" fmla="*/ 719 w 2498"/>
              <a:gd name="T19" fmla="*/ 2863 h 3613"/>
              <a:gd name="T20" fmla="*/ 819 w 2498"/>
              <a:gd name="T21" fmla="*/ 2794 h 3613"/>
              <a:gd name="T22" fmla="*/ 923 w 2498"/>
              <a:gd name="T23" fmla="*/ 2728 h 3613"/>
              <a:gd name="T24" fmla="*/ 1032 w 2498"/>
              <a:gd name="T25" fmla="*/ 2665 h 3613"/>
              <a:gd name="T26" fmla="*/ 1147 w 2498"/>
              <a:gd name="T27" fmla="*/ 2605 h 3613"/>
              <a:gd name="T28" fmla="*/ 1267 w 2498"/>
              <a:gd name="T29" fmla="*/ 2547 h 3613"/>
              <a:gd name="T30" fmla="*/ 1393 w 2498"/>
              <a:gd name="T31" fmla="*/ 2492 h 3613"/>
              <a:gd name="T32" fmla="*/ 1526 w 2498"/>
              <a:gd name="T33" fmla="*/ 2439 h 3613"/>
              <a:gd name="T34" fmla="*/ 2498 w 2498"/>
              <a:gd name="T35" fmla="*/ 1785 h 3613"/>
              <a:gd name="T36" fmla="*/ 1526 w 2498"/>
              <a:gd name="T37" fmla="*/ 1233 h 3613"/>
              <a:gd name="T38" fmla="*/ 1403 w 2498"/>
              <a:gd name="T39" fmla="*/ 1176 h 3613"/>
              <a:gd name="T40" fmla="*/ 1281 w 2498"/>
              <a:gd name="T41" fmla="*/ 1117 h 3613"/>
              <a:gd name="T42" fmla="*/ 1165 w 2498"/>
              <a:gd name="T43" fmla="*/ 1057 h 3613"/>
              <a:gd name="T44" fmla="*/ 1051 w 2498"/>
              <a:gd name="T45" fmla="*/ 993 h 3613"/>
              <a:gd name="T46" fmla="*/ 941 w 2498"/>
              <a:gd name="T47" fmla="*/ 926 h 3613"/>
              <a:gd name="T48" fmla="*/ 833 w 2498"/>
              <a:gd name="T49" fmla="*/ 858 h 3613"/>
              <a:gd name="T50" fmla="*/ 730 w 2498"/>
              <a:gd name="T51" fmla="*/ 786 h 3613"/>
              <a:gd name="T52" fmla="*/ 631 w 2498"/>
              <a:gd name="T53" fmla="*/ 712 h 3613"/>
              <a:gd name="T54" fmla="*/ 536 w 2498"/>
              <a:gd name="T55" fmla="*/ 635 h 3613"/>
              <a:gd name="T56" fmla="*/ 445 w 2498"/>
              <a:gd name="T57" fmla="*/ 555 h 3613"/>
              <a:gd name="T58" fmla="*/ 359 w 2498"/>
              <a:gd name="T59" fmla="*/ 470 h 3613"/>
              <a:gd name="T60" fmla="*/ 277 w 2498"/>
              <a:gd name="T61" fmla="*/ 383 h 3613"/>
              <a:gd name="T62" fmla="*/ 200 w 2498"/>
              <a:gd name="T63" fmla="*/ 293 h 3613"/>
              <a:gd name="T64" fmla="*/ 128 w 2498"/>
              <a:gd name="T65" fmla="*/ 198 h 3613"/>
              <a:gd name="T66" fmla="*/ 62 w 2498"/>
              <a:gd name="T67" fmla="*/ 101 h 3613"/>
              <a:gd name="T68" fmla="*/ 0 w 2498"/>
              <a:gd name="T69" fmla="*/ 0 h 3613"/>
              <a:gd name="T70" fmla="*/ 0 w 2498"/>
              <a:gd name="T71" fmla="*/ 1290 h 3613"/>
              <a:gd name="T72" fmla="*/ 0 w 2498"/>
              <a:gd name="T73" fmla="*/ 2960 h 3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98" h="3613">
                <a:moveTo>
                  <a:pt x="0" y="2960"/>
                </a:moveTo>
                <a:lnTo>
                  <a:pt x="0" y="3613"/>
                </a:lnTo>
                <a:lnTo>
                  <a:pt x="33" y="3564"/>
                </a:lnTo>
                <a:lnTo>
                  <a:pt x="68" y="3516"/>
                </a:lnTo>
                <a:lnTo>
                  <a:pt x="103" y="3469"/>
                </a:lnTo>
                <a:lnTo>
                  <a:pt x="137" y="3423"/>
                </a:lnTo>
                <a:lnTo>
                  <a:pt x="174" y="3378"/>
                </a:lnTo>
                <a:lnTo>
                  <a:pt x="210" y="3333"/>
                </a:lnTo>
                <a:lnTo>
                  <a:pt x="249" y="3290"/>
                </a:lnTo>
                <a:lnTo>
                  <a:pt x="286" y="3247"/>
                </a:lnTo>
                <a:lnTo>
                  <a:pt x="326" y="3205"/>
                </a:lnTo>
                <a:lnTo>
                  <a:pt x="365" y="3164"/>
                </a:lnTo>
                <a:lnTo>
                  <a:pt x="406" y="3124"/>
                </a:lnTo>
                <a:lnTo>
                  <a:pt x="449" y="3085"/>
                </a:lnTo>
                <a:lnTo>
                  <a:pt x="491" y="3045"/>
                </a:lnTo>
                <a:lnTo>
                  <a:pt x="534" y="3008"/>
                </a:lnTo>
                <a:lnTo>
                  <a:pt x="579" y="2970"/>
                </a:lnTo>
                <a:lnTo>
                  <a:pt x="624" y="2933"/>
                </a:lnTo>
                <a:lnTo>
                  <a:pt x="672" y="2897"/>
                </a:lnTo>
                <a:lnTo>
                  <a:pt x="719" y="2863"/>
                </a:lnTo>
                <a:lnTo>
                  <a:pt x="769" y="2828"/>
                </a:lnTo>
                <a:lnTo>
                  <a:pt x="819" y="2794"/>
                </a:lnTo>
                <a:lnTo>
                  <a:pt x="870" y="2760"/>
                </a:lnTo>
                <a:lnTo>
                  <a:pt x="923" y="2728"/>
                </a:lnTo>
                <a:lnTo>
                  <a:pt x="977" y="2696"/>
                </a:lnTo>
                <a:lnTo>
                  <a:pt x="1032" y="2665"/>
                </a:lnTo>
                <a:lnTo>
                  <a:pt x="1089" y="2635"/>
                </a:lnTo>
                <a:lnTo>
                  <a:pt x="1147" y="2605"/>
                </a:lnTo>
                <a:lnTo>
                  <a:pt x="1206" y="2576"/>
                </a:lnTo>
                <a:lnTo>
                  <a:pt x="1267" y="2547"/>
                </a:lnTo>
                <a:lnTo>
                  <a:pt x="1330" y="2519"/>
                </a:lnTo>
                <a:lnTo>
                  <a:pt x="1393" y="2492"/>
                </a:lnTo>
                <a:lnTo>
                  <a:pt x="1460" y="2465"/>
                </a:lnTo>
                <a:lnTo>
                  <a:pt x="1526" y="2439"/>
                </a:lnTo>
                <a:lnTo>
                  <a:pt x="1526" y="2901"/>
                </a:lnTo>
                <a:lnTo>
                  <a:pt x="2498" y="1785"/>
                </a:lnTo>
                <a:lnTo>
                  <a:pt x="1526" y="642"/>
                </a:lnTo>
                <a:lnTo>
                  <a:pt x="1526" y="1233"/>
                </a:lnTo>
                <a:lnTo>
                  <a:pt x="1463" y="1206"/>
                </a:lnTo>
                <a:lnTo>
                  <a:pt x="1403" y="1176"/>
                </a:lnTo>
                <a:lnTo>
                  <a:pt x="1342" y="1147"/>
                </a:lnTo>
                <a:lnTo>
                  <a:pt x="1281" y="1117"/>
                </a:lnTo>
                <a:lnTo>
                  <a:pt x="1223" y="1088"/>
                </a:lnTo>
                <a:lnTo>
                  <a:pt x="1165" y="1057"/>
                </a:lnTo>
                <a:lnTo>
                  <a:pt x="1107" y="1025"/>
                </a:lnTo>
                <a:lnTo>
                  <a:pt x="1051" y="993"/>
                </a:lnTo>
                <a:lnTo>
                  <a:pt x="994" y="960"/>
                </a:lnTo>
                <a:lnTo>
                  <a:pt x="941" y="926"/>
                </a:lnTo>
                <a:lnTo>
                  <a:pt x="887" y="893"/>
                </a:lnTo>
                <a:lnTo>
                  <a:pt x="833" y="858"/>
                </a:lnTo>
                <a:lnTo>
                  <a:pt x="782" y="822"/>
                </a:lnTo>
                <a:lnTo>
                  <a:pt x="730" y="786"/>
                </a:lnTo>
                <a:lnTo>
                  <a:pt x="681" y="749"/>
                </a:lnTo>
                <a:lnTo>
                  <a:pt x="631" y="712"/>
                </a:lnTo>
                <a:lnTo>
                  <a:pt x="583" y="674"/>
                </a:lnTo>
                <a:lnTo>
                  <a:pt x="536" y="635"/>
                </a:lnTo>
                <a:lnTo>
                  <a:pt x="490" y="594"/>
                </a:lnTo>
                <a:lnTo>
                  <a:pt x="445" y="555"/>
                </a:lnTo>
                <a:lnTo>
                  <a:pt x="401" y="512"/>
                </a:lnTo>
                <a:lnTo>
                  <a:pt x="359" y="470"/>
                </a:lnTo>
                <a:lnTo>
                  <a:pt x="318" y="428"/>
                </a:lnTo>
                <a:lnTo>
                  <a:pt x="277" y="383"/>
                </a:lnTo>
                <a:lnTo>
                  <a:pt x="238" y="338"/>
                </a:lnTo>
                <a:lnTo>
                  <a:pt x="200" y="293"/>
                </a:lnTo>
                <a:lnTo>
                  <a:pt x="164" y="246"/>
                </a:lnTo>
                <a:lnTo>
                  <a:pt x="128" y="198"/>
                </a:lnTo>
                <a:lnTo>
                  <a:pt x="95" y="151"/>
                </a:lnTo>
                <a:lnTo>
                  <a:pt x="62" y="101"/>
                </a:lnTo>
                <a:lnTo>
                  <a:pt x="30" y="51"/>
                </a:lnTo>
                <a:lnTo>
                  <a:pt x="0" y="0"/>
                </a:lnTo>
                <a:lnTo>
                  <a:pt x="0" y="444"/>
                </a:lnTo>
                <a:lnTo>
                  <a:pt x="0" y="1290"/>
                </a:lnTo>
                <a:lnTo>
                  <a:pt x="0" y="2137"/>
                </a:lnTo>
                <a:lnTo>
                  <a:pt x="0" y="2960"/>
                </a:lnTo>
                <a:close/>
              </a:path>
            </a:pathLst>
          </a:custGeom>
          <a:solidFill>
            <a:srgbClr val="54A6D8">
              <a:alpha val="78000"/>
            </a:srgbClr>
          </a:solidFill>
          <a:ln>
            <a:noFill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62">
            <a:extLst>
              <a:ext uri="{FF2B5EF4-FFF2-40B4-BE49-F238E27FC236}"/>
            </a:extLst>
          </p:cNvPr>
          <p:cNvGrpSpPr/>
          <p:nvPr/>
        </p:nvGrpSpPr>
        <p:grpSpPr>
          <a:xfrm>
            <a:off x="594535" y="2575486"/>
            <a:ext cx="2000250" cy="234950"/>
            <a:chOff x="671513" y="1701801"/>
            <a:chExt cx="2000250" cy="234950"/>
          </a:xfrm>
          <a:gradFill>
            <a:gsLst>
              <a:gs pos="0">
                <a:srgbClr val="03548F">
                  <a:lumMod val="75000"/>
                </a:srgbClr>
              </a:gs>
              <a:gs pos="100000">
                <a:srgbClr val="A3D134"/>
              </a:gs>
            </a:gsLst>
            <a:lin ang="5400000" scaled="1"/>
          </a:gradFill>
        </p:grpSpPr>
        <p:sp>
          <p:nvSpPr>
            <p:cNvPr id="364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71513" y="1701801"/>
              <a:ext cx="254000" cy="169863"/>
            </a:xfrm>
            <a:custGeom>
              <a:avLst/>
              <a:gdLst>
                <a:gd name="T0" fmla="*/ 115 w 479"/>
                <a:gd name="T1" fmla="*/ 97 h 319"/>
                <a:gd name="T2" fmla="*/ 234 w 479"/>
                <a:gd name="T3" fmla="*/ 97 h 319"/>
                <a:gd name="T4" fmla="*/ 234 w 479"/>
                <a:gd name="T5" fmla="*/ 0 h 319"/>
                <a:gd name="T6" fmla="*/ 361 w 479"/>
                <a:gd name="T7" fmla="*/ 0 h 319"/>
                <a:gd name="T8" fmla="*/ 361 w 479"/>
                <a:gd name="T9" fmla="*/ 97 h 319"/>
                <a:gd name="T10" fmla="*/ 479 w 479"/>
                <a:gd name="T11" fmla="*/ 97 h 319"/>
                <a:gd name="T12" fmla="*/ 477 w 479"/>
                <a:gd name="T13" fmla="*/ 319 h 319"/>
                <a:gd name="T14" fmla="*/ 0 w 479"/>
                <a:gd name="T15" fmla="*/ 319 h 319"/>
                <a:gd name="T16" fmla="*/ 0 w 479"/>
                <a:gd name="T17" fmla="*/ 224 h 319"/>
                <a:gd name="T18" fmla="*/ 115 w 479"/>
                <a:gd name="T19" fmla="*/ 224 h 319"/>
                <a:gd name="T20" fmla="*/ 115 w 479"/>
                <a:gd name="T21" fmla="*/ 9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9" h="319">
                  <a:moveTo>
                    <a:pt x="115" y="97"/>
                  </a:moveTo>
                  <a:lnTo>
                    <a:pt x="234" y="97"/>
                  </a:lnTo>
                  <a:lnTo>
                    <a:pt x="234" y="0"/>
                  </a:lnTo>
                  <a:lnTo>
                    <a:pt x="361" y="0"/>
                  </a:lnTo>
                  <a:lnTo>
                    <a:pt x="361" y="97"/>
                  </a:lnTo>
                  <a:lnTo>
                    <a:pt x="479" y="97"/>
                  </a:lnTo>
                  <a:lnTo>
                    <a:pt x="477" y="319"/>
                  </a:lnTo>
                  <a:lnTo>
                    <a:pt x="0" y="319"/>
                  </a:lnTo>
                  <a:lnTo>
                    <a:pt x="0" y="224"/>
                  </a:lnTo>
                  <a:lnTo>
                    <a:pt x="115" y="224"/>
                  </a:lnTo>
                  <a:lnTo>
                    <a:pt x="115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reeform 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90601" y="1755776"/>
              <a:ext cx="125413" cy="115888"/>
            </a:xfrm>
            <a:custGeom>
              <a:avLst/>
              <a:gdLst>
                <a:gd name="T0" fmla="*/ 107 w 238"/>
                <a:gd name="T1" fmla="*/ 0 h 217"/>
                <a:gd name="T2" fmla="*/ 233 w 238"/>
                <a:gd name="T3" fmla="*/ 0 h 217"/>
                <a:gd name="T4" fmla="*/ 238 w 238"/>
                <a:gd name="T5" fmla="*/ 217 h 217"/>
                <a:gd name="T6" fmla="*/ 0 w 238"/>
                <a:gd name="T7" fmla="*/ 217 h 217"/>
                <a:gd name="T8" fmla="*/ 0 w 238"/>
                <a:gd name="T9" fmla="*/ 122 h 217"/>
                <a:gd name="T10" fmla="*/ 107 w 238"/>
                <a:gd name="T11" fmla="*/ 122 h 217"/>
                <a:gd name="T12" fmla="*/ 107 w 238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17">
                  <a:moveTo>
                    <a:pt x="107" y="0"/>
                  </a:moveTo>
                  <a:lnTo>
                    <a:pt x="233" y="0"/>
                  </a:lnTo>
                  <a:lnTo>
                    <a:pt x="238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07" y="12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19226" y="1755776"/>
              <a:ext cx="185738" cy="115888"/>
            </a:xfrm>
            <a:custGeom>
              <a:avLst/>
              <a:gdLst>
                <a:gd name="T0" fmla="*/ 110 w 351"/>
                <a:gd name="T1" fmla="*/ 0 h 217"/>
                <a:gd name="T2" fmla="*/ 237 w 351"/>
                <a:gd name="T3" fmla="*/ 0 h 217"/>
                <a:gd name="T4" fmla="*/ 237 w 351"/>
                <a:gd name="T5" fmla="*/ 122 h 217"/>
                <a:gd name="T6" fmla="*/ 351 w 351"/>
                <a:gd name="T7" fmla="*/ 122 h 217"/>
                <a:gd name="T8" fmla="*/ 351 w 351"/>
                <a:gd name="T9" fmla="*/ 217 h 217"/>
                <a:gd name="T10" fmla="*/ 0 w 351"/>
                <a:gd name="T11" fmla="*/ 217 h 217"/>
                <a:gd name="T12" fmla="*/ 0 w 351"/>
                <a:gd name="T13" fmla="*/ 122 h 217"/>
                <a:gd name="T14" fmla="*/ 110 w 351"/>
                <a:gd name="T15" fmla="*/ 122 h 217"/>
                <a:gd name="T16" fmla="*/ 110 w 351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17">
                  <a:moveTo>
                    <a:pt x="110" y="0"/>
                  </a:moveTo>
                  <a:lnTo>
                    <a:pt x="237" y="0"/>
                  </a:lnTo>
                  <a:lnTo>
                    <a:pt x="237" y="122"/>
                  </a:lnTo>
                  <a:lnTo>
                    <a:pt x="351" y="122"/>
                  </a:lnTo>
                  <a:lnTo>
                    <a:pt x="351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10" y="12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reeform 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71638" y="1706563"/>
              <a:ext cx="303213" cy="165100"/>
            </a:xfrm>
            <a:custGeom>
              <a:avLst/>
              <a:gdLst>
                <a:gd name="T0" fmla="*/ 357 w 573"/>
                <a:gd name="T1" fmla="*/ 0 h 310"/>
                <a:gd name="T2" fmla="*/ 483 w 573"/>
                <a:gd name="T3" fmla="*/ 0 h 310"/>
                <a:gd name="T4" fmla="*/ 483 w 573"/>
                <a:gd name="T5" fmla="*/ 98 h 310"/>
                <a:gd name="T6" fmla="*/ 573 w 573"/>
                <a:gd name="T7" fmla="*/ 98 h 310"/>
                <a:gd name="T8" fmla="*/ 573 w 573"/>
                <a:gd name="T9" fmla="*/ 215 h 310"/>
                <a:gd name="T10" fmla="*/ 573 w 573"/>
                <a:gd name="T11" fmla="*/ 310 h 310"/>
                <a:gd name="T12" fmla="*/ 236 w 573"/>
                <a:gd name="T13" fmla="*/ 310 h 310"/>
                <a:gd name="T14" fmla="*/ 116 w 573"/>
                <a:gd name="T15" fmla="*/ 310 h 310"/>
                <a:gd name="T16" fmla="*/ 0 w 573"/>
                <a:gd name="T17" fmla="*/ 310 h 310"/>
                <a:gd name="T18" fmla="*/ 0 w 573"/>
                <a:gd name="T19" fmla="*/ 215 h 310"/>
                <a:gd name="T20" fmla="*/ 0 w 573"/>
                <a:gd name="T21" fmla="*/ 1 h 310"/>
                <a:gd name="T22" fmla="*/ 116 w 573"/>
                <a:gd name="T23" fmla="*/ 1 h 310"/>
                <a:gd name="T24" fmla="*/ 116 w 573"/>
                <a:gd name="T25" fmla="*/ 215 h 310"/>
                <a:gd name="T26" fmla="*/ 236 w 573"/>
                <a:gd name="T27" fmla="*/ 215 h 310"/>
                <a:gd name="T28" fmla="*/ 236 w 573"/>
                <a:gd name="T29" fmla="*/ 98 h 310"/>
                <a:gd name="T30" fmla="*/ 357 w 573"/>
                <a:gd name="T31" fmla="*/ 98 h 310"/>
                <a:gd name="T32" fmla="*/ 357 w 573"/>
                <a:gd name="T3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3" h="310">
                  <a:moveTo>
                    <a:pt x="357" y="0"/>
                  </a:moveTo>
                  <a:lnTo>
                    <a:pt x="483" y="0"/>
                  </a:lnTo>
                  <a:lnTo>
                    <a:pt x="483" y="98"/>
                  </a:lnTo>
                  <a:lnTo>
                    <a:pt x="573" y="98"/>
                  </a:lnTo>
                  <a:lnTo>
                    <a:pt x="573" y="215"/>
                  </a:lnTo>
                  <a:lnTo>
                    <a:pt x="573" y="310"/>
                  </a:lnTo>
                  <a:lnTo>
                    <a:pt x="236" y="310"/>
                  </a:lnTo>
                  <a:lnTo>
                    <a:pt x="116" y="310"/>
                  </a:lnTo>
                  <a:lnTo>
                    <a:pt x="0" y="310"/>
                  </a:lnTo>
                  <a:lnTo>
                    <a:pt x="0" y="215"/>
                  </a:lnTo>
                  <a:lnTo>
                    <a:pt x="0" y="1"/>
                  </a:lnTo>
                  <a:lnTo>
                    <a:pt x="116" y="1"/>
                  </a:lnTo>
                  <a:lnTo>
                    <a:pt x="116" y="215"/>
                  </a:lnTo>
                  <a:lnTo>
                    <a:pt x="236" y="215"/>
                  </a:lnTo>
                  <a:lnTo>
                    <a:pt x="236" y="98"/>
                  </a:lnTo>
                  <a:lnTo>
                    <a:pt x="357" y="98"/>
                  </a:lnTo>
                  <a:lnTo>
                    <a:pt x="3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reeform 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0763" y="1709738"/>
              <a:ext cx="381000" cy="161925"/>
            </a:xfrm>
            <a:custGeom>
              <a:avLst/>
              <a:gdLst>
                <a:gd name="T0" fmla="*/ 107 w 720"/>
                <a:gd name="T1" fmla="*/ 74 h 304"/>
                <a:gd name="T2" fmla="*/ 236 w 720"/>
                <a:gd name="T3" fmla="*/ 74 h 304"/>
                <a:gd name="T4" fmla="*/ 236 w 720"/>
                <a:gd name="T5" fmla="*/ 0 h 304"/>
                <a:gd name="T6" fmla="*/ 378 w 720"/>
                <a:gd name="T7" fmla="*/ 0 h 304"/>
                <a:gd name="T8" fmla="*/ 378 w 720"/>
                <a:gd name="T9" fmla="*/ 74 h 304"/>
                <a:gd name="T10" fmla="*/ 378 w 720"/>
                <a:gd name="T11" fmla="*/ 136 h 304"/>
                <a:gd name="T12" fmla="*/ 378 w 720"/>
                <a:gd name="T13" fmla="*/ 209 h 304"/>
                <a:gd name="T14" fmla="*/ 479 w 720"/>
                <a:gd name="T15" fmla="*/ 209 h 304"/>
                <a:gd name="T16" fmla="*/ 479 w 720"/>
                <a:gd name="T17" fmla="*/ 74 h 304"/>
                <a:gd name="T18" fmla="*/ 614 w 720"/>
                <a:gd name="T19" fmla="*/ 74 h 304"/>
                <a:gd name="T20" fmla="*/ 614 w 720"/>
                <a:gd name="T21" fmla="*/ 209 h 304"/>
                <a:gd name="T22" fmla="*/ 720 w 720"/>
                <a:gd name="T23" fmla="*/ 209 h 304"/>
                <a:gd name="T24" fmla="*/ 720 w 720"/>
                <a:gd name="T25" fmla="*/ 304 h 304"/>
                <a:gd name="T26" fmla="*/ 0 w 720"/>
                <a:gd name="T27" fmla="*/ 304 h 304"/>
                <a:gd name="T28" fmla="*/ 0 w 720"/>
                <a:gd name="T29" fmla="*/ 209 h 304"/>
                <a:gd name="T30" fmla="*/ 107 w 720"/>
                <a:gd name="T31" fmla="*/ 209 h 304"/>
                <a:gd name="T32" fmla="*/ 107 w 720"/>
                <a:gd name="T33" fmla="*/ 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304">
                  <a:moveTo>
                    <a:pt x="107" y="74"/>
                  </a:moveTo>
                  <a:lnTo>
                    <a:pt x="236" y="74"/>
                  </a:lnTo>
                  <a:lnTo>
                    <a:pt x="236" y="0"/>
                  </a:lnTo>
                  <a:lnTo>
                    <a:pt x="378" y="0"/>
                  </a:lnTo>
                  <a:lnTo>
                    <a:pt x="378" y="74"/>
                  </a:lnTo>
                  <a:lnTo>
                    <a:pt x="378" y="136"/>
                  </a:lnTo>
                  <a:lnTo>
                    <a:pt x="378" y="209"/>
                  </a:lnTo>
                  <a:lnTo>
                    <a:pt x="479" y="209"/>
                  </a:lnTo>
                  <a:lnTo>
                    <a:pt x="479" y="74"/>
                  </a:lnTo>
                  <a:lnTo>
                    <a:pt x="614" y="74"/>
                  </a:lnTo>
                  <a:lnTo>
                    <a:pt x="614" y="209"/>
                  </a:lnTo>
                  <a:lnTo>
                    <a:pt x="720" y="209"/>
                  </a:lnTo>
                  <a:lnTo>
                    <a:pt x="720" y="304"/>
                  </a:lnTo>
                  <a:lnTo>
                    <a:pt x="0" y="304"/>
                  </a:lnTo>
                  <a:lnTo>
                    <a:pt x="0" y="209"/>
                  </a:lnTo>
                  <a:lnTo>
                    <a:pt x="107" y="209"/>
                  </a:lnTo>
                  <a:lnTo>
                    <a:pt x="10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Rectangle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1887538"/>
              <a:ext cx="4826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Rectangle 1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1820863"/>
              <a:ext cx="381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20901" y="1757363"/>
              <a:ext cx="42863" cy="114300"/>
            </a:xfrm>
            <a:custGeom>
              <a:avLst/>
              <a:gdLst>
                <a:gd name="T0" fmla="*/ 81 w 81"/>
                <a:gd name="T1" fmla="*/ 119 h 214"/>
                <a:gd name="T2" fmla="*/ 81 w 81"/>
                <a:gd name="T3" fmla="*/ 0 h 214"/>
                <a:gd name="T4" fmla="*/ 0 w 81"/>
                <a:gd name="T5" fmla="*/ 0 h 214"/>
                <a:gd name="T6" fmla="*/ 0 w 81"/>
                <a:gd name="T7" fmla="*/ 119 h 214"/>
                <a:gd name="T8" fmla="*/ 0 w 81"/>
                <a:gd name="T9" fmla="*/ 214 h 214"/>
                <a:gd name="T10" fmla="*/ 81 w 81"/>
                <a:gd name="T11" fmla="*/ 214 h 214"/>
                <a:gd name="T12" fmla="*/ 81 w 81"/>
                <a:gd name="T13" fmla="*/ 11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14">
                  <a:moveTo>
                    <a:pt x="81" y="119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0" y="214"/>
                  </a:lnTo>
                  <a:lnTo>
                    <a:pt x="81" y="214"/>
                  </a:lnTo>
                  <a:lnTo>
                    <a:pt x="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Rectangle 1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20901" y="1887538"/>
              <a:ext cx="428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Rectangle 1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60576" y="1887538"/>
              <a:ext cx="381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Rectangle 1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95488" y="1887538"/>
              <a:ext cx="396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Rectangle 1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95488" y="1820863"/>
              <a:ext cx="39688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Rectangle 1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373188" y="1887538"/>
              <a:ext cx="6016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Rectangle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71513" y="1887538"/>
              <a:ext cx="4873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Rectangle 2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887538"/>
              <a:ext cx="412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79513" y="1714501"/>
              <a:ext cx="41275" cy="157163"/>
            </a:xfrm>
            <a:custGeom>
              <a:avLst/>
              <a:gdLst>
                <a:gd name="T0" fmla="*/ 0 w 76"/>
                <a:gd name="T1" fmla="*/ 297 h 297"/>
                <a:gd name="T2" fmla="*/ 76 w 76"/>
                <a:gd name="T3" fmla="*/ 297 h 297"/>
                <a:gd name="T4" fmla="*/ 76 w 76"/>
                <a:gd name="T5" fmla="*/ 202 h 297"/>
                <a:gd name="T6" fmla="*/ 76 w 76"/>
                <a:gd name="T7" fmla="*/ 0 h 297"/>
                <a:gd name="T8" fmla="*/ 0 w 76"/>
                <a:gd name="T9" fmla="*/ 0 h 297"/>
                <a:gd name="T10" fmla="*/ 0 w 76"/>
                <a:gd name="T11" fmla="*/ 202 h 297"/>
                <a:gd name="T12" fmla="*/ 0 w 76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7">
                  <a:moveTo>
                    <a:pt x="0" y="297"/>
                  </a:moveTo>
                  <a:lnTo>
                    <a:pt x="76" y="297"/>
                  </a:lnTo>
                  <a:lnTo>
                    <a:pt x="76" y="20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0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Rectangle 2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1820863"/>
              <a:ext cx="36513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Rectangle 2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1887538"/>
              <a:ext cx="3651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Rectangle 2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308101" y="1887538"/>
              <a:ext cx="412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reeform 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08101" y="1755776"/>
              <a:ext cx="41275" cy="115888"/>
            </a:xfrm>
            <a:custGeom>
              <a:avLst/>
              <a:gdLst>
                <a:gd name="T0" fmla="*/ 0 w 76"/>
                <a:gd name="T1" fmla="*/ 217 h 217"/>
                <a:gd name="T2" fmla="*/ 76 w 76"/>
                <a:gd name="T3" fmla="*/ 217 h 217"/>
                <a:gd name="T4" fmla="*/ 76 w 76"/>
                <a:gd name="T5" fmla="*/ 122 h 217"/>
                <a:gd name="T6" fmla="*/ 76 w 76"/>
                <a:gd name="T7" fmla="*/ 0 h 217"/>
                <a:gd name="T8" fmla="*/ 0 w 76"/>
                <a:gd name="T9" fmla="*/ 0 h 217"/>
                <a:gd name="T10" fmla="*/ 0 w 76"/>
                <a:gd name="T11" fmla="*/ 122 h 217"/>
                <a:gd name="T12" fmla="*/ 0 w 76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17">
                  <a:moveTo>
                    <a:pt x="0" y="217"/>
                  </a:moveTo>
                  <a:lnTo>
                    <a:pt x="76" y="217"/>
                  </a:lnTo>
                  <a:lnTo>
                    <a:pt x="76" y="12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0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1" name="Freeform 59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9339263" y="2640013"/>
            <a:ext cx="211137" cy="3902075"/>
          </a:xfrm>
          <a:custGeom>
            <a:avLst/>
            <a:gdLst>
              <a:gd name="T0" fmla="*/ 400 w 400"/>
              <a:gd name="T1" fmla="*/ 7375 h 7375"/>
              <a:gd name="T2" fmla="*/ 0 w 400"/>
              <a:gd name="T3" fmla="*/ 6970 h 7375"/>
              <a:gd name="T4" fmla="*/ 0 w 400"/>
              <a:gd name="T5" fmla="*/ 410 h 7375"/>
              <a:gd name="T6" fmla="*/ 394 w 400"/>
              <a:gd name="T7" fmla="*/ 0 h 7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0" h="7375">
                <a:moveTo>
                  <a:pt x="400" y="7375"/>
                </a:moveTo>
                <a:lnTo>
                  <a:pt x="0" y="6970"/>
                </a:lnTo>
                <a:lnTo>
                  <a:pt x="0" y="410"/>
                </a:lnTo>
                <a:lnTo>
                  <a:pt x="394" y="0"/>
                </a:lnTo>
              </a:path>
            </a:pathLst>
          </a:custGeom>
          <a:noFill/>
          <a:ln w="38100">
            <a:solidFill>
              <a:srgbClr val="A3D134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2" name="Line 6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flipH="1">
            <a:off x="9339263" y="4178300"/>
            <a:ext cx="276225" cy="0"/>
          </a:xfrm>
          <a:prstGeom prst="line">
            <a:avLst/>
          </a:prstGeom>
          <a:noFill/>
          <a:ln w="31750">
            <a:solidFill>
              <a:srgbClr val="A3D134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2" name="Freeform 39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2813050" y="2600325"/>
            <a:ext cx="200025" cy="3895725"/>
          </a:xfrm>
          <a:custGeom>
            <a:avLst/>
            <a:gdLst>
              <a:gd name="T0" fmla="*/ 0 w 378"/>
              <a:gd name="T1" fmla="*/ 0 h 7363"/>
              <a:gd name="T2" fmla="*/ 378 w 378"/>
              <a:gd name="T3" fmla="*/ 414 h 7363"/>
              <a:gd name="T4" fmla="*/ 378 w 378"/>
              <a:gd name="T5" fmla="*/ 6960 h 7363"/>
              <a:gd name="T6" fmla="*/ 7 w 378"/>
              <a:gd name="T7" fmla="*/ 7363 h 7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7363">
                <a:moveTo>
                  <a:pt x="0" y="0"/>
                </a:moveTo>
                <a:lnTo>
                  <a:pt x="378" y="414"/>
                </a:lnTo>
                <a:lnTo>
                  <a:pt x="378" y="6960"/>
                </a:lnTo>
                <a:lnTo>
                  <a:pt x="7" y="7363"/>
                </a:lnTo>
              </a:path>
            </a:pathLst>
          </a:custGeom>
          <a:noFill/>
          <a:ln w="38100">
            <a:solidFill>
              <a:srgbClr val="A3D134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3" name="Freeform 38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6550025" y="3706813"/>
            <a:ext cx="2747963" cy="1771650"/>
          </a:xfrm>
          <a:custGeom>
            <a:avLst/>
            <a:gdLst>
              <a:gd name="T0" fmla="*/ 0 w 5193"/>
              <a:gd name="T1" fmla="*/ 1711 h 3349"/>
              <a:gd name="T2" fmla="*/ 246 w 5193"/>
              <a:gd name="T3" fmla="*/ 1669 h 3349"/>
              <a:gd name="T4" fmla="*/ 497 w 5193"/>
              <a:gd name="T5" fmla="*/ 1624 h 3349"/>
              <a:gd name="T6" fmla="*/ 755 w 5193"/>
              <a:gd name="T7" fmla="*/ 1578 h 3349"/>
              <a:gd name="T8" fmla="*/ 1015 w 5193"/>
              <a:gd name="T9" fmla="*/ 1529 h 3349"/>
              <a:gd name="T10" fmla="*/ 1279 w 5193"/>
              <a:gd name="T11" fmla="*/ 1478 h 3349"/>
              <a:gd name="T12" fmla="*/ 1547 w 5193"/>
              <a:gd name="T13" fmla="*/ 1424 h 3349"/>
              <a:gd name="T14" fmla="*/ 1680 w 5193"/>
              <a:gd name="T15" fmla="*/ 1396 h 3349"/>
              <a:gd name="T16" fmla="*/ 1814 w 5193"/>
              <a:gd name="T17" fmla="*/ 1367 h 3349"/>
              <a:gd name="T18" fmla="*/ 1949 w 5193"/>
              <a:gd name="T19" fmla="*/ 1337 h 3349"/>
              <a:gd name="T20" fmla="*/ 2084 w 5193"/>
              <a:gd name="T21" fmla="*/ 1306 h 3349"/>
              <a:gd name="T22" fmla="*/ 2218 w 5193"/>
              <a:gd name="T23" fmla="*/ 1274 h 3349"/>
              <a:gd name="T24" fmla="*/ 2353 w 5193"/>
              <a:gd name="T25" fmla="*/ 1242 h 3349"/>
              <a:gd name="T26" fmla="*/ 2487 w 5193"/>
              <a:gd name="T27" fmla="*/ 1209 h 3349"/>
              <a:gd name="T28" fmla="*/ 2622 w 5193"/>
              <a:gd name="T29" fmla="*/ 1174 h 3349"/>
              <a:gd name="T30" fmla="*/ 2755 w 5193"/>
              <a:gd name="T31" fmla="*/ 1138 h 3349"/>
              <a:gd name="T32" fmla="*/ 2888 w 5193"/>
              <a:gd name="T33" fmla="*/ 1101 h 3349"/>
              <a:gd name="T34" fmla="*/ 3020 w 5193"/>
              <a:gd name="T35" fmla="*/ 1064 h 3349"/>
              <a:gd name="T36" fmla="*/ 3152 w 5193"/>
              <a:gd name="T37" fmla="*/ 1024 h 3349"/>
              <a:gd name="T38" fmla="*/ 3283 w 5193"/>
              <a:gd name="T39" fmla="*/ 985 h 3349"/>
              <a:gd name="T40" fmla="*/ 3414 w 5193"/>
              <a:gd name="T41" fmla="*/ 944 h 3349"/>
              <a:gd name="T42" fmla="*/ 3542 w 5193"/>
              <a:gd name="T43" fmla="*/ 900 h 3349"/>
              <a:gd name="T44" fmla="*/ 3670 w 5193"/>
              <a:gd name="T45" fmla="*/ 856 h 3349"/>
              <a:gd name="T46" fmla="*/ 3797 w 5193"/>
              <a:gd name="T47" fmla="*/ 812 h 3349"/>
              <a:gd name="T48" fmla="*/ 3921 w 5193"/>
              <a:gd name="T49" fmla="*/ 764 h 3349"/>
              <a:gd name="T50" fmla="*/ 4045 w 5193"/>
              <a:gd name="T51" fmla="*/ 717 h 3349"/>
              <a:gd name="T52" fmla="*/ 4167 w 5193"/>
              <a:gd name="T53" fmla="*/ 667 h 3349"/>
              <a:gd name="T54" fmla="*/ 4167 w 5193"/>
              <a:gd name="T55" fmla="*/ 0 h 3349"/>
              <a:gd name="T56" fmla="*/ 5193 w 5193"/>
              <a:gd name="T57" fmla="*/ 1643 h 3349"/>
              <a:gd name="T58" fmla="*/ 4154 w 5193"/>
              <a:gd name="T59" fmla="*/ 3349 h 3349"/>
              <a:gd name="T60" fmla="*/ 4135 w 5193"/>
              <a:gd name="T61" fmla="*/ 2661 h 3349"/>
              <a:gd name="T62" fmla="*/ 4022 w 5193"/>
              <a:gd name="T63" fmla="*/ 2614 h 3349"/>
              <a:gd name="T64" fmla="*/ 3908 w 5193"/>
              <a:gd name="T65" fmla="*/ 2566 h 3349"/>
              <a:gd name="T66" fmla="*/ 3790 w 5193"/>
              <a:gd name="T67" fmla="*/ 2521 h 3349"/>
              <a:gd name="T68" fmla="*/ 3672 w 5193"/>
              <a:gd name="T69" fmla="*/ 2478 h 3349"/>
              <a:gd name="T70" fmla="*/ 3551 w 5193"/>
              <a:gd name="T71" fmla="*/ 2436 h 3349"/>
              <a:gd name="T72" fmla="*/ 3428 w 5193"/>
              <a:gd name="T73" fmla="*/ 2394 h 3349"/>
              <a:gd name="T74" fmla="*/ 3303 w 5193"/>
              <a:gd name="T75" fmla="*/ 2355 h 3349"/>
              <a:gd name="T76" fmla="*/ 3178 w 5193"/>
              <a:gd name="T77" fmla="*/ 2316 h 3349"/>
              <a:gd name="T78" fmla="*/ 3051 w 5193"/>
              <a:gd name="T79" fmla="*/ 2279 h 3349"/>
              <a:gd name="T80" fmla="*/ 2923 w 5193"/>
              <a:gd name="T81" fmla="*/ 2243 h 3349"/>
              <a:gd name="T82" fmla="*/ 2793 w 5193"/>
              <a:gd name="T83" fmla="*/ 2209 h 3349"/>
              <a:gd name="T84" fmla="*/ 2663 w 5193"/>
              <a:gd name="T85" fmla="*/ 2174 h 3349"/>
              <a:gd name="T86" fmla="*/ 2531 w 5193"/>
              <a:gd name="T87" fmla="*/ 2142 h 3349"/>
              <a:gd name="T88" fmla="*/ 2397 w 5193"/>
              <a:gd name="T89" fmla="*/ 2110 h 3349"/>
              <a:gd name="T90" fmla="*/ 2266 w 5193"/>
              <a:gd name="T91" fmla="*/ 2080 h 3349"/>
              <a:gd name="T92" fmla="*/ 2131 w 5193"/>
              <a:gd name="T93" fmla="*/ 2051 h 3349"/>
              <a:gd name="T94" fmla="*/ 1996 w 5193"/>
              <a:gd name="T95" fmla="*/ 2023 h 3349"/>
              <a:gd name="T96" fmla="*/ 1862 w 5193"/>
              <a:gd name="T97" fmla="*/ 1996 h 3349"/>
              <a:gd name="T98" fmla="*/ 1727 w 5193"/>
              <a:gd name="T99" fmla="*/ 1969 h 3349"/>
              <a:gd name="T100" fmla="*/ 1592 w 5193"/>
              <a:gd name="T101" fmla="*/ 1945 h 3349"/>
              <a:gd name="T102" fmla="*/ 1457 w 5193"/>
              <a:gd name="T103" fmla="*/ 1920 h 3349"/>
              <a:gd name="T104" fmla="*/ 1322 w 5193"/>
              <a:gd name="T105" fmla="*/ 1896 h 3349"/>
              <a:gd name="T106" fmla="*/ 1187 w 5193"/>
              <a:gd name="T107" fmla="*/ 1874 h 3349"/>
              <a:gd name="T108" fmla="*/ 1052 w 5193"/>
              <a:gd name="T109" fmla="*/ 1852 h 3349"/>
              <a:gd name="T110" fmla="*/ 919 w 5193"/>
              <a:gd name="T111" fmla="*/ 1832 h 3349"/>
              <a:gd name="T112" fmla="*/ 784 w 5193"/>
              <a:gd name="T113" fmla="*/ 1813 h 3349"/>
              <a:gd name="T114" fmla="*/ 652 w 5193"/>
              <a:gd name="T115" fmla="*/ 1793 h 3349"/>
              <a:gd name="T116" fmla="*/ 519 w 5193"/>
              <a:gd name="T117" fmla="*/ 1775 h 3349"/>
              <a:gd name="T118" fmla="*/ 258 w 5193"/>
              <a:gd name="T119" fmla="*/ 1742 h 3349"/>
              <a:gd name="T120" fmla="*/ 0 w 5193"/>
              <a:gd name="T121" fmla="*/ 1711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3" h="3349">
                <a:moveTo>
                  <a:pt x="0" y="1711"/>
                </a:moveTo>
                <a:lnTo>
                  <a:pt x="246" y="1669"/>
                </a:lnTo>
                <a:lnTo>
                  <a:pt x="497" y="1624"/>
                </a:lnTo>
                <a:lnTo>
                  <a:pt x="755" y="1578"/>
                </a:lnTo>
                <a:lnTo>
                  <a:pt x="1015" y="1529"/>
                </a:lnTo>
                <a:lnTo>
                  <a:pt x="1279" y="1478"/>
                </a:lnTo>
                <a:lnTo>
                  <a:pt x="1547" y="1424"/>
                </a:lnTo>
                <a:lnTo>
                  <a:pt x="1680" y="1396"/>
                </a:lnTo>
                <a:lnTo>
                  <a:pt x="1814" y="1367"/>
                </a:lnTo>
                <a:lnTo>
                  <a:pt x="1949" y="1337"/>
                </a:lnTo>
                <a:lnTo>
                  <a:pt x="2084" y="1306"/>
                </a:lnTo>
                <a:lnTo>
                  <a:pt x="2218" y="1274"/>
                </a:lnTo>
                <a:lnTo>
                  <a:pt x="2353" y="1242"/>
                </a:lnTo>
                <a:lnTo>
                  <a:pt x="2487" y="1209"/>
                </a:lnTo>
                <a:lnTo>
                  <a:pt x="2622" y="1174"/>
                </a:lnTo>
                <a:lnTo>
                  <a:pt x="2755" y="1138"/>
                </a:lnTo>
                <a:lnTo>
                  <a:pt x="2888" y="1101"/>
                </a:lnTo>
                <a:lnTo>
                  <a:pt x="3020" y="1064"/>
                </a:lnTo>
                <a:lnTo>
                  <a:pt x="3152" y="1024"/>
                </a:lnTo>
                <a:lnTo>
                  <a:pt x="3283" y="985"/>
                </a:lnTo>
                <a:lnTo>
                  <a:pt x="3414" y="944"/>
                </a:lnTo>
                <a:lnTo>
                  <a:pt x="3542" y="900"/>
                </a:lnTo>
                <a:lnTo>
                  <a:pt x="3670" y="856"/>
                </a:lnTo>
                <a:lnTo>
                  <a:pt x="3797" y="812"/>
                </a:lnTo>
                <a:lnTo>
                  <a:pt x="3921" y="764"/>
                </a:lnTo>
                <a:lnTo>
                  <a:pt x="4045" y="717"/>
                </a:lnTo>
                <a:lnTo>
                  <a:pt x="4167" y="667"/>
                </a:lnTo>
                <a:lnTo>
                  <a:pt x="4167" y="0"/>
                </a:lnTo>
                <a:lnTo>
                  <a:pt x="5193" y="1643"/>
                </a:lnTo>
                <a:lnTo>
                  <a:pt x="4154" y="3349"/>
                </a:lnTo>
                <a:lnTo>
                  <a:pt x="4135" y="2661"/>
                </a:lnTo>
                <a:lnTo>
                  <a:pt x="4022" y="2614"/>
                </a:lnTo>
                <a:lnTo>
                  <a:pt x="3908" y="2566"/>
                </a:lnTo>
                <a:lnTo>
                  <a:pt x="3790" y="2521"/>
                </a:lnTo>
                <a:lnTo>
                  <a:pt x="3672" y="2478"/>
                </a:lnTo>
                <a:lnTo>
                  <a:pt x="3551" y="2436"/>
                </a:lnTo>
                <a:lnTo>
                  <a:pt x="3428" y="2394"/>
                </a:lnTo>
                <a:lnTo>
                  <a:pt x="3303" y="2355"/>
                </a:lnTo>
                <a:lnTo>
                  <a:pt x="3178" y="2316"/>
                </a:lnTo>
                <a:lnTo>
                  <a:pt x="3051" y="2279"/>
                </a:lnTo>
                <a:lnTo>
                  <a:pt x="2923" y="2243"/>
                </a:lnTo>
                <a:lnTo>
                  <a:pt x="2793" y="2209"/>
                </a:lnTo>
                <a:lnTo>
                  <a:pt x="2663" y="2174"/>
                </a:lnTo>
                <a:lnTo>
                  <a:pt x="2531" y="2142"/>
                </a:lnTo>
                <a:lnTo>
                  <a:pt x="2397" y="2110"/>
                </a:lnTo>
                <a:lnTo>
                  <a:pt x="2266" y="2080"/>
                </a:lnTo>
                <a:lnTo>
                  <a:pt x="2131" y="2051"/>
                </a:lnTo>
                <a:lnTo>
                  <a:pt x="1996" y="2023"/>
                </a:lnTo>
                <a:lnTo>
                  <a:pt x="1862" y="1996"/>
                </a:lnTo>
                <a:lnTo>
                  <a:pt x="1727" y="1969"/>
                </a:lnTo>
                <a:lnTo>
                  <a:pt x="1592" y="1945"/>
                </a:lnTo>
                <a:lnTo>
                  <a:pt x="1457" y="1920"/>
                </a:lnTo>
                <a:lnTo>
                  <a:pt x="1322" y="1896"/>
                </a:lnTo>
                <a:lnTo>
                  <a:pt x="1187" y="1874"/>
                </a:lnTo>
                <a:lnTo>
                  <a:pt x="1052" y="1852"/>
                </a:lnTo>
                <a:lnTo>
                  <a:pt x="919" y="1832"/>
                </a:lnTo>
                <a:lnTo>
                  <a:pt x="784" y="1813"/>
                </a:lnTo>
                <a:lnTo>
                  <a:pt x="652" y="1793"/>
                </a:lnTo>
                <a:lnTo>
                  <a:pt x="519" y="1775"/>
                </a:lnTo>
                <a:lnTo>
                  <a:pt x="258" y="1742"/>
                </a:lnTo>
                <a:lnTo>
                  <a:pt x="0" y="1711"/>
                </a:lnTo>
                <a:close/>
              </a:path>
            </a:pathLst>
          </a:custGeom>
          <a:gradFill>
            <a:gsLst>
              <a:gs pos="18000">
                <a:srgbClr val="184D72"/>
              </a:gs>
              <a:gs pos="78000">
                <a:srgbClr val="54A6D8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13">
            <a:extLst>
              <a:ext uri="{FF2B5EF4-FFF2-40B4-BE49-F238E27FC236}"/>
            </a:extLst>
          </p:cNvPr>
          <p:cNvGrpSpPr/>
          <p:nvPr/>
        </p:nvGrpSpPr>
        <p:grpSpPr>
          <a:xfrm>
            <a:off x="4434235" y="2784802"/>
            <a:ext cx="3484563" cy="3543301"/>
            <a:chOff x="4351338" y="1779588"/>
            <a:chExt cx="3484563" cy="3543301"/>
          </a:xfrm>
          <a:solidFill>
            <a:srgbClr val="54A6D8">
              <a:alpha val="53000"/>
            </a:srgbClr>
          </a:solidFill>
        </p:grpSpPr>
        <p:sp>
          <p:nvSpPr>
            <p:cNvPr id="415" name="Freeform 1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18376" y="4602163"/>
              <a:ext cx="115888" cy="100013"/>
            </a:xfrm>
            <a:custGeom>
              <a:avLst/>
              <a:gdLst>
                <a:gd name="T0" fmla="*/ 190 w 217"/>
                <a:gd name="T1" fmla="*/ 189 h 189"/>
                <a:gd name="T2" fmla="*/ 0 w 217"/>
                <a:gd name="T3" fmla="*/ 33 h 189"/>
                <a:gd name="T4" fmla="*/ 27 w 217"/>
                <a:gd name="T5" fmla="*/ 0 h 189"/>
                <a:gd name="T6" fmla="*/ 217 w 217"/>
                <a:gd name="T7" fmla="*/ 154 h 189"/>
                <a:gd name="T8" fmla="*/ 190 w 217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89">
                  <a:moveTo>
                    <a:pt x="190" y="189"/>
                  </a:moveTo>
                  <a:lnTo>
                    <a:pt x="0" y="33"/>
                  </a:lnTo>
                  <a:lnTo>
                    <a:pt x="27" y="0"/>
                  </a:lnTo>
                  <a:lnTo>
                    <a:pt x="217" y="154"/>
                  </a:lnTo>
                  <a:lnTo>
                    <a:pt x="190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reeform 1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45363" y="4568826"/>
              <a:ext cx="117475" cy="96838"/>
            </a:xfrm>
            <a:custGeom>
              <a:avLst/>
              <a:gdLst>
                <a:gd name="T0" fmla="*/ 194 w 220"/>
                <a:gd name="T1" fmla="*/ 184 h 184"/>
                <a:gd name="T2" fmla="*/ 0 w 220"/>
                <a:gd name="T3" fmla="*/ 35 h 184"/>
                <a:gd name="T4" fmla="*/ 26 w 220"/>
                <a:gd name="T5" fmla="*/ 0 h 184"/>
                <a:gd name="T6" fmla="*/ 220 w 220"/>
                <a:gd name="T7" fmla="*/ 149 h 184"/>
                <a:gd name="T8" fmla="*/ 194 w 2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4">
                  <a:moveTo>
                    <a:pt x="194" y="184"/>
                  </a:moveTo>
                  <a:lnTo>
                    <a:pt x="0" y="35"/>
                  </a:lnTo>
                  <a:lnTo>
                    <a:pt x="26" y="0"/>
                  </a:lnTo>
                  <a:lnTo>
                    <a:pt x="220" y="149"/>
                  </a:lnTo>
                  <a:lnTo>
                    <a:pt x="19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reeform 1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72351" y="4535488"/>
              <a:ext cx="117475" cy="95250"/>
            </a:xfrm>
            <a:custGeom>
              <a:avLst/>
              <a:gdLst>
                <a:gd name="T0" fmla="*/ 198 w 222"/>
                <a:gd name="T1" fmla="*/ 180 h 180"/>
                <a:gd name="T2" fmla="*/ 0 w 222"/>
                <a:gd name="T3" fmla="*/ 35 h 180"/>
                <a:gd name="T4" fmla="*/ 25 w 222"/>
                <a:gd name="T5" fmla="*/ 0 h 180"/>
                <a:gd name="T6" fmla="*/ 222 w 222"/>
                <a:gd name="T7" fmla="*/ 144 h 180"/>
                <a:gd name="T8" fmla="*/ 198 w 222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80">
                  <a:moveTo>
                    <a:pt x="198" y="180"/>
                  </a:moveTo>
                  <a:lnTo>
                    <a:pt x="0" y="35"/>
                  </a:lnTo>
                  <a:lnTo>
                    <a:pt x="25" y="0"/>
                  </a:lnTo>
                  <a:lnTo>
                    <a:pt x="222" y="144"/>
                  </a:lnTo>
                  <a:lnTo>
                    <a:pt x="19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reeform 1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97751" y="4500563"/>
              <a:ext cx="119063" cy="92075"/>
            </a:xfrm>
            <a:custGeom>
              <a:avLst/>
              <a:gdLst>
                <a:gd name="T0" fmla="*/ 201 w 225"/>
                <a:gd name="T1" fmla="*/ 175 h 175"/>
                <a:gd name="T2" fmla="*/ 0 w 225"/>
                <a:gd name="T3" fmla="*/ 35 h 175"/>
                <a:gd name="T4" fmla="*/ 24 w 225"/>
                <a:gd name="T5" fmla="*/ 0 h 175"/>
                <a:gd name="T6" fmla="*/ 225 w 225"/>
                <a:gd name="T7" fmla="*/ 139 h 175"/>
                <a:gd name="T8" fmla="*/ 201 w 22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5">
                  <a:moveTo>
                    <a:pt x="201" y="175"/>
                  </a:moveTo>
                  <a:lnTo>
                    <a:pt x="0" y="35"/>
                  </a:lnTo>
                  <a:lnTo>
                    <a:pt x="24" y="0"/>
                  </a:lnTo>
                  <a:lnTo>
                    <a:pt x="225" y="139"/>
                  </a:lnTo>
                  <a:lnTo>
                    <a:pt x="20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reeform 1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23151" y="4464051"/>
              <a:ext cx="119063" cy="90488"/>
            </a:xfrm>
            <a:custGeom>
              <a:avLst/>
              <a:gdLst>
                <a:gd name="T0" fmla="*/ 204 w 227"/>
                <a:gd name="T1" fmla="*/ 170 h 170"/>
                <a:gd name="T2" fmla="*/ 0 w 227"/>
                <a:gd name="T3" fmla="*/ 37 h 170"/>
                <a:gd name="T4" fmla="*/ 23 w 227"/>
                <a:gd name="T5" fmla="*/ 0 h 170"/>
                <a:gd name="T6" fmla="*/ 227 w 227"/>
                <a:gd name="T7" fmla="*/ 133 h 170"/>
                <a:gd name="T8" fmla="*/ 204 w 227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0">
                  <a:moveTo>
                    <a:pt x="204" y="170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7" y="133"/>
                  </a:lnTo>
                  <a:lnTo>
                    <a:pt x="204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reeform 1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45376" y="4429126"/>
              <a:ext cx="122238" cy="87313"/>
            </a:xfrm>
            <a:custGeom>
              <a:avLst/>
              <a:gdLst>
                <a:gd name="T0" fmla="*/ 207 w 229"/>
                <a:gd name="T1" fmla="*/ 165 h 165"/>
                <a:gd name="T2" fmla="*/ 0 w 229"/>
                <a:gd name="T3" fmla="*/ 37 h 165"/>
                <a:gd name="T4" fmla="*/ 23 w 229"/>
                <a:gd name="T5" fmla="*/ 0 h 165"/>
                <a:gd name="T6" fmla="*/ 229 w 229"/>
                <a:gd name="T7" fmla="*/ 128 h 165"/>
                <a:gd name="T8" fmla="*/ 207 w 22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65">
                  <a:moveTo>
                    <a:pt x="207" y="165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9" y="128"/>
                  </a:lnTo>
                  <a:lnTo>
                    <a:pt x="20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reeform 1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69188" y="4392613"/>
              <a:ext cx="122238" cy="84138"/>
            </a:xfrm>
            <a:custGeom>
              <a:avLst/>
              <a:gdLst>
                <a:gd name="T0" fmla="*/ 210 w 232"/>
                <a:gd name="T1" fmla="*/ 160 h 160"/>
                <a:gd name="T2" fmla="*/ 0 w 232"/>
                <a:gd name="T3" fmla="*/ 38 h 160"/>
                <a:gd name="T4" fmla="*/ 21 w 232"/>
                <a:gd name="T5" fmla="*/ 0 h 160"/>
                <a:gd name="T6" fmla="*/ 232 w 232"/>
                <a:gd name="T7" fmla="*/ 123 h 160"/>
                <a:gd name="T8" fmla="*/ 210 w 232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0">
                  <a:moveTo>
                    <a:pt x="210" y="160"/>
                  </a:moveTo>
                  <a:lnTo>
                    <a:pt x="0" y="38"/>
                  </a:lnTo>
                  <a:lnTo>
                    <a:pt x="21" y="0"/>
                  </a:lnTo>
                  <a:lnTo>
                    <a:pt x="232" y="123"/>
                  </a:lnTo>
                  <a:lnTo>
                    <a:pt x="21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reeform 1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89826" y="4354513"/>
              <a:ext cx="123825" cy="82550"/>
            </a:xfrm>
            <a:custGeom>
              <a:avLst/>
              <a:gdLst>
                <a:gd name="T0" fmla="*/ 213 w 234"/>
                <a:gd name="T1" fmla="*/ 155 h 155"/>
                <a:gd name="T2" fmla="*/ 0 w 234"/>
                <a:gd name="T3" fmla="*/ 39 h 155"/>
                <a:gd name="T4" fmla="*/ 21 w 234"/>
                <a:gd name="T5" fmla="*/ 0 h 155"/>
                <a:gd name="T6" fmla="*/ 234 w 234"/>
                <a:gd name="T7" fmla="*/ 118 h 155"/>
                <a:gd name="T8" fmla="*/ 213 w 234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55">
                  <a:moveTo>
                    <a:pt x="213" y="155"/>
                  </a:moveTo>
                  <a:lnTo>
                    <a:pt x="0" y="39"/>
                  </a:lnTo>
                  <a:lnTo>
                    <a:pt x="21" y="0"/>
                  </a:lnTo>
                  <a:lnTo>
                    <a:pt x="234" y="118"/>
                  </a:lnTo>
                  <a:lnTo>
                    <a:pt x="213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reeform 12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10463" y="4318001"/>
              <a:ext cx="125413" cy="79375"/>
            </a:xfrm>
            <a:custGeom>
              <a:avLst/>
              <a:gdLst>
                <a:gd name="T0" fmla="*/ 216 w 236"/>
                <a:gd name="T1" fmla="*/ 150 h 150"/>
                <a:gd name="T2" fmla="*/ 0 w 236"/>
                <a:gd name="T3" fmla="*/ 38 h 150"/>
                <a:gd name="T4" fmla="*/ 19 w 236"/>
                <a:gd name="T5" fmla="*/ 0 h 150"/>
                <a:gd name="T6" fmla="*/ 236 w 236"/>
                <a:gd name="T7" fmla="*/ 110 h 150"/>
                <a:gd name="T8" fmla="*/ 216 w 236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0">
                  <a:moveTo>
                    <a:pt x="216" y="150"/>
                  </a:moveTo>
                  <a:lnTo>
                    <a:pt x="0" y="38"/>
                  </a:lnTo>
                  <a:lnTo>
                    <a:pt x="19" y="0"/>
                  </a:lnTo>
                  <a:lnTo>
                    <a:pt x="236" y="110"/>
                  </a:lnTo>
                  <a:lnTo>
                    <a:pt x="21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reeform 1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31101" y="4278313"/>
              <a:ext cx="125413" cy="77788"/>
            </a:xfrm>
            <a:custGeom>
              <a:avLst/>
              <a:gdLst>
                <a:gd name="T0" fmla="*/ 220 w 238"/>
                <a:gd name="T1" fmla="*/ 145 h 145"/>
                <a:gd name="T2" fmla="*/ 0 w 238"/>
                <a:gd name="T3" fmla="*/ 40 h 145"/>
                <a:gd name="T4" fmla="*/ 19 w 238"/>
                <a:gd name="T5" fmla="*/ 0 h 145"/>
                <a:gd name="T6" fmla="*/ 238 w 238"/>
                <a:gd name="T7" fmla="*/ 106 h 145"/>
                <a:gd name="T8" fmla="*/ 220 w 238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45">
                  <a:moveTo>
                    <a:pt x="220" y="145"/>
                  </a:moveTo>
                  <a:lnTo>
                    <a:pt x="0" y="40"/>
                  </a:lnTo>
                  <a:lnTo>
                    <a:pt x="19" y="0"/>
                  </a:lnTo>
                  <a:lnTo>
                    <a:pt x="238" y="106"/>
                  </a:lnTo>
                  <a:lnTo>
                    <a:pt x="220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reeform 1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50151" y="4240213"/>
              <a:ext cx="125413" cy="73025"/>
            </a:xfrm>
            <a:custGeom>
              <a:avLst/>
              <a:gdLst>
                <a:gd name="T0" fmla="*/ 222 w 239"/>
                <a:gd name="T1" fmla="*/ 139 h 139"/>
                <a:gd name="T2" fmla="*/ 0 w 239"/>
                <a:gd name="T3" fmla="*/ 39 h 139"/>
                <a:gd name="T4" fmla="*/ 18 w 239"/>
                <a:gd name="T5" fmla="*/ 0 h 139"/>
                <a:gd name="T6" fmla="*/ 239 w 239"/>
                <a:gd name="T7" fmla="*/ 100 h 139"/>
                <a:gd name="T8" fmla="*/ 222 w 239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22" y="139"/>
                  </a:moveTo>
                  <a:lnTo>
                    <a:pt x="0" y="39"/>
                  </a:lnTo>
                  <a:lnTo>
                    <a:pt x="18" y="0"/>
                  </a:lnTo>
                  <a:lnTo>
                    <a:pt x="239" y="100"/>
                  </a:lnTo>
                  <a:lnTo>
                    <a:pt x="222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reeform 1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67613" y="4202113"/>
              <a:ext cx="127000" cy="69850"/>
            </a:xfrm>
            <a:custGeom>
              <a:avLst/>
              <a:gdLst>
                <a:gd name="T0" fmla="*/ 226 w 241"/>
                <a:gd name="T1" fmla="*/ 133 h 133"/>
                <a:gd name="T2" fmla="*/ 0 w 241"/>
                <a:gd name="T3" fmla="*/ 39 h 133"/>
                <a:gd name="T4" fmla="*/ 17 w 241"/>
                <a:gd name="T5" fmla="*/ 0 h 133"/>
                <a:gd name="T6" fmla="*/ 241 w 241"/>
                <a:gd name="T7" fmla="*/ 92 h 133"/>
                <a:gd name="T8" fmla="*/ 226 w 24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3">
                  <a:moveTo>
                    <a:pt x="226" y="133"/>
                  </a:moveTo>
                  <a:lnTo>
                    <a:pt x="0" y="39"/>
                  </a:lnTo>
                  <a:lnTo>
                    <a:pt x="17" y="0"/>
                  </a:lnTo>
                  <a:lnTo>
                    <a:pt x="241" y="92"/>
                  </a:lnTo>
                  <a:lnTo>
                    <a:pt x="22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reeform 1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707313" y="3481388"/>
              <a:ext cx="128588" cy="30163"/>
            </a:xfrm>
            <a:custGeom>
              <a:avLst/>
              <a:gdLst>
                <a:gd name="T0" fmla="*/ 245 w 245"/>
                <a:gd name="T1" fmla="*/ 43 h 57"/>
                <a:gd name="T2" fmla="*/ 3 w 245"/>
                <a:gd name="T3" fmla="*/ 57 h 57"/>
                <a:gd name="T4" fmla="*/ 0 w 245"/>
                <a:gd name="T5" fmla="*/ 14 h 57"/>
                <a:gd name="T6" fmla="*/ 242 w 245"/>
                <a:gd name="T7" fmla="*/ 0 h 57"/>
                <a:gd name="T8" fmla="*/ 245 w 245"/>
                <a:gd name="T9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7">
                  <a:moveTo>
                    <a:pt x="245" y="43"/>
                  </a:moveTo>
                  <a:lnTo>
                    <a:pt x="3" y="57"/>
                  </a:lnTo>
                  <a:lnTo>
                    <a:pt x="0" y="14"/>
                  </a:lnTo>
                  <a:lnTo>
                    <a:pt x="242" y="0"/>
                  </a:lnTo>
                  <a:lnTo>
                    <a:pt x="2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reeform 1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704138" y="3435351"/>
              <a:ext cx="130175" cy="33338"/>
            </a:xfrm>
            <a:custGeom>
              <a:avLst/>
              <a:gdLst>
                <a:gd name="T0" fmla="*/ 245 w 245"/>
                <a:gd name="T1" fmla="*/ 44 h 64"/>
                <a:gd name="T2" fmla="*/ 4 w 245"/>
                <a:gd name="T3" fmla="*/ 64 h 64"/>
                <a:gd name="T4" fmla="*/ 0 w 245"/>
                <a:gd name="T5" fmla="*/ 21 h 64"/>
                <a:gd name="T6" fmla="*/ 242 w 245"/>
                <a:gd name="T7" fmla="*/ 0 h 64"/>
                <a:gd name="T8" fmla="*/ 245 w 245"/>
                <a:gd name="T9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4">
                  <a:moveTo>
                    <a:pt x="245" y="44"/>
                  </a:moveTo>
                  <a:lnTo>
                    <a:pt x="4" y="64"/>
                  </a:lnTo>
                  <a:lnTo>
                    <a:pt x="0" y="21"/>
                  </a:lnTo>
                  <a:lnTo>
                    <a:pt x="242" y="0"/>
                  </a:lnTo>
                  <a:lnTo>
                    <a:pt x="24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reeform 1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700963" y="3389313"/>
              <a:ext cx="130175" cy="36513"/>
            </a:xfrm>
            <a:custGeom>
              <a:avLst/>
              <a:gdLst>
                <a:gd name="T0" fmla="*/ 246 w 246"/>
                <a:gd name="T1" fmla="*/ 44 h 71"/>
                <a:gd name="T2" fmla="*/ 5 w 246"/>
                <a:gd name="T3" fmla="*/ 71 h 71"/>
                <a:gd name="T4" fmla="*/ 0 w 246"/>
                <a:gd name="T5" fmla="*/ 27 h 71"/>
                <a:gd name="T6" fmla="*/ 242 w 246"/>
                <a:gd name="T7" fmla="*/ 0 h 71"/>
                <a:gd name="T8" fmla="*/ 246 w 246"/>
                <a:gd name="T9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1">
                  <a:moveTo>
                    <a:pt x="246" y="44"/>
                  </a:moveTo>
                  <a:lnTo>
                    <a:pt x="5" y="71"/>
                  </a:lnTo>
                  <a:lnTo>
                    <a:pt x="0" y="27"/>
                  </a:lnTo>
                  <a:lnTo>
                    <a:pt x="242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reeform 1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97788" y="3343276"/>
              <a:ext cx="130175" cy="39688"/>
            </a:xfrm>
            <a:custGeom>
              <a:avLst/>
              <a:gdLst>
                <a:gd name="T0" fmla="*/ 246 w 246"/>
                <a:gd name="T1" fmla="*/ 44 h 77"/>
                <a:gd name="T2" fmla="*/ 5 w 246"/>
                <a:gd name="T3" fmla="*/ 77 h 77"/>
                <a:gd name="T4" fmla="*/ 0 w 246"/>
                <a:gd name="T5" fmla="*/ 33 h 77"/>
                <a:gd name="T6" fmla="*/ 240 w 246"/>
                <a:gd name="T7" fmla="*/ 0 h 77"/>
                <a:gd name="T8" fmla="*/ 246 w 246"/>
                <a:gd name="T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7">
                  <a:moveTo>
                    <a:pt x="246" y="44"/>
                  </a:moveTo>
                  <a:lnTo>
                    <a:pt x="5" y="77"/>
                  </a:lnTo>
                  <a:lnTo>
                    <a:pt x="0" y="33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reeform 1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91438" y="3297238"/>
              <a:ext cx="130175" cy="42863"/>
            </a:xfrm>
            <a:custGeom>
              <a:avLst/>
              <a:gdLst>
                <a:gd name="T0" fmla="*/ 246 w 246"/>
                <a:gd name="T1" fmla="*/ 44 h 83"/>
                <a:gd name="T2" fmla="*/ 6 w 246"/>
                <a:gd name="T3" fmla="*/ 83 h 83"/>
                <a:gd name="T4" fmla="*/ 0 w 246"/>
                <a:gd name="T5" fmla="*/ 40 h 83"/>
                <a:gd name="T6" fmla="*/ 240 w 246"/>
                <a:gd name="T7" fmla="*/ 0 h 83"/>
                <a:gd name="T8" fmla="*/ 246 w 246"/>
                <a:gd name="T9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3">
                  <a:moveTo>
                    <a:pt x="246" y="44"/>
                  </a:moveTo>
                  <a:lnTo>
                    <a:pt x="6" y="83"/>
                  </a:lnTo>
                  <a:lnTo>
                    <a:pt x="0" y="40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reeform 1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85088" y="3251201"/>
              <a:ext cx="130175" cy="46038"/>
            </a:xfrm>
            <a:custGeom>
              <a:avLst/>
              <a:gdLst>
                <a:gd name="T0" fmla="*/ 246 w 246"/>
                <a:gd name="T1" fmla="*/ 42 h 88"/>
                <a:gd name="T2" fmla="*/ 8 w 246"/>
                <a:gd name="T3" fmla="*/ 88 h 88"/>
                <a:gd name="T4" fmla="*/ 0 w 246"/>
                <a:gd name="T5" fmla="*/ 46 h 88"/>
                <a:gd name="T6" fmla="*/ 238 w 246"/>
                <a:gd name="T7" fmla="*/ 0 h 88"/>
                <a:gd name="T8" fmla="*/ 246 w 246"/>
                <a:gd name="T9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8">
                  <a:moveTo>
                    <a:pt x="246" y="42"/>
                  </a:moveTo>
                  <a:lnTo>
                    <a:pt x="8" y="88"/>
                  </a:lnTo>
                  <a:lnTo>
                    <a:pt x="0" y="46"/>
                  </a:lnTo>
                  <a:lnTo>
                    <a:pt x="238" y="0"/>
                  </a:lnTo>
                  <a:lnTo>
                    <a:pt x="24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reeform 1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77151" y="3205163"/>
              <a:ext cx="130175" cy="50800"/>
            </a:xfrm>
            <a:custGeom>
              <a:avLst/>
              <a:gdLst>
                <a:gd name="T0" fmla="*/ 246 w 246"/>
                <a:gd name="T1" fmla="*/ 42 h 95"/>
                <a:gd name="T2" fmla="*/ 9 w 246"/>
                <a:gd name="T3" fmla="*/ 95 h 95"/>
                <a:gd name="T4" fmla="*/ 0 w 246"/>
                <a:gd name="T5" fmla="*/ 51 h 95"/>
                <a:gd name="T6" fmla="*/ 237 w 246"/>
                <a:gd name="T7" fmla="*/ 0 h 95"/>
                <a:gd name="T8" fmla="*/ 246 w 246"/>
                <a:gd name="T9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5">
                  <a:moveTo>
                    <a:pt x="246" y="42"/>
                  </a:moveTo>
                  <a:lnTo>
                    <a:pt x="9" y="95"/>
                  </a:lnTo>
                  <a:lnTo>
                    <a:pt x="0" y="51"/>
                  </a:lnTo>
                  <a:lnTo>
                    <a:pt x="237" y="0"/>
                  </a:lnTo>
                  <a:lnTo>
                    <a:pt x="24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reeform 1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69213" y="3160713"/>
              <a:ext cx="130175" cy="52388"/>
            </a:xfrm>
            <a:custGeom>
              <a:avLst/>
              <a:gdLst>
                <a:gd name="T0" fmla="*/ 246 w 246"/>
                <a:gd name="T1" fmla="*/ 43 h 100"/>
                <a:gd name="T2" fmla="*/ 11 w 246"/>
                <a:gd name="T3" fmla="*/ 100 h 100"/>
                <a:gd name="T4" fmla="*/ 0 w 246"/>
                <a:gd name="T5" fmla="*/ 59 h 100"/>
                <a:gd name="T6" fmla="*/ 236 w 246"/>
                <a:gd name="T7" fmla="*/ 0 h 100"/>
                <a:gd name="T8" fmla="*/ 246 w 246"/>
                <a:gd name="T9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246" y="43"/>
                  </a:moveTo>
                  <a:lnTo>
                    <a:pt x="11" y="100"/>
                  </a:lnTo>
                  <a:lnTo>
                    <a:pt x="0" y="59"/>
                  </a:lnTo>
                  <a:lnTo>
                    <a:pt x="236" y="0"/>
                  </a:lnTo>
                  <a:lnTo>
                    <a:pt x="24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reeform 1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59688" y="3114676"/>
              <a:ext cx="128588" cy="57150"/>
            </a:xfrm>
            <a:custGeom>
              <a:avLst/>
              <a:gdLst>
                <a:gd name="T0" fmla="*/ 245 w 245"/>
                <a:gd name="T1" fmla="*/ 43 h 108"/>
                <a:gd name="T2" fmla="*/ 11 w 245"/>
                <a:gd name="T3" fmla="*/ 108 h 108"/>
                <a:gd name="T4" fmla="*/ 0 w 245"/>
                <a:gd name="T5" fmla="*/ 66 h 108"/>
                <a:gd name="T6" fmla="*/ 234 w 245"/>
                <a:gd name="T7" fmla="*/ 0 h 108"/>
                <a:gd name="T8" fmla="*/ 245 w 245"/>
                <a:gd name="T9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8">
                  <a:moveTo>
                    <a:pt x="245" y="43"/>
                  </a:moveTo>
                  <a:lnTo>
                    <a:pt x="11" y="108"/>
                  </a:lnTo>
                  <a:lnTo>
                    <a:pt x="0" y="66"/>
                  </a:lnTo>
                  <a:lnTo>
                    <a:pt x="234" y="0"/>
                  </a:lnTo>
                  <a:lnTo>
                    <a:pt x="2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reeform 1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48576" y="3070226"/>
              <a:ext cx="128588" cy="60325"/>
            </a:xfrm>
            <a:custGeom>
              <a:avLst/>
              <a:gdLst>
                <a:gd name="T0" fmla="*/ 243 w 243"/>
                <a:gd name="T1" fmla="*/ 42 h 113"/>
                <a:gd name="T2" fmla="*/ 11 w 243"/>
                <a:gd name="T3" fmla="*/ 113 h 113"/>
                <a:gd name="T4" fmla="*/ 0 w 243"/>
                <a:gd name="T5" fmla="*/ 72 h 113"/>
                <a:gd name="T6" fmla="*/ 232 w 243"/>
                <a:gd name="T7" fmla="*/ 0 h 113"/>
                <a:gd name="T8" fmla="*/ 243 w 24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243" y="42"/>
                  </a:moveTo>
                  <a:lnTo>
                    <a:pt x="11" y="113"/>
                  </a:lnTo>
                  <a:lnTo>
                    <a:pt x="0" y="72"/>
                  </a:lnTo>
                  <a:lnTo>
                    <a:pt x="232" y="0"/>
                  </a:lnTo>
                  <a:lnTo>
                    <a:pt x="24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reeform 1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35876" y="3025776"/>
              <a:ext cx="128588" cy="61913"/>
            </a:xfrm>
            <a:custGeom>
              <a:avLst/>
              <a:gdLst>
                <a:gd name="T0" fmla="*/ 243 w 243"/>
                <a:gd name="T1" fmla="*/ 41 h 117"/>
                <a:gd name="T2" fmla="*/ 14 w 243"/>
                <a:gd name="T3" fmla="*/ 117 h 117"/>
                <a:gd name="T4" fmla="*/ 0 w 243"/>
                <a:gd name="T5" fmla="*/ 76 h 117"/>
                <a:gd name="T6" fmla="*/ 230 w 243"/>
                <a:gd name="T7" fmla="*/ 0 h 117"/>
                <a:gd name="T8" fmla="*/ 243 w 243"/>
                <a:gd name="T9" fmla="*/ 4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7">
                  <a:moveTo>
                    <a:pt x="243" y="41"/>
                  </a:moveTo>
                  <a:lnTo>
                    <a:pt x="14" y="117"/>
                  </a:lnTo>
                  <a:lnTo>
                    <a:pt x="0" y="76"/>
                  </a:lnTo>
                  <a:lnTo>
                    <a:pt x="230" y="0"/>
                  </a:lnTo>
                  <a:lnTo>
                    <a:pt x="2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reeform 1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23176" y="2981326"/>
              <a:ext cx="128588" cy="66675"/>
            </a:xfrm>
            <a:custGeom>
              <a:avLst/>
              <a:gdLst>
                <a:gd name="T0" fmla="*/ 242 w 242"/>
                <a:gd name="T1" fmla="*/ 40 h 125"/>
                <a:gd name="T2" fmla="*/ 14 w 242"/>
                <a:gd name="T3" fmla="*/ 125 h 125"/>
                <a:gd name="T4" fmla="*/ 0 w 242"/>
                <a:gd name="T5" fmla="*/ 84 h 125"/>
                <a:gd name="T6" fmla="*/ 228 w 242"/>
                <a:gd name="T7" fmla="*/ 0 h 125"/>
                <a:gd name="T8" fmla="*/ 242 w 242"/>
                <a:gd name="T9" fmla="*/ 4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5">
                  <a:moveTo>
                    <a:pt x="242" y="40"/>
                  </a:moveTo>
                  <a:lnTo>
                    <a:pt x="14" y="125"/>
                  </a:lnTo>
                  <a:lnTo>
                    <a:pt x="0" y="84"/>
                  </a:lnTo>
                  <a:lnTo>
                    <a:pt x="228" y="0"/>
                  </a:lnTo>
                  <a:lnTo>
                    <a:pt x="2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reeform 1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08888" y="2938463"/>
              <a:ext cx="128588" cy="68263"/>
            </a:xfrm>
            <a:custGeom>
              <a:avLst/>
              <a:gdLst>
                <a:gd name="T0" fmla="*/ 242 w 242"/>
                <a:gd name="T1" fmla="*/ 41 h 129"/>
                <a:gd name="T2" fmla="*/ 15 w 242"/>
                <a:gd name="T3" fmla="*/ 129 h 129"/>
                <a:gd name="T4" fmla="*/ 0 w 242"/>
                <a:gd name="T5" fmla="*/ 90 h 129"/>
                <a:gd name="T6" fmla="*/ 226 w 242"/>
                <a:gd name="T7" fmla="*/ 0 h 129"/>
                <a:gd name="T8" fmla="*/ 242 w 242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9">
                  <a:moveTo>
                    <a:pt x="242" y="41"/>
                  </a:moveTo>
                  <a:lnTo>
                    <a:pt x="15" y="129"/>
                  </a:lnTo>
                  <a:lnTo>
                    <a:pt x="0" y="90"/>
                  </a:lnTo>
                  <a:lnTo>
                    <a:pt x="226" y="0"/>
                  </a:lnTo>
                  <a:lnTo>
                    <a:pt x="242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reeform 1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94601" y="2894013"/>
              <a:ext cx="127000" cy="73025"/>
            </a:xfrm>
            <a:custGeom>
              <a:avLst/>
              <a:gdLst>
                <a:gd name="T0" fmla="*/ 240 w 240"/>
                <a:gd name="T1" fmla="*/ 41 h 136"/>
                <a:gd name="T2" fmla="*/ 17 w 240"/>
                <a:gd name="T3" fmla="*/ 136 h 136"/>
                <a:gd name="T4" fmla="*/ 0 w 240"/>
                <a:gd name="T5" fmla="*/ 96 h 136"/>
                <a:gd name="T6" fmla="*/ 225 w 240"/>
                <a:gd name="T7" fmla="*/ 0 h 136"/>
                <a:gd name="T8" fmla="*/ 240 w 240"/>
                <a:gd name="T9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6">
                  <a:moveTo>
                    <a:pt x="240" y="41"/>
                  </a:moveTo>
                  <a:lnTo>
                    <a:pt x="17" y="136"/>
                  </a:lnTo>
                  <a:lnTo>
                    <a:pt x="0" y="96"/>
                  </a:lnTo>
                  <a:lnTo>
                    <a:pt x="225" y="0"/>
                  </a:lnTo>
                  <a:lnTo>
                    <a:pt x="24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reeform 1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78726" y="2851151"/>
              <a:ext cx="125413" cy="74613"/>
            </a:xfrm>
            <a:custGeom>
              <a:avLst/>
              <a:gdLst>
                <a:gd name="T0" fmla="*/ 239 w 239"/>
                <a:gd name="T1" fmla="*/ 40 h 141"/>
                <a:gd name="T2" fmla="*/ 18 w 239"/>
                <a:gd name="T3" fmla="*/ 141 h 141"/>
                <a:gd name="T4" fmla="*/ 0 w 239"/>
                <a:gd name="T5" fmla="*/ 101 h 141"/>
                <a:gd name="T6" fmla="*/ 221 w 239"/>
                <a:gd name="T7" fmla="*/ 0 h 141"/>
                <a:gd name="T8" fmla="*/ 239 w 239"/>
                <a:gd name="T9" fmla="*/ 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1">
                  <a:moveTo>
                    <a:pt x="239" y="40"/>
                  </a:moveTo>
                  <a:lnTo>
                    <a:pt x="18" y="141"/>
                  </a:lnTo>
                  <a:lnTo>
                    <a:pt x="0" y="101"/>
                  </a:lnTo>
                  <a:lnTo>
                    <a:pt x="221" y="0"/>
                  </a:lnTo>
                  <a:lnTo>
                    <a:pt x="23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reeform 1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61263" y="2809876"/>
              <a:ext cx="125413" cy="77788"/>
            </a:xfrm>
            <a:custGeom>
              <a:avLst/>
              <a:gdLst>
                <a:gd name="T0" fmla="*/ 237 w 237"/>
                <a:gd name="T1" fmla="*/ 38 h 146"/>
                <a:gd name="T2" fmla="*/ 18 w 237"/>
                <a:gd name="T3" fmla="*/ 146 h 146"/>
                <a:gd name="T4" fmla="*/ 0 w 237"/>
                <a:gd name="T5" fmla="*/ 106 h 146"/>
                <a:gd name="T6" fmla="*/ 217 w 237"/>
                <a:gd name="T7" fmla="*/ 0 h 146"/>
                <a:gd name="T8" fmla="*/ 237 w 237"/>
                <a:gd name="T9" fmla="*/ 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6">
                  <a:moveTo>
                    <a:pt x="237" y="38"/>
                  </a:moveTo>
                  <a:lnTo>
                    <a:pt x="18" y="146"/>
                  </a:lnTo>
                  <a:lnTo>
                    <a:pt x="0" y="106"/>
                  </a:lnTo>
                  <a:lnTo>
                    <a:pt x="217" y="0"/>
                  </a:lnTo>
                  <a:lnTo>
                    <a:pt x="23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reeform 1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42213" y="2767013"/>
              <a:ext cx="125413" cy="80963"/>
            </a:xfrm>
            <a:custGeom>
              <a:avLst/>
              <a:gdLst>
                <a:gd name="T0" fmla="*/ 236 w 236"/>
                <a:gd name="T1" fmla="*/ 39 h 151"/>
                <a:gd name="T2" fmla="*/ 21 w 236"/>
                <a:gd name="T3" fmla="*/ 151 h 151"/>
                <a:gd name="T4" fmla="*/ 0 w 236"/>
                <a:gd name="T5" fmla="*/ 113 h 151"/>
                <a:gd name="T6" fmla="*/ 217 w 236"/>
                <a:gd name="T7" fmla="*/ 0 h 151"/>
                <a:gd name="T8" fmla="*/ 236 w 236"/>
                <a:gd name="T9" fmla="*/ 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1">
                  <a:moveTo>
                    <a:pt x="236" y="39"/>
                  </a:moveTo>
                  <a:lnTo>
                    <a:pt x="21" y="151"/>
                  </a:lnTo>
                  <a:lnTo>
                    <a:pt x="0" y="113"/>
                  </a:lnTo>
                  <a:lnTo>
                    <a:pt x="217" y="0"/>
                  </a:lnTo>
                  <a:lnTo>
                    <a:pt x="23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reeform 1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23163" y="2725738"/>
              <a:ext cx="123825" cy="82550"/>
            </a:xfrm>
            <a:custGeom>
              <a:avLst/>
              <a:gdLst>
                <a:gd name="T0" fmla="*/ 233 w 233"/>
                <a:gd name="T1" fmla="*/ 38 h 156"/>
                <a:gd name="T2" fmla="*/ 21 w 233"/>
                <a:gd name="T3" fmla="*/ 156 h 156"/>
                <a:gd name="T4" fmla="*/ 0 w 233"/>
                <a:gd name="T5" fmla="*/ 119 h 156"/>
                <a:gd name="T6" fmla="*/ 213 w 233"/>
                <a:gd name="T7" fmla="*/ 0 h 156"/>
                <a:gd name="T8" fmla="*/ 233 w 233"/>
                <a:gd name="T9" fmla="*/ 3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56">
                  <a:moveTo>
                    <a:pt x="233" y="38"/>
                  </a:moveTo>
                  <a:lnTo>
                    <a:pt x="21" y="156"/>
                  </a:lnTo>
                  <a:lnTo>
                    <a:pt x="0" y="119"/>
                  </a:lnTo>
                  <a:lnTo>
                    <a:pt x="213" y="0"/>
                  </a:lnTo>
                  <a:lnTo>
                    <a:pt x="23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reeform 15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504113" y="2686051"/>
              <a:ext cx="122238" cy="85725"/>
            </a:xfrm>
            <a:custGeom>
              <a:avLst/>
              <a:gdLst>
                <a:gd name="T0" fmla="*/ 232 w 232"/>
                <a:gd name="T1" fmla="*/ 37 h 162"/>
                <a:gd name="T2" fmla="*/ 21 w 232"/>
                <a:gd name="T3" fmla="*/ 162 h 162"/>
                <a:gd name="T4" fmla="*/ 0 w 232"/>
                <a:gd name="T5" fmla="*/ 124 h 162"/>
                <a:gd name="T6" fmla="*/ 210 w 232"/>
                <a:gd name="T7" fmla="*/ 0 h 162"/>
                <a:gd name="T8" fmla="*/ 232 w 232"/>
                <a:gd name="T9" fmla="*/ 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2">
                  <a:moveTo>
                    <a:pt x="232" y="37"/>
                  </a:moveTo>
                  <a:lnTo>
                    <a:pt x="21" y="162"/>
                  </a:lnTo>
                  <a:lnTo>
                    <a:pt x="0" y="124"/>
                  </a:lnTo>
                  <a:lnTo>
                    <a:pt x="210" y="0"/>
                  </a:lnTo>
                  <a:lnTo>
                    <a:pt x="23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reeform 15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81888" y="2646363"/>
              <a:ext cx="122238" cy="87313"/>
            </a:xfrm>
            <a:custGeom>
              <a:avLst/>
              <a:gdLst>
                <a:gd name="T0" fmla="*/ 229 w 229"/>
                <a:gd name="T1" fmla="*/ 35 h 166"/>
                <a:gd name="T2" fmla="*/ 23 w 229"/>
                <a:gd name="T3" fmla="*/ 166 h 166"/>
                <a:gd name="T4" fmla="*/ 0 w 229"/>
                <a:gd name="T5" fmla="*/ 129 h 166"/>
                <a:gd name="T6" fmla="*/ 206 w 229"/>
                <a:gd name="T7" fmla="*/ 0 h 166"/>
                <a:gd name="T8" fmla="*/ 229 w 229"/>
                <a:gd name="T9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66">
                  <a:moveTo>
                    <a:pt x="229" y="35"/>
                  </a:moveTo>
                  <a:lnTo>
                    <a:pt x="23" y="166"/>
                  </a:lnTo>
                  <a:lnTo>
                    <a:pt x="0" y="129"/>
                  </a:lnTo>
                  <a:lnTo>
                    <a:pt x="206" y="0"/>
                  </a:lnTo>
                  <a:lnTo>
                    <a:pt x="22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reeform 15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61251" y="2605088"/>
              <a:ext cx="119063" cy="92075"/>
            </a:xfrm>
            <a:custGeom>
              <a:avLst/>
              <a:gdLst>
                <a:gd name="T0" fmla="*/ 225 w 225"/>
                <a:gd name="T1" fmla="*/ 37 h 172"/>
                <a:gd name="T2" fmla="*/ 23 w 225"/>
                <a:gd name="T3" fmla="*/ 172 h 172"/>
                <a:gd name="T4" fmla="*/ 0 w 225"/>
                <a:gd name="T5" fmla="*/ 136 h 172"/>
                <a:gd name="T6" fmla="*/ 202 w 225"/>
                <a:gd name="T7" fmla="*/ 0 h 172"/>
                <a:gd name="T8" fmla="*/ 225 w 225"/>
                <a:gd name="T9" fmla="*/ 3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2">
                  <a:moveTo>
                    <a:pt x="225" y="37"/>
                  </a:moveTo>
                  <a:lnTo>
                    <a:pt x="23" y="172"/>
                  </a:lnTo>
                  <a:lnTo>
                    <a:pt x="0" y="136"/>
                  </a:lnTo>
                  <a:lnTo>
                    <a:pt x="202" y="0"/>
                  </a:lnTo>
                  <a:lnTo>
                    <a:pt x="22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reeform 1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37438" y="2566988"/>
              <a:ext cx="119063" cy="93663"/>
            </a:xfrm>
            <a:custGeom>
              <a:avLst/>
              <a:gdLst>
                <a:gd name="T0" fmla="*/ 225 w 225"/>
                <a:gd name="T1" fmla="*/ 36 h 177"/>
                <a:gd name="T2" fmla="*/ 25 w 225"/>
                <a:gd name="T3" fmla="*/ 177 h 177"/>
                <a:gd name="T4" fmla="*/ 0 w 225"/>
                <a:gd name="T5" fmla="*/ 141 h 177"/>
                <a:gd name="T6" fmla="*/ 200 w 225"/>
                <a:gd name="T7" fmla="*/ 0 h 177"/>
                <a:gd name="T8" fmla="*/ 225 w 225"/>
                <a:gd name="T9" fmla="*/ 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7">
                  <a:moveTo>
                    <a:pt x="225" y="36"/>
                  </a:moveTo>
                  <a:lnTo>
                    <a:pt x="25" y="177"/>
                  </a:lnTo>
                  <a:lnTo>
                    <a:pt x="0" y="141"/>
                  </a:lnTo>
                  <a:lnTo>
                    <a:pt x="200" y="0"/>
                  </a:lnTo>
                  <a:lnTo>
                    <a:pt x="22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reeform 15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13626" y="2528888"/>
              <a:ext cx="117475" cy="95250"/>
            </a:xfrm>
            <a:custGeom>
              <a:avLst/>
              <a:gdLst>
                <a:gd name="T0" fmla="*/ 220 w 220"/>
                <a:gd name="T1" fmla="*/ 35 h 181"/>
                <a:gd name="T2" fmla="*/ 25 w 220"/>
                <a:gd name="T3" fmla="*/ 181 h 181"/>
                <a:gd name="T4" fmla="*/ 0 w 220"/>
                <a:gd name="T5" fmla="*/ 145 h 181"/>
                <a:gd name="T6" fmla="*/ 194 w 220"/>
                <a:gd name="T7" fmla="*/ 0 h 181"/>
                <a:gd name="T8" fmla="*/ 220 w 220"/>
                <a:gd name="T9" fmla="*/ 3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1">
                  <a:moveTo>
                    <a:pt x="220" y="35"/>
                  </a:moveTo>
                  <a:lnTo>
                    <a:pt x="25" y="181"/>
                  </a:lnTo>
                  <a:lnTo>
                    <a:pt x="0" y="145"/>
                  </a:lnTo>
                  <a:lnTo>
                    <a:pt x="194" y="0"/>
                  </a:lnTo>
                  <a:lnTo>
                    <a:pt x="2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reeform 15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88226" y="2490788"/>
              <a:ext cx="115888" cy="98425"/>
            </a:xfrm>
            <a:custGeom>
              <a:avLst/>
              <a:gdLst>
                <a:gd name="T0" fmla="*/ 218 w 218"/>
                <a:gd name="T1" fmla="*/ 35 h 186"/>
                <a:gd name="T2" fmla="*/ 27 w 218"/>
                <a:gd name="T3" fmla="*/ 186 h 186"/>
                <a:gd name="T4" fmla="*/ 0 w 218"/>
                <a:gd name="T5" fmla="*/ 152 h 186"/>
                <a:gd name="T6" fmla="*/ 192 w 218"/>
                <a:gd name="T7" fmla="*/ 0 h 186"/>
                <a:gd name="T8" fmla="*/ 218 w 218"/>
                <a:gd name="T9" fmla="*/ 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86">
                  <a:moveTo>
                    <a:pt x="218" y="35"/>
                  </a:moveTo>
                  <a:lnTo>
                    <a:pt x="27" y="186"/>
                  </a:lnTo>
                  <a:lnTo>
                    <a:pt x="0" y="152"/>
                  </a:lnTo>
                  <a:lnTo>
                    <a:pt x="192" y="0"/>
                  </a:lnTo>
                  <a:lnTo>
                    <a:pt x="21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reeform 15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62826" y="2454276"/>
              <a:ext cx="114300" cy="100013"/>
            </a:xfrm>
            <a:custGeom>
              <a:avLst/>
              <a:gdLst>
                <a:gd name="T0" fmla="*/ 216 w 216"/>
                <a:gd name="T1" fmla="*/ 33 h 190"/>
                <a:gd name="T2" fmla="*/ 29 w 216"/>
                <a:gd name="T3" fmla="*/ 190 h 190"/>
                <a:gd name="T4" fmla="*/ 0 w 216"/>
                <a:gd name="T5" fmla="*/ 156 h 190"/>
                <a:gd name="T6" fmla="*/ 189 w 216"/>
                <a:gd name="T7" fmla="*/ 0 h 190"/>
                <a:gd name="T8" fmla="*/ 216 w 216"/>
                <a:gd name="T9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0">
                  <a:moveTo>
                    <a:pt x="216" y="33"/>
                  </a:moveTo>
                  <a:lnTo>
                    <a:pt x="29" y="190"/>
                  </a:lnTo>
                  <a:lnTo>
                    <a:pt x="0" y="156"/>
                  </a:lnTo>
                  <a:lnTo>
                    <a:pt x="189" y="0"/>
                  </a:lnTo>
                  <a:lnTo>
                    <a:pt x="2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reeform 15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335838" y="2417763"/>
              <a:ext cx="112713" cy="103188"/>
            </a:xfrm>
            <a:custGeom>
              <a:avLst/>
              <a:gdLst>
                <a:gd name="T0" fmla="*/ 213 w 213"/>
                <a:gd name="T1" fmla="*/ 32 h 194"/>
                <a:gd name="T2" fmla="*/ 29 w 213"/>
                <a:gd name="T3" fmla="*/ 194 h 194"/>
                <a:gd name="T4" fmla="*/ 0 w 213"/>
                <a:gd name="T5" fmla="*/ 160 h 194"/>
                <a:gd name="T6" fmla="*/ 185 w 213"/>
                <a:gd name="T7" fmla="*/ 0 h 194"/>
                <a:gd name="T8" fmla="*/ 213 w 213"/>
                <a:gd name="T9" fmla="*/ 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94">
                  <a:moveTo>
                    <a:pt x="213" y="32"/>
                  </a:moveTo>
                  <a:lnTo>
                    <a:pt x="29" y="194"/>
                  </a:lnTo>
                  <a:lnTo>
                    <a:pt x="0" y="160"/>
                  </a:lnTo>
                  <a:lnTo>
                    <a:pt x="185" y="0"/>
                  </a:lnTo>
                  <a:lnTo>
                    <a:pt x="21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reeform 2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725988" y="2435225"/>
              <a:ext cx="117475" cy="96838"/>
            </a:xfrm>
            <a:custGeom>
              <a:avLst/>
              <a:gdLst>
                <a:gd name="T0" fmla="*/ 26 w 220"/>
                <a:gd name="T1" fmla="*/ 0 h 183"/>
                <a:gd name="T2" fmla="*/ 220 w 220"/>
                <a:gd name="T3" fmla="*/ 149 h 183"/>
                <a:gd name="T4" fmla="*/ 193 w 220"/>
                <a:gd name="T5" fmla="*/ 183 h 183"/>
                <a:gd name="T6" fmla="*/ 0 w 220"/>
                <a:gd name="T7" fmla="*/ 35 h 183"/>
                <a:gd name="T8" fmla="*/ 26 w 22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3">
                  <a:moveTo>
                    <a:pt x="26" y="0"/>
                  </a:moveTo>
                  <a:lnTo>
                    <a:pt x="220" y="149"/>
                  </a:lnTo>
                  <a:lnTo>
                    <a:pt x="193" y="183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reeform 21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99000" y="2471738"/>
              <a:ext cx="117475" cy="95250"/>
            </a:xfrm>
            <a:custGeom>
              <a:avLst/>
              <a:gdLst>
                <a:gd name="T0" fmla="*/ 24 w 222"/>
                <a:gd name="T1" fmla="*/ 0 h 179"/>
                <a:gd name="T2" fmla="*/ 222 w 222"/>
                <a:gd name="T3" fmla="*/ 144 h 179"/>
                <a:gd name="T4" fmla="*/ 196 w 222"/>
                <a:gd name="T5" fmla="*/ 179 h 179"/>
                <a:gd name="T6" fmla="*/ 0 w 222"/>
                <a:gd name="T7" fmla="*/ 35 h 179"/>
                <a:gd name="T8" fmla="*/ 24 w 222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79">
                  <a:moveTo>
                    <a:pt x="24" y="0"/>
                  </a:moveTo>
                  <a:lnTo>
                    <a:pt x="222" y="144"/>
                  </a:lnTo>
                  <a:lnTo>
                    <a:pt x="196" y="179"/>
                  </a:lnTo>
                  <a:lnTo>
                    <a:pt x="0" y="35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reeform 2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72013" y="2508250"/>
              <a:ext cx="119063" cy="93663"/>
            </a:xfrm>
            <a:custGeom>
              <a:avLst/>
              <a:gdLst>
                <a:gd name="T0" fmla="*/ 24 w 224"/>
                <a:gd name="T1" fmla="*/ 0 h 175"/>
                <a:gd name="T2" fmla="*/ 224 w 224"/>
                <a:gd name="T3" fmla="*/ 139 h 175"/>
                <a:gd name="T4" fmla="*/ 201 w 224"/>
                <a:gd name="T5" fmla="*/ 175 h 175"/>
                <a:gd name="T6" fmla="*/ 0 w 224"/>
                <a:gd name="T7" fmla="*/ 36 h 175"/>
                <a:gd name="T8" fmla="*/ 24 w 224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75">
                  <a:moveTo>
                    <a:pt x="24" y="0"/>
                  </a:moveTo>
                  <a:lnTo>
                    <a:pt x="224" y="139"/>
                  </a:lnTo>
                  <a:lnTo>
                    <a:pt x="201" y="175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reeform 2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46613" y="2546350"/>
              <a:ext cx="119063" cy="90488"/>
            </a:xfrm>
            <a:custGeom>
              <a:avLst/>
              <a:gdLst>
                <a:gd name="T0" fmla="*/ 23 w 227"/>
                <a:gd name="T1" fmla="*/ 0 h 171"/>
                <a:gd name="T2" fmla="*/ 227 w 227"/>
                <a:gd name="T3" fmla="*/ 134 h 171"/>
                <a:gd name="T4" fmla="*/ 204 w 227"/>
                <a:gd name="T5" fmla="*/ 171 h 171"/>
                <a:gd name="T6" fmla="*/ 0 w 227"/>
                <a:gd name="T7" fmla="*/ 38 h 171"/>
                <a:gd name="T8" fmla="*/ 23 w 227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1">
                  <a:moveTo>
                    <a:pt x="23" y="0"/>
                  </a:moveTo>
                  <a:lnTo>
                    <a:pt x="227" y="134"/>
                  </a:lnTo>
                  <a:lnTo>
                    <a:pt x="204" y="171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reeform 2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21213" y="2584450"/>
              <a:ext cx="122238" cy="88900"/>
            </a:xfrm>
            <a:custGeom>
              <a:avLst/>
              <a:gdLst>
                <a:gd name="T0" fmla="*/ 23 w 230"/>
                <a:gd name="T1" fmla="*/ 0 h 166"/>
                <a:gd name="T2" fmla="*/ 230 w 230"/>
                <a:gd name="T3" fmla="*/ 129 h 166"/>
                <a:gd name="T4" fmla="*/ 207 w 230"/>
                <a:gd name="T5" fmla="*/ 166 h 166"/>
                <a:gd name="T6" fmla="*/ 0 w 230"/>
                <a:gd name="T7" fmla="*/ 38 h 166"/>
                <a:gd name="T8" fmla="*/ 23 w 230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66">
                  <a:moveTo>
                    <a:pt x="23" y="0"/>
                  </a:moveTo>
                  <a:lnTo>
                    <a:pt x="230" y="129"/>
                  </a:lnTo>
                  <a:lnTo>
                    <a:pt x="207" y="166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reeform 2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97400" y="2624138"/>
              <a:ext cx="122238" cy="85725"/>
            </a:xfrm>
            <a:custGeom>
              <a:avLst/>
              <a:gdLst>
                <a:gd name="T0" fmla="*/ 22 w 232"/>
                <a:gd name="T1" fmla="*/ 0 h 160"/>
                <a:gd name="T2" fmla="*/ 232 w 232"/>
                <a:gd name="T3" fmla="*/ 122 h 160"/>
                <a:gd name="T4" fmla="*/ 211 w 232"/>
                <a:gd name="T5" fmla="*/ 160 h 160"/>
                <a:gd name="T6" fmla="*/ 0 w 232"/>
                <a:gd name="T7" fmla="*/ 37 h 160"/>
                <a:gd name="T8" fmla="*/ 22 w 23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0">
                  <a:moveTo>
                    <a:pt x="22" y="0"/>
                  </a:moveTo>
                  <a:lnTo>
                    <a:pt x="232" y="122"/>
                  </a:lnTo>
                  <a:lnTo>
                    <a:pt x="211" y="160"/>
                  </a:lnTo>
                  <a:lnTo>
                    <a:pt x="0" y="37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reeform 2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75175" y="2663825"/>
              <a:ext cx="123825" cy="82550"/>
            </a:xfrm>
            <a:custGeom>
              <a:avLst/>
              <a:gdLst>
                <a:gd name="T0" fmla="*/ 20 w 234"/>
                <a:gd name="T1" fmla="*/ 0 h 155"/>
                <a:gd name="T2" fmla="*/ 234 w 234"/>
                <a:gd name="T3" fmla="*/ 117 h 155"/>
                <a:gd name="T4" fmla="*/ 213 w 234"/>
                <a:gd name="T5" fmla="*/ 155 h 155"/>
                <a:gd name="T6" fmla="*/ 0 w 234"/>
                <a:gd name="T7" fmla="*/ 39 h 155"/>
                <a:gd name="T8" fmla="*/ 20 w 23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55">
                  <a:moveTo>
                    <a:pt x="20" y="0"/>
                  </a:moveTo>
                  <a:lnTo>
                    <a:pt x="234" y="117"/>
                  </a:lnTo>
                  <a:lnTo>
                    <a:pt x="213" y="155"/>
                  </a:lnTo>
                  <a:lnTo>
                    <a:pt x="0" y="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reeform 2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52950" y="2705100"/>
              <a:ext cx="125413" cy="79375"/>
            </a:xfrm>
            <a:custGeom>
              <a:avLst/>
              <a:gdLst>
                <a:gd name="T0" fmla="*/ 20 w 236"/>
                <a:gd name="T1" fmla="*/ 0 h 150"/>
                <a:gd name="T2" fmla="*/ 236 w 236"/>
                <a:gd name="T3" fmla="*/ 112 h 150"/>
                <a:gd name="T4" fmla="*/ 217 w 236"/>
                <a:gd name="T5" fmla="*/ 150 h 150"/>
                <a:gd name="T6" fmla="*/ 0 w 236"/>
                <a:gd name="T7" fmla="*/ 40 h 150"/>
                <a:gd name="T8" fmla="*/ 20 w 23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0">
                  <a:moveTo>
                    <a:pt x="20" y="0"/>
                  </a:moveTo>
                  <a:lnTo>
                    <a:pt x="236" y="112"/>
                  </a:lnTo>
                  <a:lnTo>
                    <a:pt x="217" y="15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reeform 2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32313" y="2746375"/>
              <a:ext cx="125413" cy="76200"/>
            </a:xfrm>
            <a:custGeom>
              <a:avLst/>
              <a:gdLst>
                <a:gd name="T0" fmla="*/ 18 w 237"/>
                <a:gd name="T1" fmla="*/ 0 h 145"/>
                <a:gd name="T2" fmla="*/ 237 w 237"/>
                <a:gd name="T3" fmla="*/ 105 h 145"/>
                <a:gd name="T4" fmla="*/ 219 w 237"/>
                <a:gd name="T5" fmla="*/ 145 h 145"/>
                <a:gd name="T6" fmla="*/ 0 w 237"/>
                <a:gd name="T7" fmla="*/ 40 h 145"/>
                <a:gd name="T8" fmla="*/ 18 w 237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5">
                  <a:moveTo>
                    <a:pt x="18" y="0"/>
                  </a:moveTo>
                  <a:lnTo>
                    <a:pt x="237" y="105"/>
                  </a:lnTo>
                  <a:lnTo>
                    <a:pt x="219" y="145"/>
                  </a:lnTo>
                  <a:lnTo>
                    <a:pt x="0" y="4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reeform 2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13263" y="2787650"/>
              <a:ext cx="125413" cy="73025"/>
            </a:xfrm>
            <a:custGeom>
              <a:avLst/>
              <a:gdLst>
                <a:gd name="T0" fmla="*/ 16 w 239"/>
                <a:gd name="T1" fmla="*/ 0 h 140"/>
                <a:gd name="T2" fmla="*/ 239 w 239"/>
                <a:gd name="T3" fmla="*/ 100 h 140"/>
                <a:gd name="T4" fmla="*/ 221 w 239"/>
                <a:gd name="T5" fmla="*/ 140 h 140"/>
                <a:gd name="T6" fmla="*/ 0 w 239"/>
                <a:gd name="T7" fmla="*/ 40 h 140"/>
                <a:gd name="T8" fmla="*/ 16 w 2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0">
                  <a:moveTo>
                    <a:pt x="16" y="0"/>
                  </a:moveTo>
                  <a:lnTo>
                    <a:pt x="239" y="100"/>
                  </a:lnTo>
                  <a:lnTo>
                    <a:pt x="221" y="140"/>
                  </a:lnTo>
                  <a:lnTo>
                    <a:pt x="0" y="4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reeform 2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94213" y="2828925"/>
              <a:ext cx="127000" cy="71438"/>
            </a:xfrm>
            <a:custGeom>
              <a:avLst/>
              <a:gdLst>
                <a:gd name="T0" fmla="*/ 15 w 240"/>
                <a:gd name="T1" fmla="*/ 0 h 134"/>
                <a:gd name="T2" fmla="*/ 240 w 240"/>
                <a:gd name="T3" fmla="*/ 93 h 134"/>
                <a:gd name="T4" fmla="*/ 224 w 240"/>
                <a:gd name="T5" fmla="*/ 134 h 134"/>
                <a:gd name="T6" fmla="*/ 0 w 240"/>
                <a:gd name="T7" fmla="*/ 41 h 134"/>
                <a:gd name="T8" fmla="*/ 15 w 240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4">
                  <a:moveTo>
                    <a:pt x="15" y="0"/>
                  </a:moveTo>
                  <a:lnTo>
                    <a:pt x="240" y="93"/>
                  </a:lnTo>
                  <a:lnTo>
                    <a:pt x="224" y="134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reeform 2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76750" y="2871788"/>
              <a:ext cx="128588" cy="68263"/>
            </a:xfrm>
            <a:custGeom>
              <a:avLst/>
              <a:gdLst>
                <a:gd name="T0" fmla="*/ 15 w 242"/>
                <a:gd name="T1" fmla="*/ 0 h 128"/>
                <a:gd name="T2" fmla="*/ 242 w 242"/>
                <a:gd name="T3" fmla="*/ 87 h 128"/>
                <a:gd name="T4" fmla="*/ 226 w 242"/>
                <a:gd name="T5" fmla="*/ 128 h 128"/>
                <a:gd name="T6" fmla="*/ 0 w 242"/>
                <a:gd name="T7" fmla="*/ 41 h 128"/>
                <a:gd name="T8" fmla="*/ 15 w 242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8">
                  <a:moveTo>
                    <a:pt x="15" y="0"/>
                  </a:moveTo>
                  <a:lnTo>
                    <a:pt x="242" y="87"/>
                  </a:lnTo>
                  <a:lnTo>
                    <a:pt x="226" y="128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reeform 2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60875" y="2916238"/>
              <a:ext cx="127000" cy="63500"/>
            </a:xfrm>
            <a:custGeom>
              <a:avLst/>
              <a:gdLst>
                <a:gd name="T0" fmla="*/ 14 w 242"/>
                <a:gd name="T1" fmla="*/ 0 h 121"/>
                <a:gd name="T2" fmla="*/ 242 w 242"/>
                <a:gd name="T3" fmla="*/ 80 h 121"/>
                <a:gd name="T4" fmla="*/ 228 w 242"/>
                <a:gd name="T5" fmla="*/ 121 h 121"/>
                <a:gd name="T6" fmla="*/ 0 w 242"/>
                <a:gd name="T7" fmla="*/ 41 h 121"/>
                <a:gd name="T8" fmla="*/ 14 w 242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1">
                  <a:moveTo>
                    <a:pt x="14" y="0"/>
                  </a:moveTo>
                  <a:lnTo>
                    <a:pt x="242" y="80"/>
                  </a:lnTo>
                  <a:lnTo>
                    <a:pt x="228" y="121"/>
                  </a:lnTo>
                  <a:lnTo>
                    <a:pt x="0" y="4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reeform 2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45000" y="2959100"/>
              <a:ext cx="128588" cy="61913"/>
            </a:xfrm>
            <a:custGeom>
              <a:avLst/>
              <a:gdLst>
                <a:gd name="T0" fmla="*/ 13 w 245"/>
                <a:gd name="T1" fmla="*/ 0 h 116"/>
                <a:gd name="T2" fmla="*/ 245 w 245"/>
                <a:gd name="T3" fmla="*/ 75 h 116"/>
                <a:gd name="T4" fmla="*/ 232 w 245"/>
                <a:gd name="T5" fmla="*/ 116 h 116"/>
                <a:gd name="T6" fmla="*/ 0 w 245"/>
                <a:gd name="T7" fmla="*/ 41 h 116"/>
                <a:gd name="T8" fmla="*/ 13 w 245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6">
                  <a:moveTo>
                    <a:pt x="13" y="0"/>
                  </a:moveTo>
                  <a:lnTo>
                    <a:pt x="245" y="75"/>
                  </a:lnTo>
                  <a:lnTo>
                    <a:pt x="232" y="116"/>
                  </a:lnTo>
                  <a:lnTo>
                    <a:pt x="0" y="4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reeform 2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30713" y="3003550"/>
              <a:ext cx="130175" cy="57150"/>
            </a:xfrm>
            <a:custGeom>
              <a:avLst/>
              <a:gdLst>
                <a:gd name="T0" fmla="*/ 12 w 246"/>
                <a:gd name="T1" fmla="*/ 0 h 110"/>
                <a:gd name="T2" fmla="*/ 246 w 246"/>
                <a:gd name="T3" fmla="*/ 69 h 110"/>
                <a:gd name="T4" fmla="*/ 233 w 246"/>
                <a:gd name="T5" fmla="*/ 110 h 110"/>
                <a:gd name="T6" fmla="*/ 0 w 246"/>
                <a:gd name="T7" fmla="*/ 41 h 110"/>
                <a:gd name="T8" fmla="*/ 12 w 246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12" y="0"/>
                  </a:moveTo>
                  <a:lnTo>
                    <a:pt x="246" y="69"/>
                  </a:lnTo>
                  <a:lnTo>
                    <a:pt x="233" y="110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reeform 2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18013" y="3046413"/>
              <a:ext cx="130175" cy="55563"/>
            </a:xfrm>
            <a:custGeom>
              <a:avLst/>
              <a:gdLst>
                <a:gd name="T0" fmla="*/ 12 w 246"/>
                <a:gd name="T1" fmla="*/ 0 h 105"/>
                <a:gd name="T2" fmla="*/ 246 w 246"/>
                <a:gd name="T3" fmla="*/ 63 h 105"/>
                <a:gd name="T4" fmla="*/ 235 w 246"/>
                <a:gd name="T5" fmla="*/ 105 h 105"/>
                <a:gd name="T6" fmla="*/ 0 w 246"/>
                <a:gd name="T7" fmla="*/ 43 h 105"/>
                <a:gd name="T8" fmla="*/ 12 w 246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5">
                  <a:moveTo>
                    <a:pt x="12" y="0"/>
                  </a:moveTo>
                  <a:lnTo>
                    <a:pt x="246" y="63"/>
                  </a:lnTo>
                  <a:lnTo>
                    <a:pt x="235" y="105"/>
                  </a:lnTo>
                  <a:lnTo>
                    <a:pt x="0" y="4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reeform 2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05313" y="3092450"/>
              <a:ext cx="130175" cy="52388"/>
            </a:xfrm>
            <a:custGeom>
              <a:avLst/>
              <a:gdLst>
                <a:gd name="T0" fmla="*/ 11 w 246"/>
                <a:gd name="T1" fmla="*/ 0 h 99"/>
                <a:gd name="T2" fmla="*/ 246 w 246"/>
                <a:gd name="T3" fmla="*/ 56 h 99"/>
                <a:gd name="T4" fmla="*/ 236 w 246"/>
                <a:gd name="T5" fmla="*/ 99 h 99"/>
                <a:gd name="T6" fmla="*/ 0 w 246"/>
                <a:gd name="T7" fmla="*/ 42 h 99"/>
                <a:gd name="T8" fmla="*/ 11 w 24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9">
                  <a:moveTo>
                    <a:pt x="11" y="0"/>
                  </a:moveTo>
                  <a:lnTo>
                    <a:pt x="246" y="56"/>
                  </a:lnTo>
                  <a:lnTo>
                    <a:pt x="236" y="99"/>
                  </a:lnTo>
                  <a:lnTo>
                    <a:pt x="0" y="4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reeform 22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95788" y="3136900"/>
              <a:ext cx="130175" cy="49213"/>
            </a:xfrm>
            <a:custGeom>
              <a:avLst/>
              <a:gdLst>
                <a:gd name="T0" fmla="*/ 9 w 246"/>
                <a:gd name="T1" fmla="*/ 0 h 94"/>
                <a:gd name="T2" fmla="*/ 246 w 246"/>
                <a:gd name="T3" fmla="*/ 50 h 94"/>
                <a:gd name="T4" fmla="*/ 238 w 246"/>
                <a:gd name="T5" fmla="*/ 94 h 94"/>
                <a:gd name="T6" fmla="*/ 0 w 246"/>
                <a:gd name="T7" fmla="*/ 43 h 94"/>
                <a:gd name="T8" fmla="*/ 9 w 24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4">
                  <a:moveTo>
                    <a:pt x="9" y="0"/>
                  </a:moveTo>
                  <a:lnTo>
                    <a:pt x="246" y="50"/>
                  </a:lnTo>
                  <a:lnTo>
                    <a:pt x="238" y="94"/>
                  </a:lnTo>
                  <a:lnTo>
                    <a:pt x="0" y="4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reeform 2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86263" y="3181350"/>
              <a:ext cx="130175" cy="46038"/>
            </a:xfrm>
            <a:custGeom>
              <a:avLst/>
              <a:gdLst>
                <a:gd name="T0" fmla="*/ 8 w 246"/>
                <a:gd name="T1" fmla="*/ 0 h 86"/>
                <a:gd name="T2" fmla="*/ 246 w 246"/>
                <a:gd name="T3" fmla="*/ 44 h 86"/>
                <a:gd name="T4" fmla="*/ 240 w 246"/>
                <a:gd name="T5" fmla="*/ 86 h 86"/>
                <a:gd name="T6" fmla="*/ 0 w 246"/>
                <a:gd name="T7" fmla="*/ 43 h 86"/>
                <a:gd name="T8" fmla="*/ 8 w 24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6">
                  <a:moveTo>
                    <a:pt x="8" y="0"/>
                  </a:moveTo>
                  <a:lnTo>
                    <a:pt x="246" y="44"/>
                  </a:lnTo>
                  <a:lnTo>
                    <a:pt x="240" y="86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reeform 2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78325" y="3227388"/>
              <a:ext cx="130175" cy="42863"/>
            </a:xfrm>
            <a:custGeom>
              <a:avLst/>
              <a:gdLst>
                <a:gd name="T0" fmla="*/ 6 w 246"/>
                <a:gd name="T1" fmla="*/ 0 h 81"/>
                <a:gd name="T2" fmla="*/ 246 w 246"/>
                <a:gd name="T3" fmla="*/ 37 h 81"/>
                <a:gd name="T4" fmla="*/ 239 w 246"/>
                <a:gd name="T5" fmla="*/ 81 h 81"/>
                <a:gd name="T6" fmla="*/ 0 w 246"/>
                <a:gd name="T7" fmla="*/ 44 h 81"/>
                <a:gd name="T8" fmla="*/ 6 w 24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1">
                  <a:moveTo>
                    <a:pt x="6" y="0"/>
                  </a:moveTo>
                  <a:lnTo>
                    <a:pt x="246" y="37"/>
                  </a:lnTo>
                  <a:lnTo>
                    <a:pt x="239" y="81"/>
                  </a:lnTo>
                  <a:lnTo>
                    <a:pt x="0" y="44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reeform 2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70388" y="3273425"/>
              <a:ext cx="130175" cy="38100"/>
            </a:xfrm>
            <a:custGeom>
              <a:avLst/>
              <a:gdLst>
                <a:gd name="T0" fmla="*/ 7 w 246"/>
                <a:gd name="T1" fmla="*/ 0 h 74"/>
                <a:gd name="T2" fmla="*/ 246 w 246"/>
                <a:gd name="T3" fmla="*/ 32 h 74"/>
                <a:gd name="T4" fmla="*/ 241 w 246"/>
                <a:gd name="T5" fmla="*/ 74 h 74"/>
                <a:gd name="T6" fmla="*/ 0 w 246"/>
                <a:gd name="T7" fmla="*/ 44 h 74"/>
                <a:gd name="T8" fmla="*/ 7 w 24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4">
                  <a:moveTo>
                    <a:pt x="7" y="0"/>
                  </a:moveTo>
                  <a:lnTo>
                    <a:pt x="246" y="32"/>
                  </a:lnTo>
                  <a:lnTo>
                    <a:pt x="241" y="74"/>
                  </a:lnTo>
                  <a:lnTo>
                    <a:pt x="0" y="44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reeform 2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64038" y="3319463"/>
              <a:ext cx="130175" cy="34925"/>
            </a:xfrm>
            <a:custGeom>
              <a:avLst/>
              <a:gdLst>
                <a:gd name="T0" fmla="*/ 4 w 245"/>
                <a:gd name="T1" fmla="*/ 0 h 68"/>
                <a:gd name="T2" fmla="*/ 245 w 245"/>
                <a:gd name="T3" fmla="*/ 25 h 68"/>
                <a:gd name="T4" fmla="*/ 241 w 245"/>
                <a:gd name="T5" fmla="*/ 68 h 68"/>
                <a:gd name="T6" fmla="*/ 0 w 245"/>
                <a:gd name="T7" fmla="*/ 44 h 68"/>
                <a:gd name="T8" fmla="*/ 4 w 24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8">
                  <a:moveTo>
                    <a:pt x="4" y="0"/>
                  </a:moveTo>
                  <a:lnTo>
                    <a:pt x="245" y="25"/>
                  </a:lnTo>
                  <a:lnTo>
                    <a:pt x="241" y="68"/>
                  </a:lnTo>
                  <a:lnTo>
                    <a:pt x="0" y="4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reeform 2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9275" y="3365500"/>
              <a:ext cx="130175" cy="31750"/>
            </a:xfrm>
            <a:custGeom>
              <a:avLst/>
              <a:gdLst>
                <a:gd name="T0" fmla="*/ 3 w 245"/>
                <a:gd name="T1" fmla="*/ 0 h 62"/>
                <a:gd name="T2" fmla="*/ 245 w 245"/>
                <a:gd name="T3" fmla="*/ 18 h 62"/>
                <a:gd name="T4" fmla="*/ 241 w 245"/>
                <a:gd name="T5" fmla="*/ 62 h 62"/>
                <a:gd name="T6" fmla="*/ 0 w 245"/>
                <a:gd name="T7" fmla="*/ 44 h 62"/>
                <a:gd name="T8" fmla="*/ 3 w 24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2">
                  <a:moveTo>
                    <a:pt x="3" y="0"/>
                  </a:moveTo>
                  <a:lnTo>
                    <a:pt x="245" y="18"/>
                  </a:lnTo>
                  <a:lnTo>
                    <a:pt x="241" y="62"/>
                  </a:lnTo>
                  <a:lnTo>
                    <a:pt x="0" y="44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reeform 2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6100" y="3411538"/>
              <a:ext cx="128588" cy="28575"/>
            </a:xfrm>
            <a:custGeom>
              <a:avLst/>
              <a:gdLst>
                <a:gd name="T0" fmla="*/ 2 w 244"/>
                <a:gd name="T1" fmla="*/ 0 h 55"/>
                <a:gd name="T2" fmla="*/ 244 w 244"/>
                <a:gd name="T3" fmla="*/ 11 h 55"/>
                <a:gd name="T4" fmla="*/ 242 w 244"/>
                <a:gd name="T5" fmla="*/ 55 h 55"/>
                <a:gd name="T6" fmla="*/ 0 w 244"/>
                <a:gd name="T7" fmla="*/ 43 h 55"/>
                <a:gd name="T8" fmla="*/ 2 w 24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5">
                  <a:moveTo>
                    <a:pt x="2" y="0"/>
                  </a:moveTo>
                  <a:lnTo>
                    <a:pt x="244" y="11"/>
                  </a:lnTo>
                  <a:lnTo>
                    <a:pt x="242" y="55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reeform 2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4513" y="3457575"/>
              <a:ext cx="128588" cy="25400"/>
            </a:xfrm>
            <a:custGeom>
              <a:avLst/>
              <a:gdLst>
                <a:gd name="T0" fmla="*/ 0 w 243"/>
                <a:gd name="T1" fmla="*/ 0 h 48"/>
                <a:gd name="T2" fmla="*/ 243 w 243"/>
                <a:gd name="T3" fmla="*/ 6 h 48"/>
                <a:gd name="T4" fmla="*/ 242 w 243"/>
                <a:gd name="T5" fmla="*/ 48 h 48"/>
                <a:gd name="T6" fmla="*/ 0 w 243"/>
                <a:gd name="T7" fmla="*/ 43 h 48"/>
                <a:gd name="T8" fmla="*/ 0 w 24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8">
                  <a:moveTo>
                    <a:pt x="0" y="0"/>
                  </a:moveTo>
                  <a:lnTo>
                    <a:pt x="243" y="6"/>
                  </a:lnTo>
                  <a:lnTo>
                    <a:pt x="242" y="48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reeform 2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2925" y="3503613"/>
              <a:ext cx="127000" cy="23813"/>
            </a:xfrm>
            <a:custGeom>
              <a:avLst/>
              <a:gdLst>
                <a:gd name="T0" fmla="*/ 0 w 242"/>
                <a:gd name="T1" fmla="*/ 1 h 45"/>
                <a:gd name="T2" fmla="*/ 242 w 242"/>
                <a:gd name="T3" fmla="*/ 0 h 45"/>
                <a:gd name="T4" fmla="*/ 242 w 242"/>
                <a:gd name="T5" fmla="*/ 43 h 45"/>
                <a:gd name="T6" fmla="*/ 0 w 242"/>
                <a:gd name="T7" fmla="*/ 45 h 45"/>
                <a:gd name="T8" fmla="*/ 0 w 242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5">
                  <a:moveTo>
                    <a:pt x="0" y="1"/>
                  </a:moveTo>
                  <a:lnTo>
                    <a:pt x="242" y="0"/>
                  </a:lnTo>
                  <a:lnTo>
                    <a:pt x="242" y="43"/>
                  </a:ln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reeform 2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1338" y="3546475"/>
              <a:ext cx="128588" cy="26988"/>
            </a:xfrm>
            <a:custGeom>
              <a:avLst/>
              <a:gdLst>
                <a:gd name="T0" fmla="*/ 0 w 243"/>
                <a:gd name="T1" fmla="*/ 7 h 51"/>
                <a:gd name="T2" fmla="*/ 242 w 243"/>
                <a:gd name="T3" fmla="*/ 0 h 51"/>
                <a:gd name="T4" fmla="*/ 243 w 243"/>
                <a:gd name="T5" fmla="*/ 43 h 51"/>
                <a:gd name="T6" fmla="*/ 1 w 243"/>
                <a:gd name="T7" fmla="*/ 51 h 51"/>
                <a:gd name="T8" fmla="*/ 0 w 243"/>
                <a:gd name="T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1">
                  <a:moveTo>
                    <a:pt x="0" y="7"/>
                  </a:moveTo>
                  <a:lnTo>
                    <a:pt x="242" y="0"/>
                  </a:lnTo>
                  <a:lnTo>
                    <a:pt x="243" y="43"/>
                  </a:lnTo>
                  <a:lnTo>
                    <a:pt x="1" y="51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reeform 2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2925" y="3589338"/>
              <a:ext cx="128588" cy="30163"/>
            </a:xfrm>
            <a:custGeom>
              <a:avLst/>
              <a:gdLst>
                <a:gd name="T0" fmla="*/ 0 w 245"/>
                <a:gd name="T1" fmla="*/ 14 h 56"/>
                <a:gd name="T2" fmla="*/ 242 w 245"/>
                <a:gd name="T3" fmla="*/ 0 h 56"/>
                <a:gd name="T4" fmla="*/ 245 w 245"/>
                <a:gd name="T5" fmla="*/ 42 h 56"/>
                <a:gd name="T6" fmla="*/ 3 w 245"/>
                <a:gd name="T7" fmla="*/ 56 h 56"/>
                <a:gd name="T8" fmla="*/ 0 w 245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6">
                  <a:moveTo>
                    <a:pt x="0" y="14"/>
                  </a:moveTo>
                  <a:lnTo>
                    <a:pt x="242" y="0"/>
                  </a:lnTo>
                  <a:lnTo>
                    <a:pt x="245" y="42"/>
                  </a:lnTo>
                  <a:lnTo>
                    <a:pt x="3" y="56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reeform 2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4513" y="3632200"/>
              <a:ext cx="130175" cy="33338"/>
            </a:xfrm>
            <a:custGeom>
              <a:avLst/>
              <a:gdLst>
                <a:gd name="T0" fmla="*/ 0 w 246"/>
                <a:gd name="T1" fmla="*/ 21 h 64"/>
                <a:gd name="T2" fmla="*/ 242 w 246"/>
                <a:gd name="T3" fmla="*/ 0 h 64"/>
                <a:gd name="T4" fmla="*/ 246 w 246"/>
                <a:gd name="T5" fmla="*/ 44 h 64"/>
                <a:gd name="T6" fmla="*/ 4 w 246"/>
                <a:gd name="T7" fmla="*/ 64 h 64"/>
                <a:gd name="T8" fmla="*/ 0 w 246"/>
                <a:gd name="T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64">
                  <a:moveTo>
                    <a:pt x="0" y="21"/>
                  </a:moveTo>
                  <a:lnTo>
                    <a:pt x="242" y="0"/>
                  </a:lnTo>
                  <a:lnTo>
                    <a:pt x="246" y="44"/>
                  </a:lnTo>
                  <a:lnTo>
                    <a:pt x="4" y="64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reeform 2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57688" y="3675063"/>
              <a:ext cx="130175" cy="38100"/>
            </a:xfrm>
            <a:custGeom>
              <a:avLst/>
              <a:gdLst>
                <a:gd name="T0" fmla="*/ 0 w 246"/>
                <a:gd name="T1" fmla="*/ 27 h 71"/>
                <a:gd name="T2" fmla="*/ 241 w 246"/>
                <a:gd name="T3" fmla="*/ 0 h 71"/>
                <a:gd name="T4" fmla="*/ 246 w 246"/>
                <a:gd name="T5" fmla="*/ 44 h 71"/>
                <a:gd name="T6" fmla="*/ 4 w 246"/>
                <a:gd name="T7" fmla="*/ 71 h 71"/>
                <a:gd name="T8" fmla="*/ 0 w 246"/>
                <a:gd name="T9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1">
                  <a:moveTo>
                    <a:pt x="0" y="27"/>
                  </a:moveTo>
                  <a:lnTo>
                    <a:pt x="241" y="0"/>
                  </a:lnTo>
                  <a:lnTo>
                    <a:pt x="246" y="44"/>
                  </a:lnTo>
                  <a:lnTo>
                    <a:pt x="4" y="71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reeform 2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60863" y="3717925"/>
              <a:ext cx="130175" cy="41275"/>
            </a:xfrm>
            <a:custGeom>
              <a:avLst/>
              <a:gdLst>
                <a:gd name="T0" fmla="*/ 0 w 246"/>
                <a:gd name="T1" fmla="*/ 33 h 77"/>
                <a:gd name="T2" fmla="*/ 241 w 246"/>
                <a:gd name="T3" fmla="*/ 0 h 77"/>
                <a:gd name="T4" fmla="*/ 246 w 246"/>
                <a:gd name="T5" fmla="*/ 43 h 77"/>
                <a:gd name="T6" fmla="*/ 5 w 246"/>
                <a:gd name="T7" fmla="*/ 77 h 77"/>
                <a:gd name="T8" fmla="*/ 0 w 246"/>
                <a:gd name="T9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7">
                  <a:moveTo>
                    <a:pt x="0" y="33"/>
                  </a:moveTo>
                  <a:lnTo>
                    <a:pt x="241" y="0"/>
                  </a:lnTo>
                  <a:lnTo>
                    <a:pt x="246" y="43"/>
                  </a:lnTo>
                  <a:lnTo>
                    <a:pt x="5" y="77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reeform 2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67213" y="3760788"/>
              <a:ext cx="130175" cy="44450"/>
            </a:xfrm>
            <a:custGeom>
              <a:avLst/>
              <a:gdLst>
                <a:gd name="T0" fmla="*/ 0 w 246"/>
                <a:gd name="T1" fmla="*/ 39 h 83"/>
                <a:gd name="T2" fmla="*/ 240 w 246"/>
                <a:gd name="T3" fmla="*/ 0 h 83"/>
                <a:gd name="T4" fmla="*/ 246 w 246"/>
                <a:gd name="T5" fmla="*/ 43 h 83"/>
                <a:gd name="T6" fmla="*/ 6 w 246"/>
                <a:gd name="T7" fmla="*/ 83 h 83"/>
                <a:gd name="T8" fmla="*/ 0 w 246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3">
                  <a:moveTo>
                    <a:pt x="0" y="39"/>
                  </a:moveTo>
                  <a:lnTo>
                    <a:pt x="240" y="0"/>
                  </a:lnTo>
                  <a:lnTo>
                    <a:pt x="246" y="43"/>
                  </a:lnTo>
                  <a:lnTo>
                    <a:pt x="6" y="83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reeform 2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73563" y="3803650"/>
              <a:ext cx="130175" cy="46038"/>
            </a:xfrm>
            <a:custGeom>
              <a:avLst/>
              <a:gdLst>
                <a:gd name="T0" fmla="*/ 0 w 246"/>
                <a:gd name="T1" fmla="*/ 46 h 89"/>
                <a:gd name="T2" fmla="*/ 237 w 246"/>
                <a:gd name="T3" fmla="*/ 0 h 89"/>
                <a:gd name="T4" fmla="*/ 246 w 246"/>
                <a:gd name="T5" fmla="*/ 43 h 89"/>
                <a:gd name="T6" fmla="*/ 8 w 246"/>
                <a:gd name="T7" fmla="*/ 89 h 89"/>
                <a:gd name="T8" fmla="*/ 0 w 246"/>
                <a:gd name="T9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9">
                  <a:moveTo>
                    <a:pt x="0" y="46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8" y="89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reeform 2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81500" y="3844925"/>
              <a:ext cx="130175" cy="50800"/>
            </a:xfrm>
            <a:custGeom>
              <a:avLst/>
              <a:gdLst>
                <a:gd name="T0" fmla="*/ 0 w 246"/>
                <a:gd name="T1" fmla="*/ 52 h 96"/>
                <a:gd name="T2" fmla="*/ 237 w 246"/>
                <a:gd name="T3" fmla="*/ 0 h 96"/>
                <a:gd name="T4" fmla="*/ 246 w 246"/>
                <a:gd name="T5" fmla="*/ 43 h 96"/>
                <a:gd name="T6" fmla="*/ 9 w 246"/>
                <a:gd name="T7" fmla="*/ 96 h 96"/>
                <a:gd name="T8" fmla="*/ 0 w 246"/>
                <a:gd name="T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6">
                  <a:moveTo>
                    <a:pt x="0" y="52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9" y="96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reeform 2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389438" y="3887788"/>
              <a:ext cx="130175" cy="53975"/>
            </a:xfrm>
            <a:custGeom>
              <a:avLst/>
              <a:gdLst>
                <a:gd name="T0" fmla="*/ 0 w 246"/>
                <a:gd name="T1" fmla="*/ 57 h 100"/>
                <a:gd name="T2" fmla="*/ 235 w 246"/>
                <a:gd name="T3" fmla="*/ 0 h 100"/>
                <a:gd name="T4" fmla="*/ 246 w 246"/>
                <a:gd name="T5" fmla="*/ 42 h 100"/>
                <a:gd name="T6" fmla="*/ 10 w 246"/>
                <a:gd name="T7" fmla="*/ 100 h 100"/>
                <a:gd name="T8" fmla="*/ 0 w 246"/>
                <a:gd name="T9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0" y="57"/>
                  </a:moveTo>
                  <a:lnTo>
                    <a:pt x="235" y="0"/>
                  </a:lnTo>
                  <a:lnTo>
                    <a:pt x="246" y="42"/>
                  </a:lnTo>
                  <a:lnTo>
                    <a:pt x="10" y="100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reeform 2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00550" y="3930650"/>
              <a:ext cx="128588" cy="55563"/>
            </a:xfrm>
            <a:custGeom>
              <a:avLst/>
              <a:gdLst>
                <a:gd name="T0" fmla="*/ 0 w 245"/>
                <a:gd name="T1" fmla="*/ 64 h 106"/>
                <a:gd name="T2" fmla="*/ 233 w 245"/>
                <a:gd name="T3" fmla="*/ 0 h 106"/>
                <a:gd name="T4" fmla="*/ 245 w 245"/>
                <a:gd name="T5" fmla="*/ 41 h 106"/>
                <a:gd name="T6" fmla="*/ 11 w 245"/>
                <a:gd name="T7" fmla="*/ 106 h 106"/>
                <a:gd name="T8" fmla="*/ 0 w 245"/>
                <a:gd name="T9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6">
                  <a:moveTo>
                    <a:pt x="0" y="64"/>
                  </a:moveTo>
                  <a:lnTo>
                    <a:pt x="233" y="0"/>
                  </a:lnTo>
                  <a:lnTo>
                    <a:pt x="245" y="41"/>
                  </a:lnTo>
                  <a:lnTo>
                    <a:pt x="11" y="106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reeform 2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10075" y="3971925"/>
              <a:ext cx="130175" cy="58738"/>
            </a:xfrm>
            <a:custGeom>
              <a:avLst/>
              <a:gdLst>
                <a:gd name="T0" fmla="*/ 0 w 245"/>
                <a:gd name="T1" fmla="*/ 71 h 113"/>
                <a:gd name="T2" fmla="*/ 234 w 245"/>
                <a:gd name="T3" fmla="*/ 0 h 113"/>
                <a:gd name="T4" fmla="*/ 245 w 245"/>
                <a:gd name="T5" fmla="*/ 41 h 113"/>
                <a:gd name="T6" fmla="*/ 13 w 245"/>
                <a:gd name="T7" fmla="*/ 113 h 113"/>
                <a:gd name="T8" fmla="*/ 0 w 245"/>
                <a:gd name="T9" fmla="*/ 7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3">
                  <a:moveTo>
                    <a:pt x="0" y="71"/>
                  </a:moveTo>
                  <a:lnTo>
                    <a:pt x="234" y="0"/>
                  </a:lnTo>
                  <a:lnTo>
                    <a:pt x="245" y="41"/>
                  </a:lnTo>
                  <a:lnTo>
                    <a:pt x="13" y="113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reeform 2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24363" y="4013200"/>
              <a:ext cx="128588" cy="63500"/>
            </a:xfrm>
            <a:custGeom>
              <a:avLst/>
              <a:gdLst>
                <a:gd name="T0" fmla="*/ 0 w 243"/>
                <a:gd name="T1" fmla="*/ 77 h 120"/>
                <a:gd name="T2" fmla="*/ 229 w 243"/>
                <a:gd name="T3" fmla="*/ 0 h 120"/>
                <a:gd name="T4" fmla="*/ 243 w 243"/>
                <a:gd name="T5" fmla="*/ 41 h 120"/>
                <a:gd name="T6" fmla="*/ 13 w 243"/>
                <a:gd name="T7" fmla="*/ 120 h 120"/>
                <a:gd name="T8" fmla="*/ 0 w 243"/>
                <a:gd name="T9" fmla="*/ 7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20">
                  <a:moveTo>
                    <a:pt x="0" y="77"/>
                  </a:moveTo>
                  <a:lnTo>
                    <a:pt x="229" y="0"/>
                  </a:lnTo>
                  <a:lnTo>
                    <a:pt x="243" y="41"/>
                  </a:lnTo>
                  <a:lnTo>
                    <a:pt x="13" y="12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reeform 2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37063" y="4054475"/>
              <a:ext cx="128588" cy="65088"/>
            </a:xfrm>
            <a:custGeom>
              <a:avLst/>
              <a:gdLst>
                <a:gd name="T0" fmla="*/ 0 w 242"/>
                <a:gd name="T1" fmla="*/ 83 h 124"/>
                <a:gd name="T2" fmla="*/ 228 w 242"/>
                <a:gd name="T3" fmla="*/ 0 h 124"/>
                <a:gd name="T4" fmla="*/ 242 w 242"/>
                <a:gd name="T5" fmla="*/ 39 h 124"/>
                <a:gd name="T6" fmla="*/ 14 w 242"/>
                <a:gd name="T7" fmla="*/ 124 h 124"/>
                <a:gd name="T8" fmla="*/ 0 w 242"/>
                <a:gd name="T9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4">
                  <a:moveTo>
                    <a:pt x="0" y="83"/>
                  </a:moveTo>
                  <a:lnTo>
                    <a:pt x="228" y="0"/>
                  </a:lnTo>
                  <a:lnTo>
                    <a:pt x="242" y="39"/>
                  </a:lnTo>
                  <a:lnTo>
                    <a:pt x="14" y="124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reeform 25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51350" y="4094163"/>
              <a:ext cx="128588" cy="69850"/>
            </a:xfrm>
            <a:custGeom>
              <a:avLst/>
              <a:gdLst>
                <a:gd name="T0" fmla="*/ 0 w 242"/>
                <a:gd name="T1" fmla="*/ 89 h 130"/>
                <a:gd name="T2" fmla="*/ 227 w 242"/>
                <a:gd name="T3" fmla="*/ 0 h 130"/>
                <a:gd name="T4" fmla="*/ 242 w 242"/>
                <a:gd name="T5" fmla="*/ 40 h 130"/>
                <a:gd name="T6" fmla="*/ 16 w 242"/>
                <a:gd name="T7" fmla="*/ 130 h 130"/>
                <a:gd name="T8" fmla="*/ 0 w 242"/>
                <a:gd name="T9" fmla="*/ 8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30">
                  <a:moveTo>
                    <a:pt x="0" y="89"/>
                  </a:moveTo>
                  <a:lnTo>
                    <a:pt x="227" y="0"/>
                  </a:lnTo>
                  <a:lnTo>
                    <a:pt x="242" y="40"/>
                  </a:lnTo>
                  <a:lnTo>
                    <a:pt x="16" y="130"/>
                  </a:lnTo>
                  <a:lnTo>
                    <a:pt x="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reeform 25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67225" y="4135438"/>
              <a:ext cx="127000" cy="71438"/>
            </a:xfrm>
            <a:custGeom>
              <a:avLst/>
              <a:gdLst>
                <a:gd name="T0" fmla="*/ 0 w 241"/>
                <a:gd name="T1" fmla="*/ 96 h 136"/>
                <a:gd name="T2" fmla="*/ 224 w 241"/>
                <a:gd name="T3" fmla="*/ 0 h 136"/>
                <a:gd name="T4" fmla="*/ 241 w 241"/>
                <a:gd name="T5" fmla="*/ 40 h 136"/>
                <a:gd name="T6" fmla="*/ 16 w 241"/>
                <a:gd name="T7" fmla="*/ 136 h 136"/>
                <a:gd name="T8" fmla="*/ 0 w 241"/>
                <a:gd name="T9" fmla="*/ 9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6">
                  <a:moveTo>
                    <a:pt x="0" y="96"/>
                  </a:moveTo>
                  <a:lnTo>
                    <a:pt x="224" y="0"/>
                  </a:lnTo>
                  <a:lnTo>
                    <a:pt x="241" y="40"/>
                  </a:lnTo>
                  <a:lnTo>
                    <a:pt x="16" y="13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reeform 25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84688" y="4175125"/>
              <a:ext cx="125413" cy="74613"/>
            </a:xfrm>
            <a:custGeom>
              <a:avLst/>
              <a:gdLst>
                <a:gd name="T0" fmla="*/ 0 w 239"/>
                <a:gd name="T1" fmla="*/ 101 h 141"/>
                <a:gd name="T2" fmla="*/ 221 w 239"/>
                <a:gd name="T3" fmla="*/ 0 h 141"/>
                <a:gd name="T4" fmla="*/ 239 w 239"/>
                <a:gd name="T5" fmla="*/ 39 h 141"/>
                <a:gd name="T6" fmla="*/ 18 w 239"/>
                <a:gd name="T7" fmla="*/ 141 h 141"/>
                <a:gd name="T8" fmla="*/ 0 w 239"/>
                <a:gd name="T9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1">
                  <a:moveTo>
                    <a:pt x="0" y="101"/>
                  </a:moveTo>
                  <a:lnTo>
                    <a:pt x="221" y="0"/>
                  </a:lnTo>
                  <a:lnTo>
                    <a:pt x="239" y="39"/>
                  </a:lnTo>
                  <a:lnTo>
                    <a:pt x="18" y="141"/>
                  </a:lnTo>
                  <a:lnTo>
                    <a:pt x="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reeform 2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02150" y="4214813"/>
              <a:ext cx="125413" cy="77788"/>
            </a:xfrm>
            <a:custGeom>
              <a:avLst/>
              <a:gdLst>
                <a:gd name="T0" fmla="*/ 0 w 237"/>
                <a:gd name="T1" fmla="*/ 108 h 147"/>
                <a:gd name="T2" fmla="*/ 218 w 237"/>
                <a:gd name="T3" fmla="*/ 0 h 147"/>
                <a:gd name="T4" fmla="*/ 237 w 237"/>
                <a:gd name="T5" fmla="*/ 40 h 147"/>
                <a:gd name="T6" fmla="*/ 18 w 237"/>
                <a:gd name="T7" fmla="*/ 147 h 147"/>
                <a:gd name="T8" fmla="*/ 0 w 237"/>
                <a:gd name="T9" fmla="*/ 10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7">
                  <a:moveTo>
                    <a:pt x="0" y="108"/>
                  </a:moveTo>
                  <a:lnTo>
                    <a:pt x="218" y="0"/>
                  </a:lnTo>
                  <a:lnTo>
                    <a:pt x="237" y="40"/>
                  </a:lnTo>
                  <a:lnTo>
                    <a:pt x="18" y="14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reeform 25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21200" y="4252913"/>
              <a:ext cx="125413" cy="80963"/>
            </a:xfrm>
            <a:custGeom>
              <a:avLst/>
              <a:gdLst>
                <a:gd name="T0" fmla="*/ 0 w 236"/>
                <a:gd name="T1" fmla="*/ 113 h 152"/>
                <a:gd name="T2" fmla="*/ 215 w 236"/>
                <a:gd name="T3" fmla="*/ 0 h 152"/>
                <a:gd name="T4" fmla="*/ 236 w 236"/>
                <a:gd name="T5" fmla="*/ 39 h 152"/>
                <a:gd name="T6" fmla="*/ 19 w 236"/>
                <a:gd name="T7" fmla="*/ 152 h 152"/>
                <a:gd name="T8" fmla="*/ 0 w 236"/>
                <a:gd name="T9" fmla="*/ 1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2">
                  <a:moveTo>
                    <a:pt x="0" y="113"/>
                  </a:moveTo>
                  <a:lnTo>
                    <a:pt x="215" y="0"/>
                  </a:lnTo>
                  <a:lnTo>
                    <a:pt x="236" y="39"/>
                  </a:lnTo>
                  <a:lnTo>
                    <a:pt x="19" y="152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reeform 25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41838" y="4292600"/>
              <a:ext cx="123825" cy="82550"/>
            </a:xfrm>
            <a:custGeom>
              <a:avLst/>
              <a:gdLst>
                <a:gd name="T0" fmla="*/ 0 w 233"/>
                <a:gd name="T1" fmla="*/ 120 h 157"/>
                <a:gd name="T2" fmla="*/ 212 w 233"/>
                <a:gd name="T3" fmla="*/ 0 h 157"/>
                <a:gd name="T4" fmla="*/ 233 w 233"/>
                <a:gd name="T5" fmla="*/ 39 h 157"/>
                <a:gd name="T6" fmla="*/ 20 w 233"/>
                <a:gd name="T7" fmla="*/ 157 h 157"/>
                <a:gd name="T8" fmla="*/ 0 w 233"/>
                <a:gd name="T9" fmla="*/ 1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57">
                  <a:moveTo>
                    <a:pt x="0" y="120"/>
                  </a:moveTo>
                  <a:lnTo>
                    <a:pt x="212" y="0"/>
                  </a:lnTo>
                  <a:lnTo>
                    <a:pt x="233" y="39"/>
                  </a:lnTo>
                  <a:lnTo>
                    <a:pt x="20" y="157"/>
                  </a:ln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reeform 25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62475" y="4330700"/>
              <a:ext cx="122238" cy="85725"/>
            </a:xfrm>
            <a:custGeom>
              <a:avLst/>
              <a:gdLst>
                <a:gd name="T0" fmla="*/ 0 w 231"/>
                <a:gd name="T1" fmla="*/ 125 h 162"/>
                <a:gd name="T2" fmla="*/ 211 w 231"/>
                <a:gd name="T3" fmla="*/ 0 h 162"/>
                <a:gd name="T4" fmla="*/ 231 w 231"/>
                <a:gd name="T5" fmla="*/ 37 h 162"/>
                <a:gd name="T6" fmla="*/ 22 w 231"/>
                <a:gd name="T7" fmla="*/ 162 h 162"/>
                <a:gd name="T8" fmla="*/ 0 w 231"/>
                <a:gd name="T9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2">
                  <a:moveTo>
                    <a:pt x="0" y="125"/>
                  </a:moveTo>
                  <a:lnTo>
                    <a:pt x="211" y="0"/>
                  </a:lnTo>
                  <a:lnTo>
                    <a:pt x="231" y="37"/>
                  </a:lnTo>
                  <a:lnTo>
                    <a:pt x="22" y="16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reeform 25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84700" y="4367213"/>
              <a:ext cx="120650" cy="88900"/>
            </a:xfrm>
            <a:custGeom>
              <a:avLst/>
              <a:gdLst>
                <a:gd name="T0" fmla="*/ 0 w 228"/>
                <a:gd name="T1" fmla="*/ 130 h 168"/>
                <a:gd name="T2" fmla="*/ 206 w 228"/>
                <a:gd name="T3" fmla="*/ 0 h 168"/>
                <a:gd name="T4" fmla="*/ 228 w 228"/>
                <a:gd name="T5" fmla="*/ 37 h 168"/>
                <a:gd name="T6" fmla="*/ 23 w 228"/>
                <a:gd name="T7" fmla="*/ 168 h 168"/>
                <a:gd name="T8" fmla="*/ 0 w 228"/>
                <a:gd name="T9" fmla="*/ 1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8">
                  <a:moveTo>
                    <a:pt x="0" y="130"/>
                  </a:moveTo>
                  <a:lnTo>
                    <a:pt x="206" y="0"/>
                  </a:lnTo>
                  <a:lnTo>
                    <a:pt x="228" y="37"/>
                  </a:lnTo>
                  <a:lnTo>
                    <a:pt x="23" y="168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reeform 25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08513" y="4405313"/>
              <a:ext cx="119063" cy="90488"/>
            </a:xfrm>
            <a:custGeom>
              <a:avLst/>
              <a:gdLst>
                <a:gd name="T0" fmla="*/ 0 w 227"/>
                <a:gd name="T1" fmla="*/ 136 h 172"/>
                <a:gd name="T2" fmla="*/ 204 w 227"/>
                <a:gd name="T3" fmla="*/ 0 h 172"/>
                <a:gd name="T4" fmla="*/ 227 w 227"/>
                <a:gd name="T5" fmla="*/ 36 h 172"/>
                <a:gd name="T6" fmla="*/ 25 w 227"/>
                <a:gd name="T7" fmla="*/ 172 h 172"/>
                <a:gd name="T8" fmla="*/ 0 w 227"/>
                <a:gd name="T9" fmla="*/ 1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2">
                  <a:moveTo>
                    <a:pt x="0" y="136"/>
                  </a:moveTo>
                  <a:lnTo>
                    <a:pt x="204" y="0"/>
                  </a:lnTo>
                  <a:lnTo>
                    <a:pt x="227" y="36"/>
                  </a:lnTo>
                  <a:lnTo>
                    <a:pt x="25" y="172"/>
                  </a:lnTo>
                  <a:lnTo>
                    <a:pt x="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reeform 25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32325" y="4441825"/>
              <a:ext cx="119063" cy="92075"/>
            </a:xfrm>
            <a:custGeom>
              <a:avLst/>
              <a:gdLst>
                <a:gd name="T0" fmla="*/ 0 w 225"/>
                <a:gd name="T1" fmla="*/ 140 h 176"/>
                <a:gd name="T2" fmla="*/ 200 w 225"/>
                <a:gd name="T3" fmla="*/ 0 h 176"/>
                <a:gd name="T4" fmla="*/ 225 w 225"/>
                <a:gd name="T5" fmla="*/ 36 h 176"/>
                <a:gd name="T6" fmla="*/ 25 w 225"/>
                <a:gd name="T7" fmla="*/ 176 h 176"/>
                <a:gd name="T8" fmla="*/ 0 w 225"/>
                <a:gd name="T9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6">
                  <a:moveTo>
                    <a:pt x="0" y="140"/>
                  </a:moveTo>
                  <a:lnTo>
                    <a:pt x="200" y="0"/>
                  </a:lnTo>
                  <a:lnTo>
                    <a:pt x="225" y="36"/>
                  </a:lnTo>
                  <a:lnTo>
                    <a:pt x="25" y="176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reeform 26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57725" y="4476750"/>
              <a:ext cx="117475" cy="96838"/>
            </a:xfrm>
            <a:custGeom>
              <a:avLst/>
              <a:gdLst>
                <a:gd name="T0" fmla="*/ 0 w 220"/>
                <a:gd name="T1" fmla="*/ 146 h 182"/>
                <a:gd name="T2" fmla="*/ 195 w 220"/>
                <a:gd name="T3" fmla="*/ 0 h 182"/>
                <a:gd name="T4" fmla="*/ 220 w 220"/>
                <a:gd name="T5" fmla="*/ 36 h 182"/>
                <a:gd name="T6" fmla="*/ 24 w 220"/>
                <a:gd name="T7" fmla="*/ 182 h 182"/>
                <a:gd name="T8" fmla="*/ 0 w 220"/>
                <a:gd name="T9" fmla="*/ 14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2">
                  <a:moveTo>
                    <a:pt x="0" y="146"/>
                  </a:moveTo>
                  <a:lnTo>
                    <a:pt x="195" y="0"/>
                  </a:lnTo>
                  <a:lnTo>
                    <a:pt x="220" y="36"/>
                  </a:lnTo>
                  <a:lnTo>
                    <a:pt x="24" y="182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reeform 26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84713" y="4511675"/>
              <a:ext cx="115888" cy="98425"/>
            </a:xfrm>
            <a:custGeom>
              <a:avLst/>
              <a:gdLst>
                <a:gd name="T0" fmla="*/ 0 w 218"/>
                <a:gd name="T1" fmla="*/ 151 h 186"/>
                <a:gd name="T2" fmla="*/ 191 w 218"/>
                <a:gd name="T3" fmla="*/ 0 h 186"/>
                <a:gd name="T4" fmla="*/ 218 w 218"/>
                <a:gd name="T5" fmla="*/ 34 h 186"/>
                <a:gd name="T6" fmla="*/ 26 w 218"/>
                <a:gd name="T7" fmla="*/ 186 h 186"/>
                <a:gd name="T8" fmla="*/ 0 w 218"/>
                <a:gd name="T9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86">
                  <a:moveTo>
                    <a:pt x="0" y="151"/>
                  </a:moveTo>
                  <a:lnTo>
                    <a:pt x="191" y="0"/>
                  </a:lnTo>
                  <a:lnTo>
                    <a:pt x="218" y="34"/>
                  </a:lnTo>
                  <a:lnTo>
                    <a:pt x="26" y="186"/>
                  </a:lnTo>
                  <a:lnTo>
                    <a:pt x="0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reeform 26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711700" y="4546600"/>
              <a:ext cx="112713" cy="100013"/>
            </a:xfrm>
            <a:custGeom>
              <a:avLst/>
              <a:gdLst>
                <a:gd name="T0" fmla="*/ 0 w 214"/>
                <a:gd name="T1" fmla="*/ 156 h 190"/>
                <a:gd name="T2" fmla="*/ 187 w 214"/>
                <a:gd name="T3" fmla="*/ 0 h 190"/>
                <a:gd name="T4" fmla="*/ 214 w 214"/>
                <a:gd name="T5" fmla="*/ 33 h 190"/>
                <a:gd name="T6" fmla="*/ 27 w 214"/>
                <a:gd name="T7" fmla="*/ 190 h 190"/>
                <a:gd name="T8" fmla="*/ 0 w 214"/>
                <a:gd name="T9" fmla="*/ 15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90">
                  <a:moveTo>
                    <a:pt x="0" y="156"/>
                  </a:moveTo>
                  <a:lnTo>
                    <a:pt x="187" y="0"/>
                  </a:lnTo>
                  <a:lnTo>
                    <a:pt x="214" y="33"/>
                  </a:lnTo>
                  <a:lnTo>
                    <a:pt x="27" y="19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reeform 6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03838" y="5011738"/>
              <a:ext cx="74613" cy="127000"/>
            </a:xfrm>
            <a:custGeom>
              <a:avLst/>
              <a:gdLst>
                <a:gd name="T0" fmla="*/ 0 w 142"/>
                <a:gd name="T1" fmla="*/ 223 h 241"/>
                <a:gd name="T2" fmla="*/ 103 w 142"/>
                <a:gd name="T3" fmla="*/ 0 h 241"/>
                <a:gd name="T4" fmla="*/ 142 w 142"/>
                <a:gd name="T5" fmla="*/ 18 h 241"/>
                <a:gd name="T6" fmla="*/ 38 w 142"/>
                <a:gd name="T7" fmla="*/ 241 h 241"/>
                <a:gd name="T8" fmla="*/ 0 w 142"/>
                <a:gd name="T9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1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reeform 7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43526" y="5030788"/>
              <a:ext cx="73025" cy="128588"/>
            </a:xfrm>
            <a:custGeom>
              <a:avLst/>
              <a:gdLst>
                <a:gd name="T0" fmla="*/ 0 w 137"/>
                <a:gd name="T1" fmla="*/ 226 h 244"/>
                <a:gd name="T2" fmla="*/ 97 w 137"/>
                <a:gd name="T3" fmla="*/ 0 h 244"/>
                <a:gd name="T4" fmla="*/ 137 w 137"/>
                <a:gd name="T5" fmla="*/ 17 h 244"/>
                <a:gd name="T6" fmla="*/ 39 w 137"/>
                <a:gd name="T7" fmla="*/ 244 h 244"/>
                <a:gd name="T8" fmla="*/ 0 w 137"/>
                <a:gd name="T9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4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reeform 7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84801" y="5048251"/>
              <a:ext cx="69850" cy="130175"/>
            </a:xfrm>
            <a:custGeom>
              <a:avLst/>
              <a:gdLst>
                <a:gd name="T0" fmla="*/ 0 w 132"/>
                <a:gd name="T1" fmla="*/ 230 h 245"/>
                <a:gd name="T2" fmla="*/ 92 w 132"/>
                <a:gd name="T3" fmla="*/ 0 h 245"/>
                <a:gd name="T4" fmla="*/ 132 w 132"/>
                <a:gd name="T5" fmla="*/ 17 h 245"/>
                <a:gd name="T6" fmla="*/ 39 w 132"/>
                <a:gd name="T7" fmla="*/ 245 h 245"/>
                <a:gd name="T8" fmla="*/ 0 w 132"/>
                <a:gd name="T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5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reeform 7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27663" y="5065713"/>
              <a:ext cx="66675" cy="130175"/>
            </a:xfrm>
            <a:custGeom>
              <a:avLst/>
              <a:gdLst>
                <a:gd name="T0" fmla="*/ 0 w 126"/>
                <a:gd name="T1" fmla="*/ 230 h 246"/>
                <a:gd name="T2" fmla="*/ 86 w 126"/>
                <a:gd name="T3" fmla="*/ 0 h 246"/>
                <a:gd name="T4" fmla="*/ 126 w 126"/>
                <a:gd name="T5" fmla="*/ 15 h 246"/>
                <a:gd name="T6" fmla="*/ 40 w 126"/>
                <a:gd name="T7" fmla="*/ 246 h 246"/>
                <a:gd name="T8" fmla="*/ 0 w 126"/>
                <a:gd name="T9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reeform 7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70526" y="5081588"/>
              <a:ext cx="61913" cy="131763"/>
            </a:xfrm>
            <a:custGeom>
              <a:avLst/>
              <a:gdLst>
                <a:gd name="T0" fmla="*/ 0 w 119"/>
                <a:gd name="T1" fmla="*/ 234 h 248"/>
                <a:gd name="T2" fmla="*/ 79 w 119"/>
                <a:gd name="T3" fmla="*/ 0 h 248"/>
                <a:gd name="T4" fmla="*/ 119 w 119"/>
                <a:gd name="T5" fmla="*/ 14 h 248"/>
                <a:gd name="T6" fmla="*/ 40 w 119"/>
                <a:gd name="T7" fmla="*/ 248 h 248"/>
                <a:gd name="T8" fmla="*/ 0 w 119"/>
                <a:gd name="T9" fmla="*/ 23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48">
                  <a:moveTo>
                    <a:pt x="0" y="234"/>
                  </a:moveTo>
                  <a:lnTo>
                    <a:pt x="79" y="0"/>
                  </a:lnTo>
                  <a:lnTo>
                    <a:pt x="119" y="14"/>
                  </a:lnTo>
                  <a:lnTo>
                    <a:pt x="40" y="248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reeform 7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13388" y="5095876"/>
              <a:ext cx="60325" cy="131763"/>
            </a:xfrm>
            <a:custGeom>
              <a:avLst/>
              <a:gdLst>
                <a:gd name="T0" fmla="*/ 0 w 114"/>
                <a:gd name="T1" fmla="*/ 236 h 249"/>
                <a:gd name="T2" fmla="*/ 73 w 114"/>
                <a:gd name="T3" fmla="*/ 0 h 249"/>
                <a:gd name="T4" fmla="*/ 114 w 114"/>
                <a:gd name="T5" fmla="*/ 15 h 249"/>
                <a:gd name="T6" fmla="*/ 39 w 114"/>
                <a:gd name="T7" fmla="*/ 249 h 249"/>
                <a:gd name="T8" fmla="*/ 0 w 114"/>
                <a:gd name="T9" fmla="*/ 23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49">
                  <a:moveTo>
                    <a:pt x="0" y="236"/>
                  </a:moveTo>
                  <a:lnTo>
                    <a:pt x="73" y="0"/>
                  </a:lnTo>
                  <a:lnTo>
                    <a:pt x="114" y="15"/>
                  </a:lnTo>
                  <a:lnTo>
                    <a:pt x="39" y="249"/>
                  </a:lnTo>
                  <a:lnTo>
                    <a:pt x="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reeform 7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54663" y="5110163"/>
              <a:ext cx="58738" cy="131763"/>
            </a:xfrm>
            <a:custGeom>
              <a:avLst/>
              <a:gdLst>
                <a:gd name="T0" fmla="*/ 0 w 109"/>
                <a:gd name="T1" fmla="*/ 237 h 249"/>
                <a:gd name="T2" fmla="*/ 68 w 109"/>
                <a:gd name="T3" fmla="*/ 0 h 249"/>
                <a:gd name="T4" fmla="*/ 109 w 109"/>
                <a:gd name="T5" fmla="*/ 12 h 249"/>
                <a:gd name="T6" fmla="*/ 41 w 109"/>
                <a:gd name="T7" fmla="*/ 249 h 249"/>
                <a:gd name="T8" fmla="*/ 0 w 109"/>
                <a:gd name="T9" fmla="*/ 2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9">
                  <a:moveTo>
                    <a:pt x="0" y="237"/>
                  </a:moveTo>
                  <a:lnTo>
                    <a:pt x="68" y="0"/>
                  </a:lnTo>
                  <a:lnTo>
                    <a:pt x="109" y="12"/>
                  </a:lnTo>
                  <a:lnTo>
                    <a:pt x="41" y="249"/>
                  </a:ln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reeform 7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99113" y="5124451"/>
              <a:ext cx="53975" cy="131763"/>
            </a:xfrm>
            <a:custGeom>
              <a:avLst/>
              <a:gdLst>
                <a:gd name="T0" fmla="*/ 0 w 102"/>
                <a:gd name="T1" fmla="*/ 238 h 250"/>
                <a:gd name="T2" fmla="*/ 61 w 102"/>
                <a:gd name="T3" fmla="*/ 0 h 250"/>
                <a:gd name="T4" fmla="*/ 102 w 102"/>
                <a:gd name="T5" fmla="*/ 10 h 250"/>
                <a:gd name="T6" fmla="*/ 41 w 102"/>
                <a:gd name="T7" fmla="*/ 250 h 250"/>
                <a:gd name="T8" fmla="*/ 0 w 102"/>
                <a:gd name="T9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50">
                  <a:moveTo>
                    <a:pt x="0" y="238"/>
                  </a:moveTo>
                  <a:lnTo>
                    <a:pt x="61" y="0"/>
                  </a:lnTo>
                  <a:lnTo>
                    <a:pt x="102" y="10"/>
                  </a:lnTo>
                  <a:lnTo>
                    <a:pt x="41" y="25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reeform 7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643563" y="5135563"/>
              <a:ext cx="50800" cy="131763"/>
            </a:xfrm>
            <a:custGeom>
              <a:avLst/>
              <a:gdLst>
                <a:gd name="T0" fmla="*/ 0 w 97"/>
                <a:gd name="T1" fmla="*/ 239 h 249"/>
                <a:gd name="T2" fmla="*/ 56 w 97"/>
                <a:gd name="T3" fmla="*/ 0 h 249"/>
                <a:gd name="T4" fmla="*/ 97 w 97"/>
                <a:gd name="T5" fmla="*/ 10 h 249"/>
                <a:gd name="T6" fmla="*/ 42 w 97"/>
                <a:gd name="T7" fmla="*/ 249 h 249"/>
                <a:gd name="T8" fmla="*/ 0 w 97"/>
                <a:gd name="T9" fmla="*/ 23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49">
                  <a:moveTo>
                    <a:pt x="0" y="239"/>
                  </a:moveTo>
                  <a:lnTo>
                    <a:pt x="56" y="0"/>
                  </a:lnTo>
                  <a:lnTo>
                    <a:pt x="97" y="10"/>
                  </a:lnTo>
                  <a:lnTo>
                    <a:pt x="42" y="249"/>
                  </a:lnTo>
                  <a:lnTo>
                    <a:pt x="0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reeform 7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688013" y="5146676"/>
              <a:ext cx="47625" cy="131763"/>
            </a:xfrm>
            <a:custGeom>
              <a:avLst/>
              <a:gdLst>
                <a:gd name="T0" fmla="*/ 0 w 91"/>
                <a:gd name="T1" fmla="*/ 241 h 250"/>
                <a:gd name="T2" fmla="*/ 49 w 91"/>
                <a:gd name="T3" fmla="*/ 0 h 250"/>
                <a:gd name="T4" fmla="*/ 91 w 91"/>
                <a:gd name="T5" fmla="*/ 9 h 250"/>
                <a:gd name="T6" fmla="*/ 41 w 91"/>
                <a:gd name="T7" fmla="*/ 250 h 250"/>
                <a:gd name="T8" fmla="*/ 0 w 91"/>
                <a:gd name="T9" fmla="*/ 24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50">
                  <a:moveTo>
                    <a:pt x="0" y="241"/>
                  </a:moveTo>
                  <a:lnTo>
                    <a:pt x="49" y="0"/>
                  </a:lnTo>
                  <a:lnTo>
                    <a:pt x="91" y="9"/>
                  </a:lnTo>
                  <a:lnTo>
                    <a:pt x="41" y="25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5" name="Freeform 7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730876" y="5156201"/>
              <a:ext cx="46038" cy="131763"/>
            </a:xfrm>
            <a:custGeom>
              <a:avLst/>
              <a:gdLst>
                <a:gd name="T0" fmla="*/ 0 w 86"/>
                <a:gd name="T1" fmla="*/ 242 h 250"/>
                <a:gd name="T2" fmla="*/ 44 w 86"/>
                <a:gd name="T3" fmla="*/ 0 h 250"/>
                <a:gd name="T4" fmla="*/ 86 w 86"/>
                <a:gd name="T5" fmla="*/ 8 h 250"/>
                <a:gd name="T6" fmla="*/ 43 w 86"/>
                <a:gd name="T7" fmla="*/ 250 h 250"/>
                <a:gd name="T8" fmla="*/ 0 w 86"/>
                <a:gd name="T9" fmla="*/ 2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0">
                  <a:moveTo>
                    <a:pt x="0" y="242"/>
                  </a:moveTo>
                  <a:lnTo>
                    <a:pt x="44" y="0"/>
                  </a:lnTo>
                  <a:lnTo>
                    <a:pt x="86" y="8"/>
                  </a:lnTo>
                  <a:lnTo>
                    <a:pt x="43" y="25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6" name="Freeform 8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776913" y="5164138"/>
              <a:ext cx="41275" cy="133350"/>
            </a:xfrm>
            <a:custGeom>
              <a:avLst/>
              <a:gdLst>
                <a:gd name="T0" fmla="*/ 0 w 79"/>
                <a:gd name="T1" fmla="*/ 243 h 250"/>
                <a:gd name="T2" fmla="*/ 37 w 79"/>
                <a:gd name="T3" fmla="*/ 0 h 250"/>
                <a:gd name="T4" fmla="*/ 79 w 79"/>
                <a:gd name="T5" fmla="*/ 6 h 250"/>
                <a:gd name="T6" fmla="*/ 42 w 79"/>
                <a:gd name="T7" fmla="*/ 250 h 250"/>
                <a:gd name="T8" fmla="*/ 0 w 79"/>
                <a:gd name="T9" fmla="*/ 24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0">
                  <a:moveTo>
                    <a:pt x="0" y="243"/>
                  </a:moveTo>
                  <a:lnTo>
                    <a:pt x="37" y="0"/>
                  </a:lnTo>
                  <a:lnTo>
                    <a:pt x="79" y="6"/>
                  </a:lnTo>
                  <a:lnTo>
                    <a:pt x="42" y="250"/>
                  </a:ln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7" name="Freeform 8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821363" y="5170488"/>
              <a:ext cx="38100" cy="133350"/>
            </a:xfrm>
            <a:custGeom>
              <a:avLst/>
              <a:gdLst>
                <a:gd name="T0" fmla="*/ 0 w 72"/>
                <a:gd name="T1" fmla="*/ 245 h 252"/>
                <a:gd name="T2" fmla="*/ 29 w 72"/>
                <a:gd name="T3" fmla="*/ 0 h 252"/>
                <a:gd name="T4" fmla="*/ 72 w 72"/>
                <a:gd name="T5" fmla="*/ 7 h 252"/>
                <a:gd name="T6" fmla="*/ 42 w 72"/>
                <a:gd name="T7" fmla="*/ 252 h 252"/>
                <a:gd name="T8" fmla="*/ 0 w 72"/>
                <a:gd name="T9" fmla="*/ 24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52">
                  <a:moveTo>
                    <a:pt x="0" y="245"/>
                  </a:moveTo>
                  <a:lnTo>
                    <a:pt x="29" y="0"/>
                  </a:lnTo>
                  <a:lnTo>
                    <a:pt x="72" y="7"/>
                  </a:lnTo>
                  <a:lnTo>
                    <a:pt x="42" y="252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8" name="Freeform 8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865813" y="5178426"/>
              <a:ext cx="36513" cy="131763"/>
            </a:xfrm>
            <a:custGeom>
              <a:avLst/>
              <a:gdLst>
                <a:gd name="T0" fmla="*/ 0 w 67"/>
                <a:gd name="T1" fmla="*/ 245 h 250"/>
                <a:gd name="T2" fmla="*/ 25 w 67"/>
                <a:gd name="T3" fmla="*/ 0 h 250"/>
                <a:gd name="T4" fmla="*/ 67 w 67"/>
                <a:gd name="T5" fmla="*/ 4 h 250"/>
                <a:gd name="T6" fmla="*/ 43 w 67"/>
                <a:gd name="T7" fmla="*/ 250 h 250"/>
                <a:gd name="T8" fmla="*/ 0 w 67"/>
                <a:gd name="T9" fmla="*/ 24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9" name="Freeform 2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03838" y="5011738"/>
              <a:ext cx="74613" cy="127000"/>
            </a:xfrm>
            <a:custGeom>
              <a:avLst/>
              <a:gdLst>
                <a:gd name="T0" fmla="*/ 0 w 142"/>
                <a:gd name="T1" fmla="*/ 223 h 241"/>
                <a:gd name="T2" fmla="*/ 103 w 142"/>
                <a:gd name="T3" fmla="*/ 0 h 241"/>
                <a:gd name="T4" fmla="*/ 142 w 142"/>
                <a:gd name="T5" fmla="*/ 18 h 241"/>
                <a:gd name="T6" fmla="*/ 38 w 142"/>
                <a:gd name="T7" fmla="*/ 241 h 241"/>
                <a:gd name="T8" fmla="*/ 0 w 142"/>
                <a:gd name="T9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1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0" name="Freeform 2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43525" y="5030788"/>
              <a:ext cx="73025" cy="128588"/>
            </a:xfrm>
            <a:custGeom>
              <a:avLst/>
              <a:gdLst>
                <a:gd name="T0" fmla="*/ 0 w 137"/>
                <a:gd name="T1" fmla="*/ 226 h 244"/>
                <a:gd name="T2" fmla="*/ 97 w 137"/>
                <a:gd name="T3" fmla="*/ 0 h 244"/>
                <a:gd name="T4" fmla="*/ 137 w 137"/>
                <a:gd name="T5" fmla="*/ 17 h 244"/>
                <a:gd name="T6" fmla="*/ 39 w 137"/>
                <a:gd name="T7" fmla="*/ 244 h 244"/>
                <a:gd name="T8" fmla="*/ 0 w 137"/>
                <a:gd name="T9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4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1" name="Freeform 2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84800" y="5048250"/>
              <a:ext cx="69850" cy="130175"/>
            </a:xfrm>
            <a:custGeom>
              <a:avLst/>
              <a:gdLst>
                <a:gd name="T0" fmla="*/ 0 w 132"/>
                <a:gd name="T1" fmla="*/ 230 h 245"/>
                <a:gd name="T2" fmla="*/ 92 w 132"/>
                <a:gd name="T3" fmla="*/ 0 h 245"/>
                <a:gd name="T4" fmla="*/ 132 w 132"/>
                <a:gd name="T5" fmla="*/ 17 h 245"/>
                <a:gd name="T6" fmla="*/ 39 w 132"/>
                <a:gd name="T7" fmla="*/ 245 h 245"/>
                <a:gd name="T8" fmla="*/ 0 w 132"/>
                <a:gd name="T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5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2" name="Freeform 2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27663" y="5065713"/>
              <a:ext cx="66675" cy="130175"/>
            </a:xfrm>
            <a:custGeom>
              <a:avLst/>
              <a:gdLst>
                <a:gd name="T0" fmla="*/ 0 w 126"/>
                <a:gd name="T1" fmla="*/ 230 h 246"/>
                <a:gd name="T2" fmla="*/ 86 w 126"/>
                <a:gd name="T3" fmla="*/ 0 h 246"/>
                <a:gd name="T4" fmla="*/ 126 w 126"/>
                <a:gd name="T5" fmla="*/ 15 h 246"/>
                <a:gd name="T6" fmla="*/ 40 w 126"/>
                <a:gd name="T7" fmla="*/ 246 h 246"/>
                <a:gd name="T8" fmla="*/ 0 w 126"/>
                <a:gd name="T9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3" name="Freeform 26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865813" y="5178425"/>
              <a:ext cx="36513" cy="131763"/>
            </a:xfrm>
            <a:custGeom>
              <a:avLst/>
              <a:gdLst>
                <a:gd name="T0" fmla="*/ 0 w 67"/>
                <a:gd name="T1" fmla="*/ 245 h 250"/>
                <a:gd name="T2" fmla="*/ 25 w 67"/>
                <a:gd name="T3" fmla="*/ 0 h 250"/>
                <a:gd name="T4" fmla="*/ 67 w 67"/>
                <a:gd name="T5" fmla="*/ 4 h 250"/>
                <a:gd name="T6" fmla="*/ 43 w 67"/>
                <a:gd name="T7" fmla="*/ 250 h 250"/>
                <a:gd name="T8" fmla="*/ 0 w 67"/>
                <a:gd name="T9" fmla="*/ 24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" name="Freeform 26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911850" y="5183188"/>
              <a:ext cx="31750" cy="131763"/>
            </a:xfrm>
            <a:custGeom>
              <a:avLst/>
              <a:gdLst>
                <a:gd name="T0" fmla="*/ 0 w 61"/>
                <a:gd name="T1" fmla="*/ 246 h 250"/>
                <a:gd name="T2" fmla="*/ 18 w 61"/>
                <a:gd name="T3" fmla="*/ 0 h 250"/>
                <a:gd name="T4" fmla="*/ 61 w 61"/>
                <a:gd name="T5" fmla="*/ 4 h 250"/>
                <a:gd name="T6" fmla="*/ 43 w 61"/>
                <a:gd name="T7" fmla="*/ 250 h 250"/>
                <a:gd name="T8" fmla="*/ 0 w 61"/>
                <a:gd name="T9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50">
                  <a:moveTo>
                    <a:pt x="0" y="246"/>
                  </a:moveTo>
                  <a:lnTo>
                    <a:pt x="18" y="0"/>
                  </a:lnTo>
                  <a:lnTo>
                    <a:pt x="61" y="4"/>
                  </a:lnTo>
                  <a:lnTo>
                    <a:pt x="43" y="250"/>
                  </a:ln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5" name="Freeform 17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921501" y="2028826"/>
              <a:ext cx="84138" cy="123825"/>
            </a:xfrm>
            <a:custGeom>
              <a:avLst/>
              <a:gdLst>
                <a:gd name="T0" fmla="*/ 158 w 158"/>
                <a:gd name="T1" fmla="*/ 22 h 236"/>
                <a:gd name="T2" fmla="*/ 37 w 158"/>
                <a:gd name="T3" fmla="*/ 236 h 236"/>
                <a:gd name="T4" fmla="*/ 0 w 158"/>
                <a:gd name="T5" fmla="*/ 214 h 236"/>
                <a:gd name="T6" fmla="*/ 121 w 158"/>
                <a:gd name="T7" fmla="*/ 0 h 236"/>
                <a:gd name="T8" fmla="*/ 158 w 158"/>
                <a:gd name="T9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6">
                  <a:moveTo>
                    <a:pt x="158" y="22"/>
                  </a:moveTo>
                  <a:lnTo>
                    <a:pt x="37" y="236"/>
                  </a:lnTo>
                  <a:lnTo>
                    <a:pt x="0" y="214"/>
                  </a:lnTo>
                  <a:lnTo>
                    <a:pt x="121" y="0"/>
                  </a:lnTo>
                  <a:lnTo>
                    <a:pt x="15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6" name="Freeform 17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884988" y="2005013"/>
              <a:ext cx="80963" cy="125413"/>
            </a:xfrm>
            <a:custGeom>
              <a:avLst/>
              <a:gdLst>
                <a:gd name="T0" fmla="*/ 153 w 153"/>
                <a:gd name="T1" fmla="*/ 20 h 237"/>
                <a:gd name="T2" fmla="*/ 39 w 153"/>
                <a:gd name="T3" fmla="*/ 237 h 237"/>
                <a:gd name="T4" fmla="*/ 0 w 153"/>
                <a:gd name="T5" fmla="*/ 216 h 237"/>
                <a:gd name="T6" fmla="*/ 115 w 153"/>
                <a:gd name="T7" fmla="*/ 0 h 237"/>
                <a:gd name="T8" fmla="*/ 153 w 153"/>
                <a:gd name="T9" fmla="*/ 2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37">
                  <a:moveTo>
                    <a:pt x="153" y="20"/>
                  </a:moveTo>
                  <a:lnTo>
                    <a:pt x="39" y="237"/>
                  </a:lnTo>
                  <a:lnTo>
                    <a:pt x="0" y="216"/>
                  </a:lnTo>
                  <a:lnTo>
                    <a:pt x="115" y="0"/>
                  </a:lnTo>
                  <a:lnTo>
                    <a:pt x="15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Freeform 17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848476" y="1982788"/>
              <a:ext cx="77788" cy="127000"/>
            </a:xfrm>
            <a:custGeom>
              <a:avLst/>
              <a:gdLst>
                <a:gd name="T0" fmla="*/ 147 w 147"/>
                <a:gd name="T1" fmla="*/ 20 h 240"/>
                <a:gd name="T2" fmla="*/ 37 w 147"/>
                <a:gd name="T3" fmla="*/ 240 h 240"/>
                <a:gd name="T4" fmla="*/ 0 w 147"/>
                <a:gd name="T5" fmla="*/ 221 h 240"/>
                <a:gd name="T6" fmla="*/ 109 w 147"/>
                <a:gd name="T7" fmla="*/ 0 h 240"/>
                <a:gd name="T8" fmla="*/ 147 w 147"/>
                <a:gd name="T9" fmla="*/ 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40">
                  <a:moveTo>
                    <a:pt x="147" y="20"/>
                  </a:moveTo>
                  <a:lnTo>
                    <a:pt x="37" y="240"/>
                  </a:lnTo>
                  <a:lnTo>
                    <a:pt x="0" y="221"/>
                  </a:lnTo>
                  <a:lnTo>
                    <a:pt x="109" y="0"/>
                  </a:lnTo>
                  <a:lnTo>
                    <a:pt x="14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Freeform 17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810376" y="1962151"/>
              <a:ext cx="74613" cy="128588"/>
            </a:xfrm>
            <a:custGeom>
              <a:avLst/>
              <a:gdLst>
                <a:gd name="T0" fmla="*/ 142 w 142"/>
                <a:gd name="T1" fmla="*/ 19 h 242"/>
                <a:gd name="T2" fmla="*/ 39 w 142"/>
                <a:gd name="T3" fmla="*/ 242 h 242"/>
                <a:gd name="T4" fmla="*/ 0 w 142"/>
                <a:gd name="T5" fmla="*/ 223 h 242"/>
                <a:gd name="T6" fmla="*/ 104 w 142"/>
                <a:gd name="T7" fmla="*/ 0 h 242"/>
                <a:gd name="T8" fmla="*/ 142 w 142"/>
                <a:gd name="T9" fmla="*/ 1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2">
                  <a:moveTo>
                    <a:pt x="142" y="19"/>
                  </a:moveTo>
                  <a:lnTo>
                    <a:pt x="39" y="242"/>
                  </a:lnTo>
                  <a:lnTo>
                    <a:pt x="0" y="223"/>
                  </a:lnTo>
                  <a:lnTo>
                    <a:pt x="104" y="0"/>
                  </a:lnTo>
                  <a:lnTo>
                    <a:pt x="14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Freeform 17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772276" y="1941513"/>
              <a:ext cx="73025" cy="128588"/>
            </a:xfrm>
            <a:custGeom>
              <a:avLst/>
              <a:gdLst>
                <a:gd name="T0" fmla="*/ 137 w 137"/>
                <a:gd name="T1" fmla="*/ 17 h 243"/>
                <a:gd name="T2" fmla="*/ 40 w 137"/>
                <a:gd name="T3" fmla="*/ 243 h 243"/>
                <a:gd name="T4" fmla="*/ 0 w 137"/>
                <a:gd name="T5" fmla="*/ 226 h 243"/>
                <a:gd name="T6" fmla="*/ 98 w 137"/>
                <a:gd name="T7" fmla="*/ 0 h 243"/>
                <a:gd name="T8" fmla="*/ 137 w 137"/>
                <a:gd name="T9" fmla="*/ 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3">
                  <a:moveTo>
                    <a:pt x="137" y="17"/>
                  </a:moveTo>
                  <a:lnTo>
                    <a:pt x="40" y="243"/>
                  </a:lnTo>
                  <a:lnTo>
                    <a:pt x="0" y="226"/>
                  </a:lnTo>
                  <a:lnTo>
                    <a:pt x="98" y="0"/>
                  </a:lnTo>
                  <a:lnTo>
                    <a:pt x="13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Freeform 17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734176" y="1924051"/>
              <a:ext cx="69850" cy="128588"/>
            </a:xfrm>
            <a:custGeom>
              <a:avLst/>
              <a:gdLst>
                <a:gd name="T0" fmla="*/ 132 w 132"/>
                <a:gd name="T1" fmla="*/ 16 h 244"/>
                <a:gd name="T2" fmla="*/ 40 w 132"/>
                <a:gd name="T3" fmla="*/ 244 h 244"/>
                <a:gd name="T4" fmla="*/ 0 w 132"/>
                <a:gd name="T5" fmla="*/ 228 h 244"/>
                <a:gd name="T6" fmla="*/ 93 w 132"/>
                <a:gd name="T7" fmla="*/ 0 h 244"/>
                <a:gd name="T8" fmla="*/ 132 w 132"/>
                <a:gd name="T9" fmla="*/ 1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4">
                  <a:moveTo>
                    <a:pt x="132" y="16"/>
                  </a:moveTo>
                  <a:lnTo>
                    <a:pt x="40" y="244"/>
                  </a:lnTo>
                  <a:lnTo>
                    <a:pt x="0" y="228"/>
                  </a:lnTo>
                  <a:lnTo>
                    <a:pt x="93" y="0"/>
                  </a:lnTo>
                  <a:lnTo>
                    <a:pt x="1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Freeform 17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694488" y="1905001"/>
              <a:ext cx="66675" cy="130175"/>
            </a:xfrm>
            <a:custGeom>
              <a:avLst/>
              <a:gdLst>
                <a:gd name="T0" fmla="*/ 126 w 126"/>
                <a:gd name="T1" fmla="*/ 16 h 246"/>
                <a:gd name="T2" fmla="*/ 40 w 126"/>
                <a:gd name="T3" fmla="*/ 246 h 246"/>
                <a:gd name="T4" fmla="*/ 0 w 126"/>
                <a:gd name="T5" fmla="*/ 231 h 246"/>
                <a:gd name="T6" fmla="*/ 86 w 126"/>
                <a:gd name="T7" fmla="*/ 0 h 246"/>
                <a:gd name="T8" fmla="*/ 126 w 126"/>
                <a:gd name="T9" fmla="*/ 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126" y="16"/>
                  </a:moveTo>
                  <a:lnTo>
                    <a:pt x="40" y="246"/>
                  </a:lnTo>
                  <a:lnTo>
                    <a:pt x="0" y="231"/>
                  </a:lnTo>
                  <a:lnTo>
                    <a:pt x="86" y="0"/>
                  </a:lnTo>
                  <a:lnTo>
                    <a:pt x="1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Freeform 17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654801" y="1889126"/>
              <a:ext cx="63500" cy="130175"/>
            </a:xfrm>
            <a:custGeom>
              <a:avLst/>
              <a:gdLst>
                <a:gd name="T0" fmla="*/ 120 w 120"/>
                <a:gd name="T1" fmla="*/ 14 h 248"/>
                <a:gd name="T2" fmla="*/ 41 w 120"/>
                <a:gd name="T3" fmla="*/ 248 h 248"/>
                <a:gd name="T4" fmla="*/ 0 w 120"/>
                <a:gd name="T5" fmla="*/ 233 h 248"/>
                <a:gd name="T6" fmla="*/ 80 w 120"/>
                <a:gd name="T7" fmla="*/ 0 h 248"/>
                <a:gd name="T8" fmla="*/ 120 w 120"/>
                <a:gd name="T9" fmla="*/ 1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48">
                  <a:moveTo>
                    <a:pt x="120" y="14"/>
                  </a:moveTo>
                  <a:lnTo>
                    <a:pt x="41" y="248"/>
                  </a:lnTo>
                  <a:lnTo>
                    <a:pt x="0" y="233"/>
                  </a:lnTo>
                  <a:lnTo>
                    <a:pt x="80" y="0"/>
                  </a:lnTo>
                  <a:lnTo>
                    <a:pt x="1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Freeform 17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615113" y="1873251"/>
              <a:ext cx="60325" cy="131763"/>
            </a:xfrm>
            <a:custGeom>
              <a:avLst/>
              <a:gdLst>
                <a:gd name="T0" fmla="*/ 114 w 114"/>
                <a:gd name="T1" fmla="*/ 14 h 248"/>
                <a:gd name="T2" fmla="*/ 41 w 114"/>
                <a:gd name="T3" fmla="*/ 248 h 248"/>
                <a:gd name="T4" fmla="*/ 0 w 114"/>
                <a:gd name="T5" fmla="*/ 236 h 248"/>
                <a:gd name="T6" fmla="*/ 73 w 114"/>
                <a:gd name="T7" fmla="*/ 0 h 248"/>
                <a:gd name="T8" fmla="*/ 114 w 114"/>
                <a:gd name="T9" fmla="*/ 1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48">
                  <a:moveTo>
                    <a:pt x="114" y="14"/>
                  </a:moveTo>
                  <a:lnTo>
                    <a:pt x="41" y="248"/>
                  </a:lnTo>
                  <a:lnTo>
                    <a:pt x="0" y="236"/>
                  </a:lnTo>
                  <a:lnTo>
                    <a:pt x="73" y="0"/>
                  </a:lnTo>
                  <a:lnTo>
                    <a:pt x="1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Freeform 17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575426" y="1858963"/>
              <a:ext cx="57150" cy="131763"/>
            </a:xfrm>
            <a:custGeom>
              <a:avLst/>
              <a:gdLst>
                <a:gd name="T0" fmla="*/ 107 w 107"/>
                <a:gd name="T1" fmla="*/ 13 h 248"/>
                <a:gd name="T2" fmla="*/ 41 w 107"/>
                <a:gd name="T3" fmla="*/ 248 h 248"/>
                <a:gd name="T4" fmla="*/ 0 w 107"/>
                <a:gd name="T5" fmla="*/ 237 h 248"/>
                <a:gd name="T6" fmla="*/ 66 w 107"/>
                <a:gd name="T7" fmla="*/ 0 h 248"/>
                <a:gd name="T8" fmla="*/ 107 w 107"/>
                <a:gd name="T9" fmla="*/ 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48">
                  <a:moveTo>
                    <a:pt x="107" y="13"/>
                  </a:moveTo>
                  <a:lnTo>
                    <a:pt x="41" y="248"/>
                  </a:lnTo>
                  <a:lnTo>
                    <a:pt x="0" y="237"/>
                  </a:lnTo>
                  <a:lnTo>
                    <a:pt x="66" y="0"/>
                  </a:lnTo>
                  <a:lnTo>
                    <a:pt x="10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Freeform 18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535738" y="1846263"/>
              <a:ext cx="53975" cy="131763"/>
            </a:xfrm>
            <a:custGeom>
              <a:avLst/>
              <a:gdLst>
                <a:gd name="T0" fmla="*/ 102 w 102"/>
                <a:gd name="T1" fmla="*/ 11 h 249"/>
                <a:gd name="T2" fmla="*/ 41 w 102"/>
                <a:gd name="T3" fmla="*/ 249 h 249"/>
                <a:gd name="T4" fmla="*/ 0 w 102"/>
                <a:gd name="T5" fmla="*/ 239 h 249"/>
                <a:gd name="T6" fmla="*/ 61 w 102"/>
                <a:gd name="T7" fmla="*/ 0 h 249"/>
                <a:gd name="T8" fmla="*/ 102 w 102"/>
                <a:gd name="T9" fmla="*/ 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9">
                  <a:moveTo>
                    <a:pt x="102" y="11"/>
                  </a:moveTo>
                  <a:lnTo>
                    <a:pt x="41" y="249"/>
                  </a:lnTo>
                  <a:lnTo>
                    <a:pt x="0" y="239"/>
                  </a:lnTo>
                  <a:lnTo>
                    <a:pt x="61" y="0"/>
                  </a:lnTo>
                  <a:lnTo>
                    <a:pt x="10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Freeform 18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494463" y="1833563"/>
              <a:ext cx="50800" cy="131763"/>
            </a:xfrm>
            <a:custGeom>
              <a:avLst/>
              <a:gdLst>
                <a:gd name="T0" fmla="*/ 97 w 97"/>
                <a:gd name="T1" fmla="*/ 11 h 250"/>
                <a:gd name="T2" fmla="*/ 41 w 97"/>
                <a:gd name="T3" fmla="*/ 250 h 250"/>
                <a:gd name="T4" fmla="*/ 0 w 97"/>
                <a:gd name="T5" fmla="*/ 240 h 250"/>
                <a:gd name="T6" fmla="*/ 55 w 97"/>
                <a:gd name="T7" fmla="*/ 0 h 250"/>
                <a:gd name="T8" fmla="*/ 97 w 97"/>
                <a:gd name="T9" fmla="*/ 1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50">
                  <a:moveTo>
                    <a:pt x="97" y="11"/>
                  </a:moveTo>
                  <a:lnTo>
                    <a:pt x="41" y="250"/>
                  </a:lnTo>
                  <a:lnTo>
                    <a:pt x="0" y="240"/>
                  </a:lnTo>
                  <a:lnTo>
                    <a:pt x="55" y="0"/>
                  </a:lnTo>
                  <a:lnTo>
                    <a:pt x="9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Freeform 18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453188" y="1822451"/>
              <a:ext cx="47625" cy="133350"/>
            </a:xfrm>
            <a:custGeom>
              <a:avLst/>
              <a:gdLst>
                <a:gd name="T0" fmla="*/ 91 w 91"/>
                <a:gd name="T1" fmla="*/ 9 h 250"/>
                <a:gd name="T2" fmla="*/ 42 w 91"/>
                <a:gd name="T3" fmla="*/ 250 h 250"/>
                <a:gd name="T4" fmla="*/ 0 w 91"/>
                <a:gd name="T5" fmla="*/ 241 h 250"/>
                <a:gd name="T6" fmla="*/ 50 w 91"/>
                <a:gd name="T7" fmla="*/ 0 h 250"/>
                <a:gd name="T8" fmla="*/ 91 w 91"/>
                <a:gd name="T9" fmla="*/ 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50">
                  <a:moveTo>
                    <a:pt x="91" y="9"/>
                  </a:moveTo>
                  <a:lnTo>
                    <a:pt x="42" y="250"/>
                  </a:lnTo>
                  <a:lnTo>
                    <a:pt x="0" y="241"/>
                  </a:lnTo>
                  <a:lnTo>
                    <a:pt x="50" y="0"/>
                  </a:lnTo>
                  <a:lnTo>
                    <a:pt x="9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Freeform 18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411913" y="1812926"/>
              <a:ext cx="46038" cy="133350"/>
            </a:xfrm>
            <a:custGeom>
              <a:avLst/>
              <a:gdLst>
                <a:gd name="T0" fmla="*/ 86 w 86"/>
                <a:gd name="T1" fmla="*/ 8 h 250"/>
                <a:gd name="T2" fmla="*/ 42 w 86"/>
                <a:gd name="T3" fmla="*/ 250 h 250"/>
                <a:gd name="T4" fmla="*/ 0 w 86"/>
                <a:gd name="T5" fmla="*/ 242 h 250"/>
                <a:gd name="T6" fmla="*/ 43 w 86"/>
                <a:gd name="T7" fmla="*/ 0 h 250"/>
                <a:gd name="T8" fmla="*/ 86 w 86"/>
                <a:gd name="T9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0">
                  <a:moveTo>
                    <a:pt x="86" y="8"/>
                  </a:moveTo>
                  <a:lnTo>
                    <a:pt x="42" y="250"/>
                  </a:lnTo>
                  <a:lnTo>
                    <a:pt x="0" y="242"/>
                  </a:lnTo>
                  <a:lnTo>
                    <a:pt x="43" y="0"/>
                  </a:lnTo>
                  <a:lnTo>
                    <a:pt x="8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" name="Group 538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4754563" y="2039938"/>
              <a:ext cx="500063" cy="458788"/>
              <a:chOff x="4754563" y="2039938"/>
              <a:chExt cx="500063" cy="458788"/>
            </a:xfrm>
            <a:grpFill/>
          </p:grpSpPr>
          <p:sp>
            <p:nvSpPr>
              <p:cNvPr id="613" name="Freeform 19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164138" y="2039938"/>
                <a:ext cx="90488" cy="120650"/>
              </a:xfrm>
              <a:custGeom>
                <a:avLst/>
                <a:gdLst>
                  <a:gd name="T0" fmla="*/ 36 w 169"/>
                  <a:gd name="T1" fmla="*/ 0 h 230"/>
                  <a:gd name="T2" fmla="*/ 169 w 169"/>
                  <a:gd name="T3" fmla="*/ 206 h 230"/>
                  <a:gd name="T4" fmla="*/ 133 w 169"/>
                  <a:gd name="T5" fmla="*/ 230 h 230"/>
                  <a:gd name="T6" fmla="*/ 0 w 169"/>
                  <a:gd name="T7" fmla="*/ 24 h 230"/>
                  <a:gd name="T8" fmla="*/ 36 w 169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30">
                    <a:moveTo>
                      <a:pt x="36" y="0"/>
                    </a:moveTo>
                    <a:lnTo>
                      <a:pt x="169" y="206"/>
                    </a:lnTo>
                    <a:lnTo>
                      <a:pt x="133" y="23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4" name="Freeform 19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063751"/>
                <a:ext cx="92075" cy="120650"/>
              </a:xfrm>
              <a:custGeom>
                <a:avLst/>
                <a:gdLst>
                  <a:gd name="T0" fmla="*/ 36 w 173"/>
                  <a:gd name="T1" fmla="*/ 0 h 227"/>
                  <a:gd name="T2" fmla="*/ 173 w 173"/>
                  <a:gd name="T3" fmla="*/ 203 h 227"/>
                  <a:gd name="T4" fmla="*/ 139 w 173"/>
                  <a:gd name="T5" fmla="*/ 227 h 227"/>
                  <a:gd name="T6" fmla="*/ 0 w 173"/>
                  <a:gd name="T7" fmla="*/ 24 h 227"/>
                  <a:gd name="T8" fmla="*/ 36 w 173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27">
                    <a:moveTo>
                      <a:pt x="36" y="0"/>
                    </a:moveTo>
                    <a:lnTo>
                      <a:pt x="173" y="203"/>
                    </a:lnTo>
                    <a:lnTo>
                      <a:pt x="139" y="227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5" name="Freeform 19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2090738"/>
                <a:ext cx="93663" cy="117475"/>
              </a:xfrm>
              <a:custGeom>
                <a:avLst/>
                <a:gdLst>
                  <a:gd name="T0" fmla="*/ 35 w 178"/>
                  <a:gd name="T1" fmla="*/ 0 h 224"/>
                  <a:gd name="T2" fmla="*/ 178 w 178"/>
                  <a:gd name="T3" fmla="*/ 198 h 224"/>
                  <a:gd name="T4" fmla="*/ 144 w 178"/>
                  <a:gd name="T5" fmla="*/ 224 h 224"/>
                  <a:gd name="T6" fmla="*/ 0 w 178"/>
                  <a:gd name="T7" fmla="*/ 25 h 224"/>
                  <a:gd name="T8" fmla="*/ 35 w 178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24">
                    <a:moveTo>
                      <a:pt x="35" y="0"/>
                    </a:moveTo>
                    <a:lnTo>
                      <a:pt x="178" y="198"/>
                    </a:lnTo>
                    <a:lnTo>
                      <a:pt x="144" y="224"/>
                    </a:lnTo>
                    <a:lnTo>
                      <a:pt x="0" y="25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" name="Freeform 20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116138"/>
                <a:ext cx="96838" cy="117475"/>
              </a:xfrm>
              <a:custGeom>
                <a:avLst/>
                <a:gdLst>
                  <a:gd name="T0" fmla="*/ 34 w 183"/>
                  <a:gd name="T1" fmla="*/ 0 h 222"/>
                  <a:gd name="T2" fmla="*/ 183 w 183"/>
                  <a:gd name="T3" fmla="*/ 196 h 222"/>
                  <a:gd name="T4" fmla="*/ 148 w 183"/>
                  <a:gd name="T5" fmla="*/ 222 h 222"/>
                  <a:gd name="T6" fmla="*/ 0 w 183"/>
                  <a:gd name="T7" fmla="*/ 27 h 222"/>
                  <a:gd name="T8" fmla="*/ 34 w 183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22">
                    <a:moveTo>
                      <a:pt x="34" y="0"/>
                    </a:moveTo>
                    <a:lnTo>
                      <a:pt x="183" y="196"/>
                    </a:lnTo>
                    <a:lnTo>
                      <a:pt x="148" y="222"/>
                    </a:lnTo>
                    <a:lnTo>
                      <a:pt x="0" y="27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7" name="Freeform 20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016501" y="2144713"/>
                <a:ext cx="98425" cy="115888"/>
              </a:xfrm>
              <a:custGeom>
                <a:avLst/>
                <a:gdLst>
                  <a:gd name="T0" fmla="*/ 33 w 187"/>
                  <a:gd name="T1" fmla="*/ 0 h 220"/>
                  <a:gd name="T2" fmla="*/ 187 w 187"/>
                  <a:gd name="T3" fmla="*/ 191 h 220"/>
                  <a:gd name="T4" fmla="*/ 153 w 187"/>
                  <a:gd name="T5" fmla="*/ 220 h 220"/>
                  <a:gd name="T6" fmla="*/ 0 w 187"/>
                  <a:gd name="T7" fmla="*/ 29 h 220"/>
                  <a:gd name="T8" fmla="*/ 33 w 187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20">
                    <a:moveTo>
                      <a:pt x="33" y="0"/>
                    </a:moveTo>
                    <a:lnTo>
                      <a:pt x="187" y="191"/>
                    </a:lnTo>
                    <a:lnTo>
                      <a:pt x="153" y="220"/>
                    </a:lnTo>
                    <a:lnTo>
                      <a:pt x="0" y="2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8" name="Freeform 20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981576" y="2173288"/>
                <a:ext cx="100013" cy="114300"/>
              </a:xfrm>
              <a:custGeom>
                <a:avLst/>
                <a:gdLst>
                  <a:gd name="T0" fmla="*/ 32 w 190"/>
                  <a:gd name="T1" fmla="*/ 0 h 216"/>
                  <a:gd name="T2" fmla="*/ 190 w 190"/>
                  <a:gd name="T3" fmla="*/ 186 h 216"/>
                  <a:gd name="T4" fmla="*/ 158 w 190"/>
                  <a:gd name="T5" fmla="*/ 216 h 216"/>
                  <a:gd name="T6" fmla="*/ 0 w 190"/>
                  <a:gd name="T7" fmla="*/ 29 h 216"/>
                  <a:gd name="T8" fmla="*/ 32 w 19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16">
                    <a:moveTo>
                      <a:pt x="32" y="0"/>
                    </a:moveTo>
                    <a:lnTo>
                      <a:pt x="190" y="186"/>
                    </a:lnTo>
                    <a:lnTo>
                      <a:pt x="158" y="21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9" name="Freeform 20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2203451"/>
                <a:ext cx="103188" cy="111125"/>
              </a:xfrm>
              <a:custGeom>
                <a:avLst/>
                <a:gdLst>
                  <a:gd name="T0" fmla="*/ 32 w 195"/>
                  <a:gd name="T1" fmla="*/ 0 h 212"/>
                  <a:gd name="T2" fmla="*/ 195 w 195"/>
                  <a:gd name="T3" fmla="*/ 183 h 212"/>
                  <a:gd name="T4" fmla="*/ 164 w 195"/>
                  <a:gd name="T5" fmla="*/ 212 h 212"/>
                  <a:gd name="T6" fmla="*/ 0 w 195"/>
                  <a:gd name="T7" fmla="*/ 29 h 212"/>
                  <a:gd name="T8" fmla="*/ 32 w 195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12">
                    <a:moveTo>
                      <a:pt x="32" y="0"/>
                    </a:moveTo>
                    <a:lnTo>
                      <a:pt x="195" y="183"/>
                    </a:lnTo>
                    <a:lnTo>
                      <a:pt x="164" y="212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0" name="Freeform 20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2233613"/>
                <a:ext cx="104775" cy="109538"/>
              </a:xfrm>
              <a:custGeom>
                <a:avLst/>
                <a:gdLst>
                  <a:gd name="T0" fmla="*/ 31 w 199"/>
                  <a:gd name="T1" fmla="*/ 0 h 209"/>
                  <a:gd name="T2" fmla="*/ 199 w 199"/>
                  <a:gd name="T3" fmla="*/ 178 h 209"/>
                  <a:gd name="T4" fmla="*/ 168 w 199"/>
                  <a:gd name="T5" fmla="*/ 209 h 209"/>
                  <a:gd name="T6" fmla="*/ 0 w 199"/>
                  <a:gd name="T7" fmla="*/ 31 h 209"/>
                  <a:gd name="T8" fmla="*/ 31 w 199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09">
                    <a:moveTo>
                      <a:pt x="31" y="0"/>
                    </a:moveTo>
                    <a:lnTo>
                      <a:pt x="199" y="178"/>
                    </a:lnTo>
                    <a:lnTo>
                      <a:pt x="168" y="209"/>
                    </a:lnTo>
                    <a:lnTo>
                      <a:pt x="0" y="3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1" name="Freeform 20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879975" y="2265363"/>
                <a:ext cx="106363" cy="107950"/>
              </a:xfrm>
              <a:custGeom>
                <a:avLst/>
                <a:gdLst>
                  <a:gd name="T0" fmla="*/ 29 w 202"/>
                  <a:gd name="T1" fmla="*/ 0 h 203"/>
                  <a:gd name="T2" fmla="*/ 202 w 202"/>
                  <a:gd name="T3" fmla="*/ 173 h 203"/>
                  <a:gd name="T4" fmla="*/ 171 w 202"/>
                  <a:gd name="T5" fmla="*/ 203 h 203"/>
                  <a:gd name="T6" fmla="*/ 0 w 202"/>
                  <a:gd name="T7" fmla="*/ 30 h 203"/>
                  <a:gd name="T8" fmla="*/ 29 w 20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29" y="0"/>
                    </a:moveTo>
                    <a:lnTo>
                      <a:pt x="202" y="173"/>
                    </a:lnTo>
                    <a:lnTo>
                      <a:pt x="171" y="203"/>
                    </a:lnTo>
                    <a:lnTo>
                      <a:pt x="0" y="3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2" name="Freeform 20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846638" y="2297113"/>
                <a:ext cx="109538" cy="106363"/>
              </a:xfrm>
              <a:custGeom>
                <a:avLst/>
                <a:gdLst>
                  <a:gd name="T0" fmla="*/ 30 w 207"/>
                  <a:gd name="T1" fmla="*/ 0 h 200"/>
                  <a:gd name="T2" fmla="*/ 207 w 207"/>
                  <a:gd name="T3" fmla="*/ 168 h 200"/>
                  <a:gd name="T4" fmla="*/ 177 w 207"/>
                  <a:gd name="T5" fmla="*/ 200 h 200"/>
                  <a:gd name="T6" fmla="*/ 0 w 207"/>
                  <a:gd name="T7" fmla="*/ 31 h 200"/>
                  <a:gd name="T8" fmla="*/ 30 w 207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0">
                    <a:moveTo>
                      <a:pt x="30" y="0"/>
                    </a:moveTo>
                    <a:lnTo>
                      <a:pt x="207" y="168"/>
                    </a:lnTo>
                    <a:lnTo>
                      <a:pt x="177" y="200"/>
                    </a:lnTo>
                    <a:lnTo>
                      <a:pt x="0" y="3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3" name="Freeform 20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814888" y="2330450"/>
                <a:ext cx="111125" cy="104775"/>
              </a:xfrm>
              <a:custGeom>
                <a:avLst/>
                <a:gdLst>
                  <a:gd name="T0" fmla="*/ 29 w 209"/>
                  <a:gd name="T1" fmla="*/ 0 h 196"/>
                  <a:gd name="T2" fmla="*/ 209 w 209"/>
                  <a:gd name="T3" fmla="*/ 164 h 196"/>
                  <a:gd name="T4" fmla="*/ 181 w 209"/>
                  <a:gd name="T5" fmla="*/ 196 h 196"/>
                  <a:gd name="T6" fmla="*/ 0 w 209"/>
                  <a:gd name="T7" fmla="*/ 32 h 196"/>
                  <a:gd name="T8" fmla="*/ 29 w 209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96">
                    <a:moveTo>
                      <a:pt x="29" y="0"/>
                    </a:moveTo>
                    <a:lnTo>
                      <a:pt x="209" y="164"/>
                    </a:lnTo>
                    <a:lnTo>
                      <a:pt x="181" y="196"/>
                    </a:lnTo>
                    <a:lnTo>
                      <a:pt x="0" y="32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4" name="Freeform 20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784725" y="2365375"/>
                <a:ext cx="112713" cy="101600"/>
              </a:xfrm>
              <a:custGeom>
                <a:avLst/>
                <a:gdLst>
                  <a:gd name="T0" fmla="*/ 27 w 212"/>
                  <a:gd name="T1" fmla="*/ 0 h 192"/>
                  <a:gd name="T2" fmla="*/ 212 w 212"/>
                  <a:gd name="T3" fmla="*/ 159 h 192"/>
                  <a:gd name="T4" fmla="*/ 184 w 212"/>
                  <a:gd name="T5" fmla="*/ 192 h 192"/>
                  <a:gd name="T6" fmla="*/ 0 w 212"/>
                  <a:gd name="T7" fmla="*/ 33 h 192"/>
                  <a:gd name="T8" fmla="*/ 27 w 212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2">
                    <a:moveTo>
                      <a:pt x="27" y="0"/>
                    </a:moveTo>
                    <a:lnTo>
                      <a:pt x="212" y="159"/>
                    </a:lnTo>
                    <a:lnTo>
                      <a:pt x="184" y="192"/>
                    </a:lnTo>
                    <a:lnTo>
                      <a:pt x="0" y="33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5" name="Freeform 2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754563" y="2398713"/>
                <a:ext cx="115888" cy="100013"/>
              </a:xfrm>
              <a:custGeom>
                <a:avLst/>
                <a:gdLst>
                  <a:gd name="T0" fmla="*/ 27 w 217"/>
                  <a:gd name="T1" fmla="*/ 0 h 189"/>
                  <a:gd name="T2" fmla="*/ 217 w 217"/>
                  <a:gd name="T3" fmla="*/ 155 h 189"/>
                  <a:gd name="T4" fmla="*/ 190 w 217"/>
                  <a:gd name="T5" fmla="*/ 189 h 189"/>
                  <a:gd name="T6" fmla="*/ 0 w 217"/>
                  <a:gd name="T7" fmla="*/ 35 h 189"/>
                  <a:gd name="T8" fmla="*/ 27 w 217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89">
                    <a:moveTo>
                      <a:pt x="27" y="0"/>
                    </a:moveTo>
                    <a:lnTo>
                      <a:pt x="217" y="155"/>
                    </a:lnTo>
                    <a:lnTo>
                      <a:pt x="190" y="189"/>
                    </a:lnTo>
                    <a:lnTo>
                      <a:pt x="0" y="3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539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6958013" y="2052638"/>
              <a:ext cx="461963" cy="434975"/>
              <a:chOff x="6958013" y="2052638"/>
              <a:chExt cx="461963" cy="434975"/>
            </a:xfrm>
            <a:grpFill/>
          </p:grpSpPr>
          <p:sp>
            <p:nvSpPr>
              <p:cNvPr id="601" name="Freeform 15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308851" y="2382838"/>
                <a:ext cx="111125" cy="104775"/>
              </a:xfrm>
              <a:custGeom>
                <a:avLst/>
                <a:gdLst>
                  <a:gd name="T0" fmla="*/ 208 w 208"/>
                  <a:gd name="T1" fmla="*/ 32 h 197"/>
                  <a:gd name="T2" fmla="*/ 28 w 208"/>
                  <a:gd name="T3" fmla="*/ 197 h 197"/>
                  <a:gd name="T4" fmla="*/ 0 w 208"/>
                  <a:gd name="T5" fmla="*/ 165 h 197"/>
                  <a:gd name="T6" fmla="*/ 180 w 208"/>
                  <a:gd name="T7" fmla="*/ 0 h 197"/>
                  <a:gd name="T8" fmla="*/ 208 w 208"/>
                  <a:gd name="T9" fmla="*/ 3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97">
                    <a:moveTo>
                      <a:pt x="208" y="32"/>
                    </a:moveTo>
                    <a:lnTo>
                      <a:pt x="28" y="197"/>
                    </a:lnTo>
                    <a:lnTo>
                      <a:pt x="0" y="165"/>
                    </a:lnTo>
                    <a:lnTo>
                      <a:pt x="180" y="0"/>
                    </a:lnTo>
                    <a:lnTo>
                      <a:pt x="20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2" name="Freeform 15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80276" y="2347913"/>
                <a:ext cx="109538" cy="107950"/>
              </a:xfrm>
              <a:custGeom>
                <a:avLst/>
                <a:gdLst>
                  <a:gd name="T0" fmla="*/ 205 w 205"/>
                  <a:gd name="T1" fmla="*/ 31 h 203"/>
                  <a:gd name="T2" fmla="*/ 30 w 205"/>
                  <a:gd name="T3" fmla="*/ 203 h 203"/>
                  <a:gd name="T4" fmla="*/ 0 w 205"/>
                  <a:gd name="T5" fmla="*/ 171 h 203"/>
                  <a:gd name="T6" fmla="*/ 176 w 205"/>
                  <a:gd name="T7" fmla="*/ 0 h 203"/>
                  <a:gd name="T8" fmla="*/ 205 w 205"/>
                  <a:gd name="T9" fmla="*/ 3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3">
                    <a:moveTo>
                      <a:pt x="205" y="31"/>
                    </a:moveTo>
                    <a:lnTo>
                      <a:pt x="30" y="203"/>
                    </a:lnTo>
                    <a:lnTo>
                      <a:pt x="0" y="171"/>
                    </a:lnTo>
                    <a:lnTo>
                      <a:pt x="176" y="0"/>
                    </a:lnTo>
                    <a:lnTo>
                      <a:pt x="20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3" name="Freeform 16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53288" y="2314576"/>
                <a:ext cx="104775" cy="109538"/>
              </a:xfrm>
              <a:custGeom>
                <a:avLst/>
                <a:gdLst>
                  <a:gd name="T0" fmla="*/ 199 w 199"/>
                  <a:gd name="T1" fmla="*/ 31 h 206"/>
                  <a:gd name="T2" fmla="*/ 29 w 199"/>
                  <a:gd name="T3" fmla="*/ 206 h 206"/>
                  <a:gd name="T4" fmla="*/ 0 w 199"/>
                  <a:gd name="T5" fmla="*/ 176 h 206"/>
                  <a:gd name="T6" fmla="*/ 170 w 199"/>
                  <a:gd name="T7" fmla="*/ 0 h 206"/>
                  <a:gd name="T8" fmla="*/ 199 w 199"/>
                  <a:gd name="T9" fmla="*/ 3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06">
                    <a:moveTo>
                      <a:pt x="199" y="31"/>
                    </a:moveTo>
                    <a:lnTo>
                      <a:pt x="29" y="206"/>
                    </a:lnTo>
                    <a:lnTo>
                      <a:pt x="0" y="176"/>
                    </a:lnTo>
                    <a:lnTo>
                      <a:pt x="170" y="0"/>
                    </a:lnTo>
                    <a:lnTo>
                      <a:pt x="19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4" name="Freeform 16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23126" y="2282826"/>
                <a:ext cx="104775" cy="109538"/>
              </a:xfrm>
              <a:custGeom>
                <a:avLst/>
                <a:gdLst>
                  <a:gd name="T0" fmla="*/ 198 w 198"/>
                  <a:gd name="T1" fmla="*/ 29 h 208"/>
                  <a:gd name="T2" fmla="*/ 31 w 198"/>
                  <a:gd name="T3" fmla="*/ 208 h 208"/>
                  <a:gd name="T4" fmla="*/ 0 w 198"/>
                  <a:gd name="T5" fmla="*/ 179 h 208"/>
                  <a:gd name="T6" fmla="*/ 166 w 198"/>
                  <a:gd name="T7" fmla="*/ 0 h 208"/>
                  <a:gd name="T8" fmla="*/ 198 w 198"/>
                  <a:gd name="T9" fmla="*/ 2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08">
                    <a:moveTo>
                      <a:pt x="198" y="29"/>
                    </a:moveTo>
                    <a:lnTo>
                      <a:pt x="31" y="208"/>
                    </a:lnTo>
                    <a:lnTo>
                      <a:pt x="0" y="179"/>
                    </a:lnTo>
                    <a:lnTo>
                      <a:pt x="166" y="0"/>
                    </a:lnTo>
                    <a:lnTo>
                      <a:pt x="198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5" name="Freeform 16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191376" y="2249488"/>
                <a:ext cx="103188" cy="112713"/>
              </a:xfrm>
              <a:custGeom>
                <a:avLst/>
                <a:gdLst>
                  <a:gd name="T0" fmla="*/ 194 w 194"/>
                  <a:gd name="T1" fmla="*/ 29 h 213"/>
                  <a:gd name="T2" fmla="*/ 32 w 194"/>
                  <a:gd name="T3" fmla="*/ 213 h 213"/>
                  <a:gd name="T4" fmla="*/ 0 w 194"/>
                  <a:gd name="T5" fmla="*/ 184 h 213"/>
                  <a:gd name="T6" fmla="*/ 162 w 194"/>
                  <a:gd name="T7" fmla="*/ 0 h 213"/>
                  <a:gd name="T8" fmla="*/ 194 w 194"/>
                  <a:gd name="T9" fmla="*/ 2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13">
                    <a:moveTo>
                      <a:pt x="194" y="29"/>
                    </a:moveTo>
                    <a:lnTo>
                      <a:pt x="32" y="213"/>
                    </a:lnTo>
                    <a:lnTo>
                      <a:pt x="0" y="184"/>
                    </a:lnTo>
                    <a:lnTo>
                      <a:pt x="162" y="0"/>
                    </a:lnTo>
                    <a:lnTo>
                      <a:pt x="19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6" name="Freeform 16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159626" y="2219326"/>
                <a:ext cx="101600" cy="114300"/>
              </a:xfrm>
              <a:custGeom>
                <a:avLst/>
                <a:gdLst>
                  <a:gd name="T0" fmla="*/ 190 w 190"/>
                  <a:gd name="T1" fmla="*/ 29 h 217"/>
                  <a:gd name="T2" fmla="*/ 34 w 190"/>
                  <a:gd name="T3" fmla="*/ 217 h 217"/>
                  <a:gd name="T4" fmla="*/ 0 w 190"/>
                  <a:gd name="T5" fmla="*/ 189 h 217"/>
                  <a:gd name="T6" fmla="*/ 157 w 190"/>
                  <a:gd name="T7" fmla="*/ 0 h 217"/>
                  <a:gd name="T8" fmla="*/ 190 w 190"/>
                  <a:gd name="T9" fmla="*/ 2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17">
                    <a:moveTo>
                      <a:pt x="190" y="29"/>
                    </a:moveTo>
                    <a:lnTo>
                      <a:pt x="34" y="217"/>
                    </a:lnTo>
                    <a:lnTo>
                      <a:pt x="0" y="189"/>
                    </a:lnTo>
                    <a:lnTo>
                      <a:pt x="157" y="0"/>
                    </a:lnTo>
                    <a:lnTo>
                      <a:pt x="19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7" name="Freeform 16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2189163"/>
                <a:ext cx="98425" cy="115888"/>
              </a:xfrm>
              <a:custGeom>
                <a:avLst/>
                <a:gdLst>
                  <a:gd name="T0" fmla="*/ 185 w 185"/>
                  <a:gd name="T1" fmla="*/ 27 h 219"/>
                  <a:gd name="T2" fmla="*/ 33 w 185"/>
                  <a:gd name="T3" fmla="*/ 219 h 219"/>
                  <a:gd name="T4" fmla="*/ 0 w 185"/>
                  <a:gd name="T5" fmla="*/ 192 h 219"/>
                  <a:gd name="T6" fmla="*/ 151 w 185"/>
                  <a:gd name="T7" fmla="*/ 0 h 219"/>
                  <a:gd name="T8" fmla="*/ 185 w 185"/>
                  <a:gd name="T9" fmla="*/ 2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19">
                    <a:moveTo>
                      <a:pt x="185" y="27"/>
                    </a:moveTo>
                    <a:lnTo>
                      <a:pt x="33" y="219"/>
                    </a:lnTo>
                    <a:lnTo>
                      <a:pt x="0" y="192"/>
                    </a:lnTo>
                    <a:lnTo>
                      <a:pt x="151" y="0"/>
                    </a:lnTo>
                    <a:lnTo>
                      <a:pt x="18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8" name="Freeform 16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096126" y="2160588"/>
                <a:ext cx="95250" cy="117475"/>
              </a:xfrm>
              <a:custGeom>
                <a:avLst/>
                <a:gdLst>
                  <a:gd name="T0" fmla="*/ 180 w 180"/>
                  <a:gd name="T1" fmla="*/ 25 h 222"/>
                  <a:gd name="T2" fmla="*/ 33 w 180"/>
                  <a:gd name="T3" fmla="*/ 222 h 222"/>
                  <a:gd name="T4" fmla="*/ 0 w 180"/>
                  <a:gd name="T5" fmla="*/ 196 h 222"/>
                  <a:gd name="T6" fmla="*/ 146 w 180"/>
                  <a:gd name="T7" fmla="*/ 0 h 222"/>
                  <a:gd name="T8" fmla="*/ 180 w 180"/>
                  <a:gd name="T9" fmla="*/ 2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22">
                    <a:moveTo>
                      <a:pt x="180" y="25"/>
                    </a:moveTo>
                    <a:lnTo>
                      <a:pt x="33" y="222"/>
                    </a:lnTo>
                    <a:lnTo>
                      <a:pt x="0" y="196"/>
                    </a:lnTo>
                    <a:lnTo>
                      <a:pt x="146" y="0"/>
                    </a:lnTo>
                    <a:lnTo>
                      <a:pt x="18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9" name="Freeform 16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062788" y="2132013"/>
                <a:ext cx="92075" cy="119063"/>
              </a:xfrm>
              <a:custGeom>
                <a:avLst/>
                <a:gdLst>
                  <a:gd name="T0" fmla="*/ 176 w 176"/>
                  <a:gd name="T1" fmla="*/ 26 h 226"/>
                  <a:gd name="T2" fmla="*/ 34 w 176"/>
                  <a:gd name="T3" fmla="*/ 226 h 226"/>
                  <a:gd name="T4" fmla="*/ 0 w 176"/>
                  <a:gd name="T5" fmla="*/ 200 h 226"/>
                  <a:gd name="T6" fmla="*/ 142 w 176"/>
                  <a:gd name="T7" fmla="*/ 0 h 226"/>
                  <a:gd name="T8" fmla="*/ 176 w 176"/>
                  <a:gd name="T9" fmla="*/ 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26">
                    <a:moveTo>
                      <a:pt x="176" y="26"/>
                    </a:moveTo>
                    <a:lnTo>
                      <a:pt x="34" y="226"/>
                    </a:lnTo>
                    <a:lnTo>
                      <a:pt x="0" y="200"/>
                    </a:lnTo>
                    <a:lnTo>
                      <a:pt x="142" y="0"/>
                    </a:lnTo>
                    <a:lnTo>
                      <a:pt x="17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0" name="Freeform 16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027863" y="2105026"/>
                <a:ext cx="90488" cy="120650"/>
              </a:xfrm>
              <a:custGeom>
                <a:avLst/>
                <a:gdLst>
                  <a:gd name="T0" fmla="*/ 172 w 172"/>
                  <a:gd name="T1" fmla="*/ 24 h 228"/>
                  <a:gd name="T2" fmla="*/ 35 w 172"/>
                  <a:gd name="T3" fmla="*/ 228 h 228"/>
                  <a:gd name="T4" fmla="*/ 0 w 172"/>
                  <a:gd name="T5" fmla="*/ 204 h 228"/>
                  <a:gd name="T6" fmla="*/ 136 w 172"/>
                  <a:gd name="T7" fmla="*/ 0 h 228"/>
                  <a:gd name="T8" fmla="*/ 172 w 172"/>
                  <a:gd name="T9" fmla="*/ 2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28">
                    <a:moveTo>
                      <a:pt x="172" y="24"/>
                    </a:moveTo>
                    <a:lnTo>
                      <a:pt x="35" y="228"/>
                    </a:lnTo>
                    <a:lnTo>
                      <a:pt x="0" y="204"/>
                    </a:lnTo>
                    <a:lnTo>
                      <a:pt x="136" y="0"/>
                    </a:lnTo>
                    <a:lnTo>
                      <a:pt x="1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1" name="Freeform 16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992938" y="2078038"/>
                <a:ext cx="88900" cy="122238"/>
              </a:xfrm>
              <a:custGeom>
                <a:avLst/>
                <a:gdLst>
                  <a:gd name="T0" fmla="*/ 167 w 167"/>
                  <a:gd name="T1" fmla="*/ 23 h 230"/>
                  <a:gd name="T2" fmla="*/ 36 w 167"/>
                  <a:gd name="T3" fmla="*/ 230 h 230"/>
                  <a:gd name="T4" fmla="*/ 0 w 167"/>
                  <a:gd name="T5" fmla="*/ 207 h 230"/>
                  <a:gd name="T6" fmla="*/ 131 w 167"/>
                  <a:gd name="T7" fmla="*/ 0 h 230"/>
                  <a:gd name="T8" fmla="*/ 167 w 167"/>
                  <a:gd name="T9" fmla="*/ 2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30">
                    <a:moveTo>
                      <a:pt x="167" y="23"/>
                    </a:moveTo>
                    <a:lnTo>
                      <a:pt x="36" y="230"/>
                    </a:lnTo>
                    <a:lnTo>
                      <a:pt x="0" y="207"/>
                    </a:lnTo>
                    <a:lnTo>
                      <a:pt x="131" y="0"/>
                    </a:lnTo>
                    <a:lnTo>
                      <a:pt x="16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2" name="Freeform 16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2052638"/>
                <a:ext cx="85725" cy="123825"/>
              </a:xfrm>
              <a:custGeom>
                <a:avLst/>
                <a:gdLst>
                  <a:gd name="T0" fmla="*/ 163 w 163"/>
                  <a:gd name="T1" fmla="*/ 22 h 234"/>
                  <a:gd name="T2" fmla="*/ 37 w 163"/>
                  <a:gd name="T3" fmla="*/ 234 h 234"/>
                  <a:gd name="T4" fmla="*/ 0 w 163"/>
                  <a:gd name="T5" fmla="*/ 211 h 234"/>
                  <a:gd name="T6" fmla="*/ 127 w 163"/>
                  <a:gd name="T7" fmla="*/ 0 h 234"/>
                  <a:gd name="T8" fmla="*/ 163 w 163"/>
                  <a:gd name="T9" fmla="*/ 2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34">
                    <a:moveTo>
                      <a:pt x="163" y="22"/>
                    </a:moveTo>
                    <a:lnTo>
                      <a:pt x="37" y="234"/>
                    </a:lnTo>
                    <a:lnTo>
                      <a:pt x="0" y="211"/>
                    </a:lnTo>
                    <a:lnTo>
                      <a:pt x="127" y="0"/>
                    </a:lnTo>
                    <a:lnTo>
                      <a:pt x="16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540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5845176" y="1779588"/>
              <a:ext cx="566737" cy="157163"/>
              <a:chOff x="5845176" y="1779588"/>
              <a:chExt cx="566737" cy="157163"/>
            </a:xfrm>
            <a:grpFill/>
          </p:grpSpPr>
          <p:sp>
            <p:nvSpPr>
              <p:cNvPr id="588" name="Freeform 18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370638" y="1804988"/>
                <a:ext cx="41275" cy="131763"/>
              </a:xfrm>
              <a:custGeom>
                <a:avLst/>
                <a:gdLst>
                  <a:gd name="T0" fmla="*/ 79 w 79"/>
                  <a:gd name="T1" fmla="*/ 7 h 251"/>
                  <a:gd name="T2" fmla="*/ 42 w 79"/>
                  <a:gd name="T3" fmla="*/ 251 h 251"/>
                  <a:gd name="T4" fmla="*/ 0 w 79"/>
                  <a:gd name="T5" fmla="*/ 245 h 251"/>
                  <a:gd name="T6" fmla="*/ 37 w 79"/>
                  <a:gd name="T7" fmla="*/ 0 h 251"/>
                  <a:gd name="T8" fmla="*/ 79 w 79"/>
                  <a:gd name="T9" fmla="*/ 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51">
                    <a:moveTo>
                      <a:pt x="79" y="7"/>
                    </a:moveTo>
                    <a:lnTo>
                      <a:pt x="42" y="251"/>
                    </a:lnTo>
                    <a:lnTo>
                      <a:pt x="0" y="245"/>
                    </a:lnTo>
                    <a:lnTo>
                      <a:pt x="37" y="0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9" name="Freeform 18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327776" y="1797051"/>
                <a:ext cx="39688" cy="133350"/>
              </a:xfrm>
              <a:custGeom>
                <a:avLst/>
                <a:gdLst>
                  <a:gd name="T0" fmla="*/ 73 w 73"/>
                  <a:gd name="T1" fmla="*/ 6 h 250"/>
                  <a:gd name="T2" fmla="*/ 44 w 73"/>
                  <a:gd name="T3" fmla="*/ 250 h 250"/>
                  <a:gd name="T4" fmla="*/ 0 w 73"/>
                  <a:gd name="T5" fmla="*/ 244 h 250"/>
                  <a:gd name="T6" fmla="*/ 31 w 73"/>
                  <a:gd name="T7" fmla="*/ 0 h 250"/>
                  <a:gd name="T8" fmla="*/ 73 w 73"/>
                  <a:gd name="T9" fmla="*/ 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50">
                    <a:moveTo>
                      <a:pt x="73" y="6"/>
                    </a:moveTo>
                    <a:lnTo>
                      <a:pt x="44" y="250"/>
                    </a:lnTo>
                    <a:lnTo>
                      <a:pt x="0" y="244"/>
                    </a:lnTo>
                    <a:lnTo>
                      <a:pt x="31" y="0"/>
                    </a:lnTo>
                    <a:lnTo>
                      <a:pt x="7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0" name="Freeform 18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286501" y="1792288"/>
                <a:ext cx="36513" cy="131763"/>
              </a:xfrm>
              <a:custGeom>
                <a:avLst/>
                <a:gdLst>
                  <a:gd name="T0" fmla="*/ 67 w 67"/>
                  <a:gd name="T1" fmla="*/ 4 h 249"/>
                  <a:gd name="T2" fmla="*/ 42 w 67"/>
                  <a:gd name="T3" fmla="*/ 249 h 249"/>
                  <a:gd name="T4" fmla="*/ 0 w 67"/>
                  <a:gd name="T5" fmla="*/ 245 h 249"/>
                  <a:gd name="T6" fmla="*/ 24 w 67"/>
                  <a:gd name="T7" fmla="*/ 0 h 249"/>
                  <a:gd name="T8" fmla="*/ 67 w 67"/>
                  <a:gd name="T9" fmla="*/ 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49">
                    <a:moveTo>
                      <a:pt x="67" y="4"/>
                    </a:moveTo>
                    <a:lnTo>
                      <a:pt x="42" y="249"/>
                    </a:lnTo>
                    <a:lnTo>
                      <a:pt x="0" y="245"/>
                    </a:lnTo>
                    <a:lnTo>
                      <a:pt x="24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1" name="Freeform 18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245226" y="1785938"/>
                <a:ext cx="31750" cy="133350"/>
              </a:xfrm>
              <a:custGeom>
                <a:avLst/>
                <a:gdLst>
                  <a:gd name="T0" fmla="*/ 61 w 61"/>
                  <a:gd name="T1" fmla="*/ 3 h 250"/>
                  <a:gd name="T2" fmla="*/ 43 w 61"/>
                  <a:gd name="T3" fmla="*/ 250 h 250"/>
                  <a:gd name="T4" fmla="*/ 0 w 61"/>
                  <a:gd name="T5" fmla="*/ 246 h 250"/>
                  <a:gd name="T6" fmla="*/ 18 w 61"/>
                  <a:gd name="T7" fmla="*/ 0 h 250"/>
                  <a:gd name="T8" fmla="*/ 61 w 61"/>
                  <a:gd name="T9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0">
                    <a:moveTo>
                      <a:pt x="61" y="3"/>
                    </a:moveTo>
                    <a:lnTo>
                      <a:pt x="43" y="250"/>
                    </a:lnTo>
                    <a:lnTo>
                      <a:pt x="0" y="246"/>
                    </a:lnTo>
                    <a:lnTo>
                      <a:pt x="18" y="0"/>
                    </a:lnTo>
                    <a:lnTo>
                      <a:pt x="6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2" name="Freeform 18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202363" y="1782763"/>
                <a:ext cx="28575" cy="131763"/>
              </a:xfrm>
              <a:custGeom>
                <a:avLst/>
                <a:gdLst>
                  <a:gd name="T0" fmla="*/ 54 w 54"/>
                  <a:gd name="T1" fmla="*/ 3 h 249"/>
                  <a:gd name="T2" fmla="*/ 42 w 54"/>
                  <a:gd name="T3" fmla="*/ 249 h 249"/>
                  <a:gd name="T4" fmla="*/ 0 w 54"/>
                  <a:gd name="T5" fmla="*/ 246 h 249"/>
                  <a:gd name="T6" fmla="*/ 12 w 54"/>
                  <a:gd name="T7" fmla="*/ 0 h 249"/>
                  <a:gd name="T8" fmla="*/ 54 w 54"/>
                  <a:gd name="T9" fmla="*/ 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9">
                    <a:moveTo>
                      <a:pt x="54" y="3"/>
                    </a:moveTo>
                    <a:lnTo>
                      <a:pt x="42" y="249"/>
                    </a:lnTo>
                    <a:lnTo>
                      <a:pt x="0" y="246"/>
                    </a:lnTo>
                    <a:lnTo>
                      <a:pt x="12" y="0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3" name="Freeform 18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159501" y="1779588"/>
                <a:ext cx="26988" cy="131763"/>
              </a:xfrm>
              <a:custGeom>
                <a:avLst/>
                <a:gdLst>
                  <a:gd name="T0" fmla="*/ 49 w 49"/>
                  <a:gd name="T1" fmla="*/ 1 h 249"/>
                  <a:gd name="T2" fmla="*/ 44 w 49"/>
                  <a:gd name="T3" fmla="*/ 249 h 249"/>
                  <a:gd name="T4" fmla="*/ 0 w 49"/>
                  <a:gd name="T5" fmla="*/ 247 h 249"/>
                  <a:gd name="T6" fmla="*/ 5 w 49"/>
                  <a:gd name="T7" fmla="*/ 0 h 249"/>
                  <a:gd name="T8" fmla="*/ 49 w 49"/>
                  <a:gd name="T9" fmla="*/ 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9">
                    <a:moveTo>
                      <a:pt x="49" y="1"/>
                    </a:moveTo>
                    <a:lnTo>
                      <a:pt x="44" y="249"/>
                    </a:lnTo>
                    <a:lnTo>
                      <a:pt x="0" y="247"/>
                    </a:lnTo>
                    <a:lnTo>
                      <a:pt x="5" y="0"/>
                    </a:lnTo>
                    <a:lnTo>
                      <a:pt x="4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4" name="Freeform 19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118226" y="1779588"/>
                <a:ext cx="22225" cy="130175"/>
              </a:xfrm>
              <a:custGeom>
                <a:avLst/>
                <a:gdLst>
                  <a:gd name="T0" fmla="*/ 43 w 43"/>
                  <a:gd name="T1" fmla="*/ 0 h 247"/>
                  <a:gd name="T2" fmla="*/ 43 w 43"/>
                  <a:gd name="T3" fmla="*/ 247 h 247"/>
                  <a:gd name="T4" fmla="*/ 1 w 43"/>
                  <a:gd name="T5" fmla="*/ 247 h 247"/>
                  <a:gd name="T6" fmla="*/ 0 w 43"/>
                  <a:gd name="T7" fmla="*/ 1 h 247"/>
                  <a:gd name="T8" fmla="*/ 43 w 4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47">
                    <a:moveTo>
                      <a:pt x="43" y="0"/>
                    </a:moveTo>
                    <a:lnTo>
                      <a:pt x="43" y="247"/>
                    </a:lnTo>
                    <a:lnTo>
                      <a:pt x="1" y="247"/>
                    </a:lnTo>
                    <a:lnTo>
                      <a:pt x="0" y="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5" name="Freeform 19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1779588"/>
                <a:ext cx="26988" cy="130175"/>
              </a:xfrm>
              <a:custGeom>
                <a:avLst/>
                <a:gdLst>
                  <a:gd name="T0" fmla="*/ 42 w 50"/>
                  <a:gd name="T1" fmla="*/ 0 h 247"/>
                  <a:gd name="T2" fmla="*/ 50 w 50"/>
                  <a:gd name="T3" fmla="*/ 246 h 247"/>
                  <a:gd name="T4" fmla="*/ 7 w 50"/>
                  <a:gd name="T5" fmla="*/ 247 h 247"/>
                  <a:gd name="T6" fmla="*/ 0 w 50"/>
                  <a:gd name="T7" fmla="*/ 1 h 247"/>
                  <a:gd name="T8" fmla="*/ 42 w 50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7">
                    <a:moveTo>
                      <a:pt x="42" y="0"/>
                    </a:moveTo>
                    <a:lnTo>
                      <a:pt x="50" y="246"/>
                    </a:lnTo>
                    <a:lnTo>
                      <a:pt x="7" y="247"/>
                    </a:lnTo>
                    <a:lnTo>
                      <a:pt x="0" y="1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6" name="Freeform 19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26151" y="1779588"/>
                <a:ext cx="30163" cy="130175"/>
              </a:xfrm>
              <a:custGeom>
                <a:avLst/>
                <a:gdLst>
                  <a:gd name="T0" fmla="*/ 42 w 56"/>
                  <a:gd name="T1" fmla="*/ 0 h 248"/>
                  <a:gd name="T2" fmla="*/ 56 w 56"/>
                  <a:gd name="T3" fmla="*/ 247 h 248"/>
                  <a:gd name="T4" fmla="*/ 14 w 56"/>
                  <a:gd name="T5" fmla="*/ 248 h 248"/>
                  <a:gd name="T6" fmla="*/ 0 w 56"/>
                  <a:gd name="T7" fmla="*/ 2 h 248"/>
                  <a:gd name="T8" fmla="*/ 42 w 56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42" y="0"/>
                    </a:moveTo>
                    <a:lnTo>
                      <a:pt x="56" y="247"/>
                    </a:lnTo>
                    <a:lnTo>
                      <a:pt x="14" y="248"/>
                    </a:lnTo>
                    <a:lnTo>
                      <a:pt x="0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7" name="Freeform 19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981701" y="1781176"/>
                <a:ext cx="33338" cy="131763"/>
              </a:xfrm>
              <a:custGeom>
                <a:avLst/>
                <a:gdLst>
                  <a:gd name="T0" fmla="*/ 42 w 63"/>
                  <a:gd name="T1" fmla="*/ 0 h 250"/>
                  <a:gd name="T2" fmla="*/ 63 w 63"/>
                  <a:gd name="T3" fmla="*/ 246 h 250"/>
                  <a:gd name="T4" fmla="*/ 19 w 63"/>
                  <a:gd name="T5" fmla="*/ 250 h 250"/>
                  <a:gd name="T6" fmla="*/ 0 w 63"/>
                  <a:gd name="T7" fmla="*/ 4 h 250"/>
                  <a:gd name="T8" fmla="*/ 42 w 6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42" y="0"/>
                    </a:moveTo>
                    <a:lnTo>
                      <a:pt x="63" y="246"/>
                    </a:lnTo>
                    <a:lnTo>
                      <a:pt x="19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8" name="Freeform 19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935663" y="1784351"/>
                <a:ext cx="36513" cy="131763"/>
              </a:xfrm>
              <a:custGeom>
                <a:avLst/>
                <a:gdLst>
                  <a:gd name="T0" fmla="*/ 42 w 68"/>
                  <a:gd name="T1" fmla="*/ 0 h 250"/>
                  <a:gd name="T2" fmla="*/ 68 w 68"/>
                  <a:gd name="T3" fmla="*/ 245 h 250"/>
                  <a:gd name="T4" fmla="*/ 26 w 68"/>
                  <a:gd name="T5" fmla="*/ 250 h 250"/>
                  <a:gd name="T6" fmla="*/ 0 w 68"/>
                  <a:gd name="T7" fmla="*/ 4 h 250"/>
                  <a:gd name="T8" fmla="*/ 42 w 68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42" y="0"/>
                    </a:moveTo>
                    <a:lnTo>
                      <a:pt x="68" y="245"/>
                    </a:lnTo>
                    <a:lnTo>
                      <a:pt x="26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9" name="Freeform 19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889626" y="1787526"/>
                <a:ext cx="39688" cy="133350"/>
              </a:xfrm>
              <a:custGeom>
                <a:avLst/>
                <a:gdLst>
                  <a:gd name="T0" fmla="*/ 43 w 75"/>
                  <a:gd name="T1" fmla="*/ 0 h 250"/>
                  <a:gd name="T2" fmla="*/ 75 w 75"/>
                  <a:gd name="T3" fmla="*/ 245 h 250"/>
                  <a:gd name="T4" fmla="*/ 32 w 75"/>
                  <a:gd name="T5" fmla="*/ 250 h 250"/>
                  <a:gd name="T6" fmla="*/ 0 w 75"/>
                  <a:gd name="T7" fmla="*/ 6 h 250"/>
                  <a:gd name="T8" fmla="*/ 43 w 7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50">
                    <a:moveTo>
                      <a:pt x="43" y="0"/>
                    </a:moveTo>
                    <a:lnTo>
                      <a:pt x="75" y="245"/>
                    </a:lnTo>
                    <a:lnTo>
                      <a:pt x="32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0" name="Freeform 19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845176" y="1793876"/>
                <a:ext cx="42863" cy="131763"/>
              </a:xfrm>
              <a:custGeom>
                <a:avLst/>
                <a:gdLst>
                  <a:gd name="T0" fmla="*/ 43 w 81"/>
                  <a:gd name="T1" fmla="*/ 0 h 250"/>
                  <a:gd name="T2" fmla="*/ 81 w 81"/>
                  <a:gd name="T3" fmla="*/ 243 h 250"/>
                  <a:gd name="T4" fmla="*/ 39 w 81"/>
                  <a:gd name="T5" fmla="*/ 250 h 250"/>
                  <a:gd name="T6" fmla="*/ 0 w 81"/>
                  <a:gd name="T7" fmla="*/ 6 h 250"/>
                  <a:gd name="T8" fmla="*/ 43 w 8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0">
                    <a:moveTo>
                      <a:pt x="43" y="0"/>
                    </a:moveTo>
                    <a:lnTo>
                      <a:pt x="81" y="243"/>
                    </a:lnTo>
                    <a:lnTo>
                      <a:pt x="39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541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6384926" y="4635501"/>
              <a:ext cx="1019175" cy="657225"/>
              <a:chOff x="6384926" y="4635501"/>
              <a:chExt cx="1019175" cy="657225"/>
            </a:xfrm>
            <a:grpFill/>
          </p:grpSpPr>
          <p:sp>
            <p:nvSpPr>
              <p:cNvPr id="565" name="Freeform 9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384926" y="5160963"/>
                <a:ext cx="49213" cy="131763"/>
              </a:xfrm>
              <a:custGeom>
                <a:avLst/>
                <a:gdLst>
                  <a:gd name="T0" fmla="*/ 52 w 94"/>
                  <a:gd name="T1" fmla="*/ 250 h 250"/>
                  <a:gd name="T2" fmla="*/ 0 w 94"/>
                  <a:gd name="T3" fmla="*/ 9 h 250"/>
                  <a:gd name="T4" fmla="*/ 41 w 94"/>
                  <a:gd name="T5" fmla="*/ 0 h 250"/>
                  <a:gd name="T6" fmla="*/ 94 w 94"/>
                  <a:gd name="T7" fmla="*/ 241 h 250"/>
                  <a:gd name="T8" fmla="*/ 52 w 94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50">
                    <a:moveTo>
                      <a:pt x="52" y="250"/>
                    </a:moveTo>
                    <a:lnTo>
                      <a:pt x="0" y="9"/>
                    </a:lnTo>
                    <a:lnTo>
                      <a:pt x="41" y="0"/>
                    </a:lnTo>
                    <a:lnTo>
                      <a:pt x="94" y="241"/>
                    </a:lnTo>
                    <a:lnTo>
                      <a:pt x="52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6" name="Freeform 9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426201" y="5153026"/>
                <a:ext cx="52388" cy="131763"/>
              </a:xfrm>
              <a:custGeom>
                <a:avLst/>
                <a:gdLst>
                  <a:gd name="T0" fmla="*/ 57 w 98"/>
                  <a:gd name="T1" fmla="*/ 249 h 249"/>
                  <a:gd name="T2" fmla="*/ 0 w 98"/>
                  <a:gd name="T3" fmla="*/ 10 h 249"/>
                  <a:gd name="T4" fmla="*/ 41 w 98"/>
                  <a:gd name="T5" fmla="*/ 0 h 249"/>
                  <a:gd name="T6" fmla="*/ 98 w 98"/>
                  <a:gd name="T7" fmla="*/ 239 h 249"/>
                  <a:gd name="T8" fmla="*/ 57 w 98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249">
                    <a:moveTo>
                      <a:pt x="57" y="249"/>
                    </a:moveTo>
                    <a:lnTo>
                      <a:pt x="0" y="10"/>
                    </a:lnTo>
                    <a:lnTo>
                      <a:pt x="41" y="0"/>
                    </a:lnTo>
                    <a:lnTo>
                      <a:pt x="98" y="239"/>
                    </a:lnTo>
                    <a:lnTo>
                      <a:pt x="57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7" name="Freeform 9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467476" y="5141913"/>
                <a:ext cx="55563" cy="131763"/>
              </a:xfrm>
              <a:custGeom>
                <a:avLst/>
                <a:gdLst>
                  <a:gd name="T0" fmla="*/ 64 w 105"/>
                  <a:gd name="T1" fmla="*/ 249 h 249"/>
                  <a:gd name="T2" fmla="*/ 0 w 105"/>
                  <a:gd name="T3" fmla="*/ 12 h 249"/>
                  <a:gd name="T4" fmla="*/ 41 w 105"/>
                  <a:gd name="T5" fmla="*/ 0 h 249"/>
                  <a:gd name="T6" fmla="*/ 105 w 105"/>
                  <a:gd name="T7" fmla="*/ 239 h 249"/>
                  <a:gd name="T8" fmla="*/ 64 w 105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9">
                    <a:moveTo>
                      <a:pt x="64" y="249"/>
                    </a:moveTo>
                    <a:lnTo>
                      <a:pt x="0" y="12"/>
                    </a:lnTo>
                    <a:lnTo>
                      <a:pt x="41" y="0"/>
                    </a:lnTo>
                    <a:lnTo>
                      <a:pt x="105" y="239"/>
                    </a:lnTo>
                    <a:lnTo>
                      <a:pt x="64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8" name="Freeform 9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508751" y="5130801"/>
                <a:ext cx="58738" cy="131763"/>
              </a:xfrm>
              <a:custGeom>
                <a:avLst/>
                <a:gdLst>
                  <a:gd name="T0" fmla="*/ 70 w 111"/>
                  <a:gd name="T1" fmla="*/ 248 h 248"/>
                  <a:gd name="T2" fmla="*/ 0 w 111"/>
                  <a:gd name="T3" fmla="*/ 11 h 248"/>
                  <a:gd name="T4" fmla="*/ 41 w 111"/>
                  <a:gd name="T5" fmla="*/ 0 h 248"/>
                  <a:gd name="T6" fmla="*/ 111 w 111"/>
                  <a:gd name="T7" fmla="*/ 236 h 248"/>
                  <a:gd name="T8" fmla="*/ 70 w 111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70" y="248"/>
                    </a:moveTo>
                    <a:lnTo>
                      <a:pt x="0" y="11"/>
                    </a:lnTo>
                    <a:lnTo>
                      <a:pt x="41" y="0"/>
                    </a:lnTo>
                    <a:lnTo>
                      <a:pt x="111" y="236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9" name="Freeform 9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5119688"/>
                <a:ext cx="61913" cy="130175"/>
              </a:xfrm>
              <a:custGeom>
                <a:avLst/>
                <a:gdLst>
                  <a:gd name="T0" fmla="*/ 75 w 116"/>
                  <a:gd name="T1" fmla="*/ 247 h 247"/>
                  <a:gd name="T2" fmla="*/ 0 w 116"/>
                  <a:gd name="T3" fmla="*/ 13 h 247"/>
                  <a:gd name="T4" fmla="*/ 41 w 116"/>
                  <a:gd name="T5" fmla="*/ 0 h 247"/>
                  <a:gd name="T6" fmla="*/ 116 w 116"/>
                  <a:gd name="T7" fmla="*/ 233 h 247"/>
                  <a:gd name="T8" fmla="*/ 75 w 116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47">
                    <a:moveTo>
                      <a:pt x="75" y="247"/>
                    </a:moveTo>
                    <a:lnTo>
                      <a:pt x="0" y="13"/>
                    </a:lnTo>
                    <a:lnTo>
                      <a:pt x="41" y="0"/>
                    </a:lnTo>
                    <a:lnTo>
                      <a:pt x="116" y="233"/>
                    </a:lnTo>
                    <a:lnTo>
                      <a:pt x="75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0" name="Freeform 9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5105401"/>
                <a:ext cx="63500" cy="130175"/>
              </a:xfrm>
              <a:custGeom>
                <a:avLst/>
                <a:gdLst>
                  <a:gd name="T0" fmla="*/ 82 w 122"/>
                  <a:gd name="T1" fmla="*/ 247 h 247"/>
                  <a:gd name="T2" fmla="*/ 0 w 122"/>
                  <a:gd name="T3" fmla="*/ 16 h 247"/>
                  <a:gd name="T4" fmla="*/ 40 w 122"/>
                  <a:gd name="T5" fmla="*/ 0 h 247"/>
                  <a:gd name="T6" fmla="*/ 122 w 122"/>
                  <a:gd name="T7" fmla="*/ 232 h 247"/>
                  <a:gd name="T8" fmla="*/ 82 w 122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47">
                    <a:moveTo>
                      <a:pt x="82" y="247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2" y="232"/>
                    </a:lnTo>
                    <a:lnTo>
                      <a:pt x="82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1" name="Freeform 10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5091113"/>
                <a:ext cx="68263" cy="130175"/>
              </a:xfrm>
              <a:custGeom>
                <a:avLst/>
                <a:gdLst>
                  <a:gd name="T0" fmla="*/ 87 w 128"/>
                  <a:gd name="T1" fmla="*/ 246 h 246"/>
                  <a:gd name="T2" fmla="*/ 0 w 128"/>
                  <a:gd name="T3" fmla="*/ 16 h 246"/>
                  <a:gd name="T4" fmla="*/ 40 w 128"/>
                  <a:gd name="T5" fmla="*/ 0 h 246"/>
                  <a:gd name="T6" fmla="*/ 128 w 128"/>
                  <a:gd name="T7" fmla="*/ 231 h 246"/>
                  <a:gd name="T8" fmla="*/ 87 w 128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46">
                    <a:moveTo>
                      <a:pt x="87" y="246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8" y="231"/>
                    </a:lnTo>
                    <a:lnTo>
                      <a:pt x="87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2" name="Freeform 10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669088" y="5076826"/>
                <a:ext cx="69850" cy="128588"/>
              </a:xfrm>
              <a:custGeom>
                <a:avLst/>
                <a:gdLst>
                  <a:gd name="T0" fmla="*/ 95 w 134"/>
                  <a:gd name="T1" fmla="*/ 244 h 244"/>
                  <a:gd name="T2" fmla="*/ 0 w 134"/>
                  <a:gd name="T3" fmla="*/ 17 h 244"/>
                  <a:gd name="T4" fmla="*/ 40 w 134"/>
                  <a:gd name="T5" fmla="*/ 0 h 244"/>
                  <a:gd name="T6" fmla="*/ 134 w 134"/>
                  <a:gd name="T7" fmla="*/ 227 h 244"/>
                  <a:gd name="T8" fmla="*/ 95 w 134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44">
                    <a:moveTo>
                      <a:pt x="95" y="244"/>
                    </a:moveTo>
                    <a:lnTo>
                      <a:pt x="0" y="17"/>
                    </a:lnTo>
                    <a:lnTo>
                      <a:pt x="40" y="0"/>
                    </a:lnTo>
                    <a:lnTo>
                      <a:pt x="134" y="227"/>
                    </a:lnTo>
                    <a:lnTo>
                      <a:pt x="95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3" name="Freeform 10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708776" y="5059363"/>
                <a:ext cx="73025" cy="128588"/>
              </a:xfrm>
              <a:custGeom>
                <a:avLst/>
                <a:gdLst>
                  <a:gd name="T0" fmla="*/ 100 w 139"/>
                  <a:gd name="T1" fmla="*/ 243 h 243"/>
                  <a:gd name="T2" fmla="*/ 0 w 139"/>
                  <a:gd name="T3" fmla="*/ 18 h 243"/>
                  <a:gd name="T4" fmla="*/ 39 w 139"/>
                  <a:gd name="T5" fmla="*/ 0 h 243"/>
                  <a:gd name="T6" fmla="*/ 139 w 139"/>
                  <a:gd name="T7" fmla="*/ 226 h 243"/>
                  <a:gd name="T8" fmla="*/ 100 w 139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43">
                    <a:moveTo>
                      <a:pt x="100" y="243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39" y="226"/>
                    </a:lnTo>
                    <a:lnTo>
                      <a:pt x="100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4" name="Freeform 10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746876" y="5041901"/>
                <a:ext cx="76200" cy="128588"/>
              </a:xfrm>
              <a:custGeom>
                <a:avLst/>
                <a:gdLst>
                  <a:gd name="T0" fmla="*/ 105 w 143"/>
                  <a:gd name="T1" fmla="*/ 241 h 241"/>
                  <a:gd name="T2" fmla="*/ 0 w 143"/>
                  <a:gd name="T3" fmla="*/ 19 h 241"/>
                  <a:gd name="T4" fmla="*/ 38 w 143"/>
                  <a:gd name="T5" fmla="*/ 0 h 241"/>
                  <a:gd name="T6" fmla="*/ 143 w 143"/>
                  <a:gd name="T7" fmla="*/ 222 h 241"/>
                  <a:gd name="T8" fmla="*/ 105 w 14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1">
                    <a:moveTo>
                      <a:pt x="105" y="241"/>
                    </a:moveTo>
                    <a:lnTo>
                      <a:pt x="0" y="19"/>
                    </a:lnTo>
                    <a:lnTo>
                      <a:pt x="38" y="0"/>
                    </a:lnTo>
                    <a:lnTo>
                      <a:pt x="143" y="222"/>
                    </a:lnTo>
                    <a:lnTo>
                      <a:pt x="105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5" name="Freeform 10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5024438"/>
                <a:ext cx="79375" cy="125413"/>
              </a:xfrm>
              <a:custGeom>
                <a:avLst/>
                <a:gdLst>
                  <a:gd name="T0" fmla="*/ 111 w 150"/>
                  <a:gd name="T1" fmla="*/ 239 h 239"/>
                  <a:gd name="T2" fmla="*/ 0 w 150"/>
                  <a:gd name="T3" fmla="*/ 20 h 239"/>
                  <a:gd name="T4" fmla="*/ 38 w 150"/>
                  <a:gd name="T5" fmla="*/ 0 h 239"/>
                  <a:gd name="T6" fmla="*/ 150 w 150"/>
                  <a:gd name="T7" fmla="*/ 219 h 239"/>
                  <a:gd name="T8" fmla="*/ 111 w 150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39">
                    <a:moveTo>
                      <a:pt x="111" y="239"/>
                    </a:moveTo>
                    <a:lnTo>
                      <a:pt x="0" y="20"/>
                    </a:lnTo>
                    <a:lnTo>
                      <a:pt x="38" y="0"/>
                    </a:lnTo>
                    <a:lnTo>
                      <a:pt x="150" y="219"/>
                    </a:lnTo>
                    <a:lnTo>
                      <a:pt x="111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6" name="Freeform 10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5003801"/>
                <a:ext cx="82550" cy="125413"/>
              </a:xfrm>
              <a:custGeom>
                <a:avLst/>
                <a:gdLst>
                  <a:gd name="T0" fmla="*/ 117 w 156"/>
                  <a:gd name="T1" fmla="*/ 237 h 237"/>
                  <a:gd name="T2" fmla="*/ 0 w 156"/>
                  <a:gd name="T3" fmla="*/ 21 h 237"/>
                  <a:gd name="T4" fmla="*/ 39 w 156"/>
                  <a:gd name="T5" fmla="*/ 0 h 237"/>
                  <a:gd name="T6" fmla="*/ 156 w 156"/>
                  <a:gd name="T7" fmla="*/ 217 h 237"/>
                  <a:gd name="T8" fmla="*/ 117 w 156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37">
                    <a:moveTo>
                      <a:pt x="117" y="237"/>
                    </a:moveTo>
                    <a:lnTo>
                      <a:pt x="0" y="21"/>
                    </a:lnTo>
                    <a:lnTo>
                      <a:pt x="39" y="0"/>
                    </a:lnTo>
                    <a:lnTo>
                      <a:pt x="156" y="217"/>
                    </a:lnTo>
                    <a:lnTo>
                      <a:pt x="117" y="2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7" name="Freeform 10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861176" y="4984751"/>
                <a:ext cx="84138" cy="123825"/>
              </a:xfrm>
              <a:custGeom>
                <a:avLst/>
                <a:gdLst>
                  <a:gd name="T0" fmla="*/ 123 w 160"/>
                  <a:gd name="T1" fmla="*/ 234 h 234"/>
                  <a:gd name="T2" fmla="*/ 0 w 160"/>
                  <a:gd name="T3" fmla="*/ 21 h 234"/>
                  <a:gd name="T4" fmla="*/ 37 w 160"/>
                  <a:gd name="T5" fmla="*/ 0 h 234"/>
                  <a:gd name="T6" fmla="*/ 160 w 160"/>
                  <a:gd name="T7" fmla="*/ 212 h 234"/>
                  <a:gd name="T8" fmla="*/ 123 w 160"/>
                  <a:gd name="T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4">
                    <a:moveTo>
                      <a:pt x="123" y="234"/>
                    </a:moveTo>
                    <a:lnTo>
                      <a:pt x="0" y="21"/>
                    </a:lnTo>
                    <a:lnTo>
                      <a:pt x="37" y="0"/>
                    </a:lnTo>
                    <a:lnTo>
                      <a:pt x="160" y="212"/>
                    </a:lnTo>
                    <a:lnTo>
                      <a:pt x="123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8" name="Freeform 10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897688" y="4962526"/>
                <a:ext cx="87313" cy="123825"/>
              </a:xfrm>
              <a:custGeom>
                <a:avLst/>
                <a:gdLst>
                  <a:gd name="T0" fmla="*/ 129 w 164"/>
                  <a:gd name="T1" fmla="*/ 233 h 233"/>
                  <a:gd name="T2" fmla="*/ 0 w 164"/>
                  <a:gd name="T3" fmla="*/ 23 h 233"/>
                  <a:gd name="T4" fmla="*/ 36 w 164"/>
                  <a:gd name="T5" fmla="*/ 0 h 233"/>
                  <a:gd name="T6" fmla="*/ 164 w 164"/>
                  <a:gd name="T7" fmla="*/ 210 h 233"/>
                  <a:gd name="T8" fmla="*/ 129 w 164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3">
                    <a:moveTo>
                      <a:pt x="129" y="233"/>
                    </a:moveTo>
                    <a:lnTo>
                      <a:pt x="0" y="23"/>
                    </a:lnTo>
                    <a:lnTo>
                      <a:pt x="36" y="0"/>
                    </a:lnTo>
                    <a:lnTo>
                      <a:pt x="164" y="210"/>
                    </a:lnTo>
                    <a:lnTo>
                      <a:pt x="129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9" name="Freeform 10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934201" y="4940301"/>
                <a:ext cx="88900" cy="122238"/>
              </a:xfrm>
              <a:custGeom>
                <a:avLst/>
                <a:gdLst>
                  <a:gd name="T0" fmla="*/ 132 w 167"/>
                  <a:gd name="T1" fmla="*/ 231 h 231"/>
                  <a:gd name="T2" fmla="*/ 0 w 167"/>
                  <a:gd name="T3" fmla="*/ 25 h 231"/>
                  <a:gd name="T4" fmla="*/ 36 w 167"/>
                  <a:gd name="T5" fmla="*/ 0 h 231"/>
                  <a:gd name="T6" fmla="*/ 167 w 167"/>
                  <a:gd name="T7" fmla="*/ 207 h 231"/>
                  <a:gd name="T8" fmla="*/ 132 w 167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31">
                    <a:moveTo>
                      <a:pt x="132" y="231"/>
                    </a:moveTo>
                    <a:lnTo>
                      <a:pt x="0" y="25"/>
                    </a:lnTo>
                    <a:lnTo>
                      <a:pt x="36" y="0"/>
                    </a:lnTo>
                    <a:lnTo>
                      <a:pt x="167" y="207"/>
                    </a:lnTo>
                    <a:lnTo>
                      <a:pt x="132" y="2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0" name="Freeform 10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969126" y="4916488"/>
                <a:ext cx="93663" cy="120650"/>
              </a:xfrm>
              <a:custGeom>
                <a:avLst/>
                <a:gdLst>
                  <a:gd name="T0" fmla="*/ 139 w 175"/>
                  <a:gd name="T1" fmla="*/ 227 h 227"/>
                  <a:gd name="T2" fmla="*/ 0 w 175"/>
                  <a:gd name="T3" fmla="*/ 24 h 227"/>
                  <a:gd name="T4" fmla="*/ 36 w 175"/>
                  <a:gd name="T5" fmla="*/ 0 h 227"/>
                  <a:gd name="T6" fmla="*/ 175 w 175"/>
                  <a:gd name="T7" fmla="*/ 202 h 227"/>
                  <a:gd name="T8" fmla="*/ 139 w 175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27">
                    <a:moveTo>
                      <a:pt x="139" y="227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175" y="202"/>
                    </a:lnTo>
                    <a:lnTo>
                      <a:pt x="139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1" name="Freeform 1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4892676"/>
                <a:ext cx="93663" cy="119063"/>
              </a:xfrm>
              <a:custGeom>
                <a:avLst/>
                <a:gdLst>
                  <a:gd name="T0" fmla="*/ 143 w 178"/>
                  <a:gd name="T1" fmla="*/ 224 h 224"/>
                  <a:gd name="T2" fmla="*/ 0 w 178"/>
                  <a:gd name="T3" fmla="*/ 25 h 224"/>
                  <a:gd name="T4" fmla="*/ 34 w 178"/>
                  <a:gd name="T5" fmla="*/ 0 h 224"/>
                  <a:gd name="T6" fmla="*/ 178 w 178"/>
                  <a:gd name="T7" fmla="*/ 198 h 224"/>
                  <a:gd name="T8" fmla="*/ 143 w 178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24">
                    <a:moveTo>
                      <a:pt x="143" y="224"/>
                    </a:moveTo>
                    <a:lnTo>
                      <a:pt x="0" y="25"/>
                    </a:lnTo>
                    <a:lnTo>
                      <a:pt x="34" y="0"/>
                    </a:lnTo>
                    <a:lnTo>
                      <a:pt x="178" y="198"/>
                    </a:lnTo>
                    <a:lnTo>
                      <a:pt x="143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2" name="Freeform 11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4786313"/>
                <a:ext cx="103188" cy="112713"/>
              </a:xfrm>
              <a:custGeom>
                <a:avLst/>
                <a:gdLst>
                  <a:gd name="T0" fmla="*/ 164 w 194"/>
                  <a:gd name="T1" fmla="*/ 211 h 211"/>
                  <a:gd name="T2" fmla="*/ 0 w 194"/>
                  <a:gd name="T3" fmla="*/ 28 h 211"/>
                  <a:gd name="T4" fmla="*/ 32 w 194"/>
                  <a:gd name="T5" fmla="*/ 0 h 211"/>
                  <a:gd name="T6" fmla="*/ 194 w 194"/>
                  <a:gd name="T7" fmla="*/ 182 h 211"/>
                  <a:gd name="T8" fmla="*/ 164 w 194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11">
                    <a:moveTo>
                      <a:pt x="164" y="211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194" y="182"/>
                    </a:lnTo>
                    <a:lnTo>
                      <a:pt x="164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3" name="Freeform 11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170738" y="4757738"/>
                <a:ext cx="104775" cy="111125"/>
              </a:xfrm>
              <a:custGeom>
                <a:avLst/>
                <a:gdLst>
                  <a:gd name="T0" fmla="*/ 168 w 198"/>
                  <a:gd name="T1" fmla="*/ 209 h 209"/>
                  <a:gd name="T2" fmla="*/ 0 w 198"/>
                  <a:gd name="T3" fmla="*/ 30 h 209"/>
                  <a:gd name="T4" fmla="*/ 31 w 198"/>
                  <a:gd name="T5" fmla="*/ 0 h 209"/>
                  <a:gd name="T6" fmla="*/ 198 w 198"/>
                  <a:gd name="T7" fmla="*/ 178 h 209"/>
                  <a:gd name="T8" fmla="*/ 168 w 19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09">
                    <a:moveTo>
                      <a:pt x="168" y="209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198" y="178"/>
                    </a:lnTo>
                    <a:lnTo>
                      <a:pt x="168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4" name="Freeform 11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29163"/>
                <a:ext cx="106363" cy="106363"/>
              </a:xfrm>
              <a:custGeom>
                <a:avLst/>
                <a:gdLst>
                  <a:gd name="T0" fmla="*/ 173 w 202"/>
                  <a:gd name="T1" fmla="*/ 203 h 203"/>
                  <a:gd name="T2" fmla="*/ 0 w 202"/>
                  <a:gd name="T3" fmla="*/ 30 h 203"/>
                  <a:gd name="T4" fmla="*/ 31 w 202"/>
                  <a:gd name="T5" fmla="*/ 0 h 203"/>
                  <a:gd name="T6" fmla="*/ 202 w 202"/>
                  <a:gd name="T7" fmla="*/ 173 h 203"/>
                  <a:gd name="T8" fmla="*/ 173 w 202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173" y="203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202" y="173"/>
                    </a:lnTo>
                    <a:lnTo>
                      <a:pt x="173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5" name="Freeform 11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32651" y="4697413"/>
                <a:ext cx="109538" cy="106363"/>
              </a:xfrm>
              <a:custGeom>
                <a:avLst/>
                <a:gdLst>
                  <a:gd name="T0" fmla="*/ 177 w 207"/>
                  <a:gd name="T1" fmla="*/ 201 h 201"/>
                  <a:gd name="T2" fmla="*/ 0 w 207"/>
                  <a:gd name="T3" fmla="*/ 32 h 201"/>
                  <a:gd name="T4" fmla="*/ 30 w 207"/>
                  <a:gd name="T5" fmla="*/ 0 h 201"/>
                  <a:gd name="T6" fmla="*/ 207 w 207"/>
                  <a:gd name="T7" fmla="*/ 169 h 201"/>
                  <a:gd name="T8" fmla="*/ 177 w 207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1">
                    <a:moveTo>
                      <a:pt x="177" y="201"/>
                    </a:moveTo>
                    <a:lnTo>
                      <a:pt x="0" y="32"/>
                    </a:lnTo>
                    <a:lnTo>
                      <a:pt x="30" y="0"/>
                    </a:lnTo>
                    <a:lnTo>
                      <a:pt x="207" y="169"/>
                    </a:lnTo>
                    <a:lnTo>
                      <a:pt x="177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6" name="Freeform 11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62813" y="4667251"/>
                <a:ext cx="111125" cy="103188"/>
              </a:xfrm>
              <a:custGeom>
                <a:avLst/>
                <a:gdLst>
                  <a:gd name="T0" fmla="*/ 180 w 209"/>
                  <a:gd name="T1" fmla="*/ 197 h 197"/>
                  <a:gd name="T2" fmla="*/ 0 w 209"/>
                  <a:gd name="T3" fmla="*/ 32 h 197"/>
                  <a:gd name="T4" fmla="*/ 28 w 209"/>
                  <a:gd name="T5" fmla="*/ 0 h 197"/>
                  <a:gd name="T6" fmla="*/ 209 w 209"/>
                  <a:gd name="T7" fmla="*/ 164 h 197"/>
                  <a:gd name="T8" fmla="*/ 180 w 209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97">
                    <a:moveTo>
                      <a:pt x="180" y="197"/>
                    </a:moveTo>
                    <a:lnTo>
                      <a:pt x="0" y="32"/>
                    </a:lnTo>
                    <a:lnTo>
                      <a:pt x="28" y="0"/>
                    </a:lnTo>
                    <a:lnTo>
                      <a:pt x="209" y="164"/>
                    </a:lnTo>
                    <a:lnTo>
                      <a:pt x="18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7" name="Freeform 11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4635501"/>
                <a:ext cx="112713" cy="101600"/>
              </a:xfrm>
              <a:custGeom>
                <a:avLst/>
                <a:gdLst>
                  <a:gd name="T0" fmla="*/ 185 w 212"/>
                  <a:gd name="T1" fmla="*/ 192 h 192"/>
                  <a:gd name="T2" fmla="*/ 0 w 212"/>
                  <a:gd name="T3" fmla="*/ 33 h 192"/>
                  <a:gd name="T4" fmla="*/ 28 w 212"/>
                  <a:gd name="T5" fmla="*/ 0 h 192"/>
                  <a:gd name="T6" fmla="*/ 212 w 212"/>
                  <a:gd name="T7" fmla="*/ 159 h 192"/>
                  <a:gd name="T8" fmla="*/ 185 w 212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2">
                    <a:moveTo>
                      <a:pt x="185" y="192"/>
                    </a:moveTo>
                    <a:lnTo>
                      <a:pt x="0" y="33"/>
                    </a:lnTo>
                    <a:lnTo>
                      <a:pt x="28" y="0"/>
                    </a:lnTo>
                    <a:lnTo>
                      <a:pt x="212" y="159"/>
                    </a:lnTo>
                    <a:lnTo>
                      <a:pt x="18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542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7038976" y="4814888"/>
              <a:ext cx="168275" cy="169863"/>
              <a:chOff x="7038976" y="4814888"/>
              <a:chExt cx="168275" cy="169863"/>
            </a:xfrm>
            <a:grpFill/>
          </p:grpSpPr>
          <p:sp>
            <p:nvSpPr>
              <p:cNvPr id="562" name="Freeform 11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038976" y="4867276"/>
                <a:ext cx="96838" cy="117475"/>
              </a:xfrm>
              <a:custGeom>
                <a:avLst/>
                <a:gdLst>
                  <a:gd name="T0" fmla="*/ 149 w 183"/>
                  <a:gd name="T1" fmla="*/ 222 h 222"/>
                  <a:gd name="T2" fmla="*/ 0 w 183"/>
                  <a:gd name="T3" fmla="*/ 27 h 222"/>
                  <a:gd name="T4" fmla="*/ 35 w 183"/>
                  <a:gd name="T5" fmla="*/ 0 h 222"/>
                  <a:gd name="T6" fmla="*/ 183 w 183"/>
                  <a:gd name="T7" fmla="*/ 195 h 222"/>
                  <a:gd name="T8" fmla="*/ 149 w 183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22">
                    <a:moveTo>
                      <a:pt x="149" y="222"/>
                    </a:moveTo>
                    <a:lnTo>
                      <a:pt x="0" y="27"/>
                    </a:lnTo>
                    <a:lnTo>
                      <a:pt x="35" y="0"/>
                    </a:lnTo>
                    <a:lnTo>
                      <a:pt x="183" y="195"/>
                    </a:lnTo>
                    <a:lnTo>
                      <a:pt x="149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3" name="Freeform 11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073901" y="4840288"/>
                <a:ext cx="98425" cy="115888"/>
              </a:xfrm>
              <a:custGeom>
                <a:avLst/>
                <a:gdLst>
                  <a:gd name="T0" fmla="*/ 154 w 187"/>
                  <a:gd name="T1" fmla="*/ 219 h 219"/>
                  <a:gd name="T2" fmla="*/ 0 w 187"/>
                  <a:gd name="T3" fmla="*/ 28 h 219"/>
                  <a:gd name="T4" fmla="*/ 34 w 187"/>
                  <a:gd name="T5" fmla="*/ 0 h 219"/>
                  <a:gd name="T6" fmla="*/ 187 w 187"/>
                  <a:gd name="T7" fmla="*/ 191 h 219"/>
                  <a:gd name="T8" fmla="*/ 154 w 187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9">
                    <a:moveTo>
                      <a:pt x="154" y="219"/>
                    </a:moveTo>
                    <a:lnTo>
                      <a:pt x="0" y="28"/>
                    </a:lnTo>
                    <a:lnTo>
                      <a:pt x="34" y="0"/>
                    </a:lnTo>
                    <a:lnTo>
                      <a:pt x="187" y="191"/>
                    </a:lnTo>
                    <a:lnTo>
                      <a:pt x="154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4" name="Freeform 11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814888"/>
                <a:ext cx="100013" cy="114300"/>
              </a:xfrm>
              <a:custGeom>
                <a:avLst/>
                <a:gdLst>
                  <a:gd name="T0" fmla="*/ 159 w 191"/>
                  <a:gd name="T1" fmla="*/ 216 h 216"/>
                  <a:gd name="T2" fmla="*/ 0 w 191"/>
                  <a:gd name="T3" fmla="*/ 28 h 216"/>
                  <a:gd name="T4" fmla="*/ 33 w 191"/>
                  <a:gd name="T5" fmla="*/ 0 h 216"/>
                  <a:gd name="T6" fmla="*/ 191 w 191"/>
                  <a:gd name="T7" fmla="*/ 186 h 216"/>
                  <a:gd name="T8" fmla="*/ 159 w 191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216">
                    <a:moveTo>
                      <a:pt x="159" y="216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191" y="186"/>
                    </a:lnTo>
                    <a:lnTo>
                      <a:pt x="159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543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5911851" y="5168901"/>
              <a:ext cx="476250" cy="153988"/>
              <a:chOff x="5911851" y="5168901"/>
              <a:chExt cx="476250" cy="153988"/>
            </a:xfrm>
            <a:grpFill/>
          </p:grpSpPr>
          <p:sp>
            <p:nvSpPr>
              <p:cNvPr id="545" name="Freeform 8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911851" y="5183188"/>
                <a:ext cx="31750" cy="131763"/>
              </a:xfrm>
              <a:custGeom>
                <a:avLst/>
                <a:gdLst>
                  <a:gd name="T0" fmla="*/ 0 w 61"/>
                  <a:gd name="T1" fmla="*/ 246 h 250"/>
                  <a:gd name="T2" fmla="*/ 18 w 61"/>
                  <a:gd name="T3" fmla="*/ 0 h 250"/>
                  <a:gd name="T4" fmla="*/ 61 w 61"/>
                  <a:gd name="T5" fmla="*/ 4 h 250"/>
                  <a:gd name="T6" fmla="*/ 43 w 61"/>
                  <a:gd name="T7" fmla="*/ 250 h 250"/>
                  <a:gd name="T8" fmla="*/ 0 w 61"/>
                  <a:gd name="T9" fmla="*/ 24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0">
                    <a:moveTo>
                      <a:pt x="0" y="246"/>
                    </a:moveTo>
                    <a:lnTo>
                      <a:pt x="18" y="0"/>
                    </a:lnTo>
                    <a:lnTo>
                      <a:pt x="61" y="4"/>
                    </a:lnTo>
                    <a:lnTo>
                      <a:pt x="43" y="250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6" name="Freeform 8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957888" y="5186363"/>
                <a:ext cx="28575" cy="131763"/>
              </a:xfrm>
              <a:custGeom>
                <a:avLst/>
                <a:gdLst>
                  <a:gd name="T0" fmla="*/ 0 w 54"/>
                  <a:gd name="T1" fmla="*/ 247 h 249"/>
                  <a:gd name="T2" fmla="*/ 12 w 54"/>
                  <a:gd name="T3" fmla="*/ 0 h 249"/>
                  <a:gd name="T4" fmla="*/ 54 w 54"/>
                  <a:gd name="T5" fmla="*/ 2 h 249"/>
                  <a:gd name="T6" fmla="*/ 42 w 54"/>
                  <a:gd name="T7" fmla="*/ 249 h 249"/>
                  <a:gd name="T8" fmla="*/ 0 w 54"/>
                  <a:gd name="T9" fmla="*/ 24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9">
                    <a:moveTo>
                      <a:pt x="0" y="247"/>
                    </a:moveTo>
                    <a:lnTo>
                      <a:pt x="12" y="0"/>
                    </a:lnTo>
                    <a:lnTo>
                      <a:pt x="54" y="2"/>
                    </a:lnTo>
                    <a:lnTo>
                      <a:pt x="42" y="249"/>
                    </a:lnTo>
                    <a:lnTo>
                      <a:pt x="0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7" name="Freeform 8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5189538"/>
                <a:ext cx="25400" cy="131763"/>
              </a:xfrm>
              <a:custGeom>
                <a:avLst/>
                <a:gdLst>
                  <a:gd name="T0" fmla="*/ 0 w 47"/>
                  <a:gd name="T1" fmla="*/ 246 h 248"/>
                  <a:gd name="T2" fmla="*/ 5 w 47"/>
                  <a:gd name="T3" fmla="*/ 0 h 248"/>
                  <a:gd name="T4" fmla="*/ 47 w 47"/>
                  <a:gd name="T5" fmla="*/ 0 h 248"/>
                  <a:gd name="T6" fmla="*/ 42 w 47"/>
                  <a:gd name="T7" fmla="*/ 248 h 248"/>
                  <a:gd name="T8" fmla="*/ 0 w 47"/>
                  <a:gd name="T9" fmla="*/ 24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48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8" name="Freeform 8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48376" y="5191126"/>
                <a:ext cx="22225" cy="131763"/>
              </a:xfrm>
              <a:custGeom>
                <a:avLst/>
                <a:gdLst>
                  <a:gd name="T0" fmla="*/ 1 w 44"/>
                  <a:gd name="T1" fmla="*/ 247 h 247"/>
                  <a:gd name="T2" fmla="*/ 0 w 44"/>
                  <a:gd name="T3" fmla="*/ 0 h 247"/>
                  <a:gd name="T4" fmla="*/ 43 w 44"/>
                  <a:gd name="T5" fmla="*/ 0 h 247"/>
                  <a:gd name="T6" fmla="*/ 44 w 44"/>
                  <a:gd name="T7" fmla="*/ 247 h 247"/>
                  <a:gd name="T8" fmla="*/ 1 w 44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7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9" name="Freeform 8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89651" y="5191126"/>
                <a:ext cx="26988" cy="131763"/>
              </a:xfrm>
              <a:custGeom>
                <a:avLst/>
                <a:gdLst>
                  <a:gd name="T0" fmla="*/ 8 w 50"/>
                  <a:gd name="T1" fmla="*/ 249 h 249"/>
                  <a:gd name="T2" fmla="*/ 0 w 50"/>
                  <a:gd name="T3" fmla="*/ 1 h 249"/>
                  <a:gd name="T4" fmla="*/ 43 w 50"/>
                  <a:gd name="T5" fmla="*/ 0 h 249"/>
                  <a:gd name="T6" fmla="*/ 50 w 50"/>
                  <a:gd name="T7" fmla="*/ 247 h 249"/>
                  <a:gd name="T8" fmla="*/ 8 w 50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9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0" name="Freeform 8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5191126"/>
                <a:ext cx="30163" cy="131763"/>
              </a:xfrm>
              <a:custGeom>
                <a:avLst/>
                <a:gdLst>
                  <a:gd name="T0" fmla="*/ 14 w 56"/>
                  <a:gd name="T1" fmla="*/ 248 h 248"/>
                  <a:gd name="T2" fmla="*/ 0 w 56"/>
                  <a:gd name="T3" fmla="*/ 2 h 248"/>
                  <a:gd name="T4" fmla="*/ 42 w 56"/>
                  <a:gd name="T5" fmla="*/ 0 h 248"/>
                  <a:gd name="T6" fmla="*/ 56 w 56"/>
                  <a:gd name="T7" fmla="*/ 246 h 248"/>
                  <a:gd name="T8" fmla="*/ 14 w 5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1" name="Freeform 8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173788" y="5187951"/>
                <a:ext cx="33338" cy="131763"/>
              </a:xfrm>
              <a:custGeom>
                <a:avLst/>
                <a:gdLst>
                  <a:gd name="T0" fmla="*/ 21 w 63"/>
                  <a:gd name="T1" fmla="*/ 250 h 250"/>
                  <a:gd name="T2" fmla="*/ 0 w 63"/>
                  <a:gd name="T3" fmla="*/ 4 h 250"/>
                  <a:gd name="T4" fmla="*/ 44 w 63"/>
                  <a:gd name="T5" fmla="*/ 0 h 250"/>
                  <a:gd name="T6" fmla="*/ 63 w 63"/>
                  <a:gd name="T7" fmla="*/ 247 h 250"/>
                  <a:gd name="T8" fmla="*/ 21 w 63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2" name="Freeform 9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216651" y="5184776"/>
                <a:ext cx="36513" cy="133350"/>
              </a:xfrm>
              <a:custGeom>
                <a:avLst/>
                <a:gdLst>
                  <a:gd name="T0" fmla="*/ 26 w 68"/>
                  <a:gd name="T1" fmla="*/ 250 h 250"/>
                  <a:gd name="T2" fmla="*/ 0 w 68"/>
                  <a:gd name="T3" fmla="*/ 4 h 250"/>
                  <a:gd name="T4" fmla="*/ 42 w 68"/>
                  <a:gd name="T5" fmla="*/ 0 h 250"/>
                  <a:gd name="T6" fmla="*/ 68 w 68"/>
                  <a:gd name="T7" fmla="*/ 245 h 250"/>
                  <a:gd name="T8" fmla="*/ 26 w 6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3" name="Freeform 9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259513" y="5180013"/>
                <a:ext cx="39688" cy="133350"/>
              </a:xfrm>
              <a:custGeom>
                <a:avLst/>
                <a:gdLst>
                  <a:gd name="T0" fmla="*/ 32 w 75"/>
                  <a:gd name="T1" fmla="*/ 250 h 250"/>
                  <a:gd name="T2" fmla="*/ 0 w 75"/>
                  <a:gd name="T3" fmla="*/ 7 h 250"/>
                  <a:gd name="T4" fmla="*/ 43 w 75"/>
                  <a:gd name="T5" fmla="*/ 0 h 250"/>
                  <a:gd name="T6" fmla="*/ 75 w 75"/>
                  <a:gd name="T7" fmla="*/ 245 h 250"/>
                  <a:gd name="T8" fmla="*/ 32 w 75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50">
                    <a:moveTo>
                      <a:pt x="32" y="250"/>
                    </a:moveTo>
                    <a:lnTo>
                      <a:pt x="0" y="7"/>
                    </a:lnTo>
                    <a:lnTo>
                      <a:pt x="43" y="0"/>
                    </a:lnTo>
                    <a:lnTo>
                      <a:pt x="75" y="245"/>
                    </a:lnTo>
                    <a:lnTo>
                      <a:pt x="32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4" name="Freeform 9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300788" y="5175251"/>
                <a:ext cx="42863" cy="131763"/>
              </a:xfrm>
              <a:custGeom>
                <a:avLst/>
                <a:gdLst>
                  <a:gd name="T0" fmla="*/ 38 w 81"/>
                  <a:gd name="T1" fmla="*/ 250 h 250"/>
                  <a:gd name="T2" fmla="*/ 0 w 81"/>
                  <a:gd name="T3" fmla="*/ 7 h 250"/>
                  <a:gd name="T4" fmla="*/ 41 w 81"/>
                  <a:gd name="T5" fmla="*/ 0 h 250"/>
                  <a:gd name="T6" fmla="*/ 81 w 81"/>
                  <a:gd name="T7" fmla="*/ 244 h 250"/>
                  <a:gd name="T8" fmla="*/ 38 w 81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0">
                    <a:moveTo>
                      <a:pt x="38" y="250"/>
                    </a:moveTo>
                    <a:lnTo>
                      <a:pt x="0" y="7"/>
                    </a:lnTo>
                    <a:lnTo>
                      <a:pt x="41" y="0"/>
                    </a:lnTo>
                    <a:lnTo>
                      <a:pt x="81" y="244"/>
                    </a:lnTo>
                    <a:lnTo>
                      <a:pt x="38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5" name="Freeform 9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342063" y="5168901"/>
                <a:ext cx="46038" cy="131763"/>
              </a:xfrm>
              <a:custGeom>
                <a:avLst/>
                <a:gdLst>
                  <a:gd name="T0" fmla="*/ 46 w 87"/>
                  <a:gd name="T1" fmla="*/ 250 h 250"/>
                  <a:gd name="T2" fmla="*/ 0 w 87"/>
                  <a:gd name="T3" fmla="*/ 8 h 250"/>
                  <a:gd name="T4" fmla="*/ 42 w 87"/>
                  <a:gd name="T5" fmla="*/ 0 h 250"/>
                  <a:gd name="T6" fmla="*/ 87 w 87"/>
                  <a:gd name="T7" fmla="*/ 243 h 250"/>
                  <a:gd name="T8" fmla="*/ 46 w 87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50">
                    <a:moveTo>
                      <a:pt x="46" y="25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87" y="243"/>
                    </a:lnTo>
                    <a:lnTo>
                      <a:pt x="4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6" name="Freeform 26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5189538"/>
                <a:ext cx="25400" cy="131763"/>
              </a:xfrm>
              <a:custGeom>
                <a:avLst/>
                <a:gdLst>
                  <a:gd name="T0" fmla="*/ 0 w 47"/>
                  <a:gd name="T1" fmla="*/ 246 h 248"/>
                  <a:gd name="T2" fmla="*/ 5 w 47"/>
                  <a:gd name="T3" fmla="*/ 0 h 248"/>
                  <a:gd name="T4" fmla="*/ 47 w 47"/>
                  <a:gd name="T5" fmla="*/ 0 h 248"/>
                  <a:gd name="T6" fmla="*/ 42 w 47"/>
                  <a:gd name="T7" fmla="*/ 248 h 248"/>
                  <a:gd name="T8" fmla="*/ 0 w 47"/>
                  <a:gd name="T9" fmla="*/ 24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48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7" name="Freeform 27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48375" y="5191125"/>
                <a:ext cx="22225" cy="131763"/>
              </a:xfrm>
              <a:custGeom>
                <a:avLst/>
                <a:gdLst>
                  <a:gd name="T0" fmla="*/ 1 w 44"/>
                  <a:gd name="T1" fmla="*/ 247 h 247"/>
                  <a:gd name="T2" fmla="*/ 0 w 44"/>
                  <a:gd name="T3" fmla="*/ 0 h 247"/>
                  <a:gd name="T4" fmla="*/ 43 w 44"/>
                  <a:gd name="T5" fmla="*/ 0 h 247"/>
                  <a:gd name="T6" fmla="*/ 44 w 44"/>
                  <a:gd name="T7" fmla="*/ 247 h 247"/>
                  <a:gd name="T8" fmla="*/ 1 w 44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7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8" name="Freeform 27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5191125"/>
                <a:ext cx="26988" cy="131763"/>
              </a:xfrm>
              <a:custGeom>
                <a:avLst/>
                <a:gdLst>
                  <a:gd name="T0" fmla="*/ 8 w 50"/>
                  <a:gd name="T1" fmla="*/ 249 h 249"/>
                  <a:gd name="T2" fmla="*/ 0 w 50"/>
                  <a:gd name="T3" fmla="*/ 1 h 249"/>
                  <a:gd name="T4" fmla="*/ 43 w 50"/>
                  <a:gd name="T5" fmla="*/ 0 h 249"/>
                  <a:gd name="T6" fmla="*/ 50 w 50"/>
                  <a:gd name="T7" fmla="*/ 247 h 249"/>
                  <a:gd name="T8" fmla="*/ 8 w 50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9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9" name="Freeform 27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5191125"/>
                <a:ext cx="30163" cy="131763"/>
              </a:xfrm>
              <a:custGeom>
                <a:avLst/>
                <a:gdLst>
                  <a:gd name="T0" fmla="*/ 14 w 56"/>
                  <a:gd name="T1" fmla="*/ 248 h 248"/>
                  <a:gd name="T2" fmla="*/ 0 w 56"/>
                  <a:gd name="T3" fmla="*/ 2 h 248"/>
                  <a:gd name="T4" fmla="*/ 42 w 56"/>
                  <a:gd name="T5" fmla="*/ 0 h 248"/>
                  <a:gd name="T6" fmla="*/ 56 w 56"/>
                  <a:gd name="T7" fmla="*/ 246 h 248"/>
                  <a:gd name="T8" fmla="*/ 14 w 5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0" name="Freeform 27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173788" y="5187950"/>
                <a:ext cx="33338" cy="131763"/>
              </a:xfrm>
              <a:custGeom>
                <a:avLst/>
                <a:gdLst>
                  <a:gd name="T0" fmla="*/ 21 w 63"/>
                  <a:gd name="T1" fmla="*/ 250 h 250"/>
                  <a:gd name="T2" fmla="*/ 0 w 63"/>
                  <a:gd name="T3" fmla="*/ 4 h 250"/>
                  <a:gd name="T4" fmla="*/ 44 w 63"/>
                  <a:gd name="T5" fmla="*/ 0 h 250"/>
                  <a:gd name="T6" fmla="*/ 63 w 63"/>
                  <a:gd name="T7" fmla="*/ 247 h 250"/>
                  <a:gd name="T8" fmla="*/ 21 w 63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1" name="Freeform 27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5184775"/>
                <a:ext cx="36513" cy="133350"/>
              </a:xfrm>
              <a:custGeom>
                <a:avLst/>
                <a:gdLst>
                  <a:gd name="T0" fmla="*/ 26 w 68"/>
                  <a:gd name="T1" fmla="*/ 250 h 250"/>
                  <a:gd name="T2" fmla="*/ 0 w 68"/>
                  <a:gd name="T3" fmla="*/ 4 h 250"/>
                  <a:gd name="T4" fmla="*/ 42 w 68"/>
                  <a:gd name="T5" fmla="*/ 0 h 250"/>
                  <a:gd name="T6" fmla="*/ 68 w 68"/>
                  <a:gd name="T7" fmla="*/ 245 h 250"/>
                  <a:gd name="T8" fmla="*/ 26 w 6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4702" name="Group 625"/>
          <p:cNvGrpSpPr>
            <a:grpSpLocks/>
          </p:cNvGrpSpPr>
          <p:nvPr/>
        </p:nvGrpSpPr>
        <p:grpSpPr bwMode="auto">
          <a:xfrm>
            <a:off x="4735513" y="3074988"/>
            <a:ext cx="2851150" cy="2957512"/>
            <a:chOff x="4652963" y="2068513"/>
            <a:chExt cx="2851151" cy="2957513"/>
          </a:xfrm>
        </p:grpSpPr>
        <p:sp>
          <p:nvSpPr>
            <p:cNvPr id="627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719638" y="2354263"/>
              <a:ext cx="641350" cy="2181226"/>
            </a:xfrm>
            <a:custGeom>
              <a:avLst/>
              <a:gdLst>
                <a:gd name="T0" fmla="*/ 703 w 1214"/>
                <a:gd name="T1" fmla="*/ 4077 h 4122"/>
                <a:gd name="T2" fmla="*/ 621 w 1214"/>
                <a:gd name="T3" fmla="*/ 3982 h 4122"/>
                <a:gd name="T4" fmla="*/ 542 w 1214"/>
                <a:gd name="T5" fmla="*/ 3884 h 4122"/>
                <a:gd name="T6" fmla="*/ 469 w 1214"/>
                <a:gd name="T7" fmla="*/ 3782 h 4122"/>
                <a:gd name="T8" fmla="*/ 400 w 1214"/>
                <a:gd name="T9" fmla="*/ 3677 h 4122"/>
                <a:gd name="T10" fmla="*/ 337 w 1214"/>
                <a:gd name="T11" fmla="*/ 3567 h 4122"/>
                <a:gd name="T12" fmla="*/ 278 w 1214"/>
                <a:gd name="T13" fmla="*/ 3455 h 4122"/>
                <a:gd name="T14" fmla="*/ 225 w 1214"/>
                <a:gd name="T15" fmla="*/ 3340 h 4122"/>
                <a:gd name="T16" fmla="*/ 177 w 1214"/>
                <a:gd name="T17" fmla="*/ 3221 h 4122"/>
                <a:gd name="T18" fmla="*/ 134 w 1214"/>
                <a:gd name="T19" fmla="*/ 3099 h 4122"/>
                <a:gd name="T20" fmla="*/ 96 w 1214"/>
                <a:gd name="T21" fmla="*/ 2976 h 4122"/>
                <a:gd name="T22" fmla="*/ 66 w 1214"/>
                <a:gd name="T23" fmla="*/ 2849 h 4122"/>
                <a:gd name="T24" fmla="*/ 40 w 1214"/>
                <a:gd name="T25" fmla="*/ 2721 h 4122"/>
                <a:gd name="T26" fmla="*/ 21 w 1214"/>
                <a:gd name="T27" fmla="*/ 2589 h 4122"/>
                <a:gd name="T28" fmla="*/ 8 w 1214"/>
                <a:gd name="T29" fmla="*/ 2457 h 4122"/>
                <a:gd name="T30" fmla="*/ 2 w 1214"/>
                <a:gd name="T31" fmla="*/ 2322 h 4122"/>
                <a:gd name="T32" fmla="*/ 2 w 1214"/>
                <a:gd name="T33" fmla="*/ 2164 h 4122"/>
                <a:gd name="T34" fmla="*/ 13 w 1214"/>
                <a:gd name="T35" fmla="*/ 1990 h 4122"/>
                <a:gd name="T36" fmla="*/ 35 w 1214"/>
                <a:gd name="T37" fmla="*/ 1818 h 4122"/>
                <a:gd name="T38" fmla="*/ 67 w 1214"/>
                <a:gd name="T39" fmla="*/ 1650 h 4122"/>
                <a:gd name="T40" fmla="*/ 109 w 1214"/>
                <a:gd name="T41" fmla="*/ 1488 h 4122"/>
                <a:gd name="T42" fmla="*/ 162 w 1214"/>
                <a:gd name="T43" fmla="*/ 1329 h 4122"/>
                <a:gd name="T44" fmla="*/ 223 w 1214"/>
                <a:gd name="T45" fmla="*/ 1174 h 4122"/>
                <a:gd name="T46" fmla="*/ 294 w 1214"/>
                <a:gd name="T47" fmla="*/ 1025 h 4122"/>
                <a:gd name="T48" fmla="*/ 373 w 1214"/>
                <a:gd name="T49" fmla="*/ 880 h 4122"/>
                <a:gd name="T50" fmla="*/ 460 w 1214"/>
                <a:gd name="T51" fmla="*/ 742 h 4122"/>
                <a:gd name="T52" fmla="*/ 556 w 1214"/>
                <a:gd name="T53" fmla="*/ 610 h 4122"/>
                <a:gd name="T54" fmla="*/ 660 w 1214"/>
                <a:gd name="T55" fmla="*/ 483 h 4122"/>
                <a:gd name="T56" fmla="*/ 772 w 1214"/>
                <a:gd name="T57" fmla="*/ 362 h 4122"/>
                <a:gd name="T58" fmla="*/ 890 w 1214"/>
                <a:gd name="T59" fmla="*/ 250 h 4122"/>
                <a:gd name="T60" fmla="*/ 1014 w 1214"/>
                <a:gd name="T61" fmla="*/ 145 h 4122"/>
                <a:gd name="T62" fmla="*/ 1146 w 1214"/>
                <a:gd name="T63" fmla="*/ 46 h 4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4" h="4122">
                  <a:moveTo>
                    <a:pt x="745" y="4122"/>
                  </a:moveTo>
                  <a:lnTo>
                    <a:pt x="703" y="4077"/>
                  </a:lnTo>
                  <a:lnTo>
                    <a:pt x="660" y="4029"/>
                  </a:lnTo>
                  <a:lnTo>
                    <a:pt x="621" y="3982"/>
                  </a:lnTo>
                  <a:lnTo>
                    <a:pt x="581" y="3933"/>
                  </a:lnTo>
                  <a:lnTo>
                    <a:pt x="542" y="3884"/>
                  </a:lnTo>
                  <a:lnTo>
                    <a:pt x="505" y="3833"/>
                  </a:lnTo>
                  <a:lnTo>
                    <a:pt x="469" y="3782"/>
                  </a:lnTo>
                  <a:lnTo>
                    <a:pt x="435" y="3729"/>
                  </a:lnTo>
                  <a:lnTo>
                    <a:pt x="400" y="3677"/>
                  </a:lnTo>
                  <a:lnTo>
                    <a:pt x="368" y="3622"/>
                  </a:lnTo>
                  <a:lnTo>
                    <a:pt x="337" y="3567"/>
                  </a:lnTo>
                  <a:lnTo>
                    <a:pt x="307" y="3511"/>
                  </a:lnTo>
                  <a:lnTo>
                    <a:pt x="278" y="3455"/>
                  </a:lnTo>
                  <a:lnTo>
                    <a:pt x="252" y="3397"/>
                  </a:lnTo>
                  <a:lnTo>
                    <a:pt x="225" y="3340"/>
                  </a:lnTo>
                  <a:lnTo>
                    <a:pt x="200" y="3281"/>
                  </a:lnTo>
                  <a:lnTo>
                    <a:pt x="177" y="3221"/>
                  </a:lnTo>
                  <a:lnTo>
                    <a:pt x="154" y="3160"/>
                  </a:lnTo>
                  <a:lnTo>
                    <a:pt x="134" y="3099"/>
                  </a:lnTo>
                  <a:lnTo>
                    <a:pt x="114" y="3037"/>
                  </a:lnTo>
                  <a:lnTo>
                    <a:pt x="96" y="2976"/>
                  </a:lnTo>
                  <a:lnTo>
                    <a:pt x="81" y="2913"/>
                  </a:lnTo>
                  <a:lnTo>
                    <a:pt x="66" y="2849"/>
                  </a:lnTo>
                  <a:lnTo>
                    <a:pt x="52" y="2785"/>
                  </a:lnTo>
                  <a:lnTo>
                    <a:pt x="40" y="2721"/>
                  </a:lnTo>
                  <a:lnTo>
                    <a:pt x="30" y="2655"/>
                  </a:lnTo>
                  <a:lnTo>
                    <a:pt x="21" y="2589"/>
                  </a:lnTo>
                  <a:lnTo>
                    <a:pt x="13" y="2523"/>
                  </a:lnTo>
                  <a:lnTo>
                    <a:pt x="8" y="2457"/>
                  </a:lnTo>
                  <a:lnTo>
                    <a:pt x="4" y="2389"/>
                  </a:lnTo>
                  <a:lnTo>
                    <a:pt x="2" y="2322"/>
                  </a:lnTo>
                  <a:lnTo>
                    <a:pt x="0" y="2253"/>
                  </a:lnTo>
                  <a:lnTo>
                    <a:pt x="2" y="2164"/>
                  </a:lnTo>
                  <a:lnTo>
                    <a:pt x="5" y="2077"/>
                  </a:lnTo>
                  <a:lnTo>
                    <a:pt x="13" y="1990"/>
                  </a:lnTo>
                  <a:lnTo>
                    <a:pt x="22" y="1904"/>
                  </a:lnTo>
                  <a:lnTo>
                    <a:pt x="35" y="1818"/>
                  </a:lnTo>
                  <a:lnTo>
                    <a:pt x="49" y="1734"/>
                  </a:lnTo>
                  <a:lnTo>
                    <a:pt x="67" y="1650"/>
                  </a:lnTo>
                  <a:lnTo>
                    <a:pt x="86" y="1568"/>
                  </a:lnTo>
                  <a:lnTo>
                    <a:pt x="109" y="1488"/>
                  </a:lnTo>
                  <a:lnTo>
                    <a:pt x="134" y="1407"/>
                  </a:lnTo>
                  <a:lnTo>
                    <a:pt x="162" y="1329"/>
                  </a:lnTo>
                  <a:lnTo>
                    <a:pt x="191" y="1251"/>
                  </a:lnTo>
                  <a:lnTo>
                    <a:pt x="223" y="1174"/>
                  </a:lnTo>
                  <a:lnTo>
                    <a:pt x="257" y="1098"/>
                  </a:lnTo>
                  <a:lnTo>
                    <a:pt x="294" y="1025"/>
                  </a:lnTo>
                  <a:lnTo>
                    <a:pt x="332" y="952"/>
                  </a:lnTo>
                  <a:lnTo>
                    <a:pt x="373" y="880"/>
                  </a:lnTo>
                  <a:lnTo>
                    <a:pt x="416" y="811"/>
                  </a:lnTo>
                  <a:lnTo>
                    <a:pt x="460" y="742"/>
                  </a:lnTo>
                  <a:lnTo>
                    <a:pt x="508" y="675"/>
                  </a:lnTo>
                  <a:lnTo>
                    <a:pt x="556" y="610"/>
                  </a:lnTo>
                  <a:lnTo>
                    <a:pt x="608" y="546"/>
                  </a:lnTo>
                  <a:lnTo>
                    <a:pt x="660" y="483"/>
                  </a:lnTo>
                  <a:lnTo>
                    <a:pt x="714" y="423"/>
                  </a:lnTo>
                  <a:lnTo>
                    <a:pt x="772" y="362"/>
                  </a:lnTo>
                  <a:lnTo>
                    <a:pt x="829" y="306"/>
                  </a:lnTo>
                  <a:lnTo>
                    <a:pt x="890" y="250"/>
                  </a:lnTo>
                  <a:lnTo>
                    <a:pt x="951" y="196"/>
                  </a:lnTo>
                  <a:lnTo>
                    <a:pt x="1014" y="145"/>
                  </a:lnTo>
                  <a:lnTo>
                    <a:pt x="1079" y="95"/>
                  </a:lnTo>
                  <a:lnTo>
                    <a:pt x="1146" y="46"/>
                  </a:lnTo>
                  <a:lnTo>
                    <a:pt x="1214" y="0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8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43538" y="3952876"/>
              <a:ext cx="1965326" cy="1004888"/>
            </a:xfrm>
            <a:custGeom>
              <a:avLst/>
              <a:gdLst>
                <a:gd name="T0" fmla="*/ 3714 w 3714"/>
                <a:gd name="T1" fmla="*/ 0 h 1901"/>
                <a:gd name="T2" fmla="*/ 3682 w 3714"/>
                <a:gd name="T3" fmla="*/ 102 h 1901"/>
                <a:gd name="T4" fmla="*/ 3646 w 3714"/>
                <a:gd name="T5" fmla="*/ 203 h 1901"/>
                <a:gd name="T6" fmla="*/ 3606 w 3714"/>
                <a:gd name="T7" fmla="*/ 301 h 1901"/>
                <a:gd name="T8" fmla="*/ 3564 w 3714"/>
                <a:gd name="T9" fmla="*/ 398 h 1901"/>
                <a:gd name="T10" fmla="*/ 3516 w 3714"/>
                <a:gd name="T11" fmla="*/ 491 h 1901"/>
                <a:gd name="T12" fmla="*/ 3466 w 3714"/>
                <a:gd name="T13" fmla="*/ 583 h 1901"/>
                <a:gd name="T14" fmla="*/ 3412 w 3714"/>
                <a:gd name="T15" fmla="*/ 673 h 1901"/>
                <a:gd name="T16" fmla="*/ 3355 w 3714"/>
                <a:gd name="T17" fmla="*/ 760 h 1901"/>
                <a:gd name="T18" fmla="*/ 3295 w 3714"/>
                <a:gd name="T19" fmla="*/ 846 h 1901"/>
                <a:gd name="T20" fmla="*/ 3232 w 3714"/>
                <a:gd name="T21" fmla="*/ 928 h 1901"/>
                <a:gd name="T22" fmla="*/ 3165 w 3714"/>
                <a:gd name="T23" fmla="*/ 1008 h 1901"/>
                <a:gd name="T24" fmla="*/ 3096 w 3714"/>
                <a:gd name="T25" fmla="*/ 1085 h 1901"/>
                <a:gd name="T26" fmla="*/ 3023 w 3714"/>
                <a:gd name="T27" fmla="*/ 1159 h 1901"/>
                <a:gd name="T28" fmla="*/ 2949 w 3714"/>
                <a:gd name="T29" fmla="*/ 1229 h 1901"/>
                <a:gd name="T30" fmla="*/ 2870 w 3714"/>
                <a:gd name="T31" fmla="*/ 1297 h 1901"/>
                <a:gd name="T32" fmla="*/ 2791 w 3714"/>
                <a:gd name="T33" fmla="*/ 1363 h 1901"/>
                <a:gd name="T34" fmla="*/ 2708 w 3714"/>
                <a:gd name="T35" fmla="*/ 1424 h 1901"/>
                <a:gd name="T36" fmla="*/ 2623 w 3714"/>
                <a:gd name="T37" fmla="*/ 1483 h 1901"/>
                <a:gd name="T38" fmla="*/ 2535 w 3714"/>
                <a:gd name="T39" fmla="*/ 1538 h 1901"/>
                <a:gd name="T40" fmla="*/ 2445 w 3714"/>
                <a:gd name="T41" fmla="*/ 1590 h 1901"/>
                <a:gd name="T42" fmla="*/ 2353 w 3714"/>
                <a:gd name="T43" fmla="*/ 1637 h 1901"/>
                <a:gd name="T44" fmla="*/ 2259 w 3714"/>
                <a:gd name="T45" fmla="*/ 1682 h 1901"/>
                <a:gd name="T46" fmla="*/ 2163 w 3714"/>
                <a:gd name="T47" fmla="*/ 1722 h 1901"/>
                <a:gd name="T48" fmla="*/ 2066 w 3714"/>
                <a:gd name="T49" fmla="*/ 1759 h 1901"/>
                <a:gd name="T50" fmla="*/ 1966 w 3714"/>
                <a:gd name="T51" fmla="*/ 1791 h 1901"/>
                <a:gd name="T52" fmla="*/ 1865 w 3714"/>
                <a:gd name="T53" fmla="*/ 1820 h 1901"/>
                <a:gd name="T54" fmla="*/ 1762 w 3714"/>
                <a:gd name="T55" fmla="*/ 1845 h 1901"/>
                <a:gd name="T56" fmla="*/ 1657 w 3714"/>
                <a:gd name="T57" fmla="*/ 1864 h 1901"/>
                <a:gd name="T58" fmla="*/ 1552 w 3714"/>
                <a:gd name="T59" fmla="*/ 1881 h 1901"/>
                <a:gd name="T60" fmla="*/ 1444 w 3714"/>
                <a:gd name="T61" fmla="*/ 1892 h 1901"/>
                <a:gd name="T62" fmla="*/ 1335 w 3714"/>
                <a:gd name="T63" fmla="*/ 1898 h 1901"/>
                <a:gd name="T64" fmla="*/ 1226 w 3714"/>
                <a:gd name="T65" fmla="*/ 1901 h 1901"/>
                <a:gd name="T66" fmla="*/ 1185 w 3714"/>
                <a:gd name="T67" fmla="*/ 1901 h 1901"/>
                <a:gd name="T68" fmla="*/ 1143 w 3714"/>
                <a:gd name="T69" fmla="*/ 1900 h 1901"/>
                <a:gd name="T70" fmla="*/ 1102 w 3714"/>
                <a:gd name="T71" fmla="*/ 1898 h 1901"/>
                <a:gd name="T72" fmla="*/ 1061 w 3714"/>
                <a:gd name="T73" fmla="*/ 1896 h 1901"/>
                <a:gd name="T74" fmla="*/ 1020 w 3714"/>
                <a:gd name="T75" fmla="*/ 1893 h 1901"/>
                <a:gd name="T76" fmla="*/ 980 w 3714"/>
                <a:gd name="T77" fmla="*/ 1889 h 1901"/>
                <a:gd name="T78" fmla="*/ 939 w 3714"/>
                <a:gd name="T79" fmla="*/ 1884 h 1901"/>
                <a:gd name="T80" fmla="*/ 900 w 3714"/>
                <a:gd name="T81" fmla="*/ 1881 h 1901"/>
                <a:gd name="T82" fmla="*/ 859 w 3714"/>
                <a:gd name="T83" fmla="*/ 1874 h 1901"/>
                <a:gd name="T84" fmla="*/ 819 w 3714"/>
                <a:gd name="T85" fmla="*/ 1869 h 1901"/>
                <a:gd name="T86" fmla="*/ 779 w 3714"/>
                <a:gd name="T87" fmla="*/ 1861 h 1901"/>
                <a:gd name="T88" fmla="*/ 740 w 3714"/>
                <a:gd name="T89" fmla="*/ 1855 h 1901"/>
                <a:gd name="T90" fmla="*/ 661 w 3714"/>
                <a:gd name="T91" fmla="*/ 1838 h 1901"/>
                <a:gd name="T92" fmla="*/ 584 w 3714"/>
                <a:gd name="T93" fmla="*/ 1819 h 1901"/>
                <a:gd name="T94" fmla="*/ 508 w 3714"/>
                <a:gd name="T95" fmla="*/ 1797 h 1901"/>
                <a:gd name="T96" fmla="*/ 432 w 3714"/>
                <a:gd name="T97" fmla="*/ 1774 h 1901"/>
                <a:gd name="T98" fmla="*/ 358 w 3714"/>
                <a:gd name="T99" fmla="*/ 1748 h 1901"/>
                <a:gd name="T100" fmla="*/ 283 w 3714"/>
                <a:gd name="T101" fmla="*/ 1720 h 1901"/>
                <a:gd name="T102" fmla="*/ 212 w 3714"/>
                <a:gd name="T103" fmla="*/ 1690 h 1901"/>
                <a:gd name="T104" fmla="*/ 140 w 3714"/>
                <a:gd name="T105" fmla="*/ 1657 h 1901"/>
                <a:gd name="T106" fmla="*/ 69 w 3714"/>
                <a:gd name="T107" fmla="*/ 1623 h 1901"/>
                <a:gd name="T108" fmla="*/ 0 w 3714"/>
                <a:gd name="T109" fmla="*/ 1586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14" h="1901">
                  <a:moveTo>
                    <a:pt x="3714" y="0"/>
                  </a:moveTo>
                  <a:lnTo>
                    <a:pt x="3682" y="102"/>
                  </a:lnTo>
                  <a:lnTo>
                    <a:pt x="3646" y="203"/>
                  </a:lnTo>
                  <a:lnTo>
                    <a:pt x="3606" y="301"/>
                  </a:lnTo>
                  <a:lnTo>
                    <a:pt x="3564" y="398"/>
                  </a:lnTo>
                  <a:lnTo>
                    <a:pt x="3516" y="491"/>
                  </a:lnTo>
                  <a:lnTo>
                    <a:pt x="3466" y="583"/>
                  </a:lnTo>
                  <a:lnTo>
                    <a:pt x="3412" y="673"/>
                  </a:lnTo>
                  <a:lnTo>
                    <a:pt x="3355" y="760"/>
                  </a:lnTo>
                  <a:lnTo>
                    <a:pt x="3295" y="846"/>
                  </a:lnTo>
                  <a:lnTo>
                    <a:pt x="3232" y="928"/>
                  </a:lnTo>
                  <a:lnTo>
                    <a:pt x="3165" y="1008"/>
                  </a:lnTo>
                  <a:lnTo>
                    <a:pt x="3096" y="1085"/>
                  </a:lnTo>
                  <a:lnTo>
                    <a:pt x="3023" y="1159"/>
                  </a:lnTo>
                  <a:lnTo>
                    <a:pt x="2949" y="1229"/>
                  </a:lnTo>
                  <a:lnTo>
                    <a:pt x="2870" y="1297"/>
                  </a:lnTo>
                  <a:lnTo>
                    <a:pt x="2791" y="1363"/>
                  </a:lnTo>
                  <a:lnTo>
                    <a:pt x="2708" y="1424"/>
                  </a:lnTo>
                  <a:lnTo>
                    <a:pt x="2623" y="1483"/>
                  </a:lnTo>
                  <a:lnTo>
                    <a:pt x="2535" y="1538"/>
                  </a:lnTo>
                  <a:lnTo>
                    <a:pt x="2445" y="1590"/>
                  </a:lnTo>
                  <a:lnTo>
                    <a:pt x="2353" y="1637"/>
                  </a:lnTo>
                  <a:lnTo>
                    <a:pt x="2259" y="1682"/>
                  </a:lnTo>
                  <a:lnTo>
                    <a:pt x="2163" y="1722"/>
                  </a:lnTo>
                  <a:lnTo>
                    <a:pt x="2066" y="1759"/>
                  </a:lnTo>
                  <a:lnTo>
                    <a:pt x="1966" y="1791"/>
                  </a:lnTo>
                  <a:lnTo>
                    <a:pt x="1865" y="1820"/>
                  </a:lnTo>
                  <a:lnTo>
                    <a:pt x="1762" y="1845"/>
                  </a:lnTo>
                  <a:lnTo>
                    <a:pt x="1657" y="1864"/>
                  </a:lnTo>
                  <a:lnTo>
                    <a:pt x="1552" y="1881"/>
                  </a:lnTo>
                  <a:lnTo>
                    <a:pt x="1444" y="1892"/>
                  </a:lnTo>
                  <a:lnTo>
                    <a:pt x="1335" y="1898"/>
                  </a:lnTo>
                  <a:lnTo>
                    <a:pt x="1226" y="1901"/>
                  </a:lnTo>
                  <a:lnTo>
                    <a:pt x="1185" y="1901"/>
                  </a:lnTo>
                  <a:lnTo>
                    <a:pt x="1143" y="1900"/>
                  </a:lnTo>
                  <a:lnTo>
                    <a:pt x="1102" y="1898"/>
                  </a:lnTo>
                  <a:lnTo>
                    <a:pt x="1061" y="1896"/>
                  </a:lnTo>
                  <a:lnTo>
                    <a:pt x="1020" y="1893"/>
                  </a:lnTo>
                  <a:lnTo>
                    <a:pt x="980" y="1889"/>
                  </a:lnTo>
                  <a:lnTo>
                    <a:pt x="939" y="1884"/>
                  </a:lnTo>
                  <a:lnTo>
                    <a:pt x="900" y="1881"/>
                  </a:lnTo>
                  <a:lnTo>
                    <a:pt x="859" y="1874"/>
                  </a:lnTo>
                  <a:lnTo>
                    <a:pt x="819" y="1869"/>
                  </a:lnTo>
                  <a:lnTo>
                    <a:pt x="779" y="1861"/>
                  </a:lnTo>
                  <a:lnTo>
                    <a:pt x="740" y="1855"/>
                  </a:lnTo>
                  <a:lnTo>
                    <a:pt x="661" y="1838"/>
                  </a:lnTo>
                  <a:lnTo>
                    <a:pt x="584" y="1819"/>
                  </a:lnTo>
                  <a:lnTo>
                    <a:pt x="508" y="1797"/>
                  </a:lnTo>
                  <a:lnTo>
                    <a:pt x="432" y="1774"/>
                  </a:lnTo>
                  <a:lnTo>
                    <a:pt x="358" y="1748"/>
                  </a:lnTo>
                  <a:lnTo>
                    <a:pt x="283" y="1720"/>
                  </a:lnTo>
                  <a:lnTo>
                    <a:pt x="212" y="1690"/>
                  </a:lnTo>
                  <a:lnTo>
                    <a:pt x="140" y="1657"/>
                  </a:lnTo>
                  <a:lnTo>
                    <a:pt x="69" y="1623"/>
                  </a:lnTo>
                  <a:lnTo>
                    <a:pt x="0" y="1586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9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761038" y="2136775"/>
              <a:ext cx="1687513" cy="1185863"/>
            </a:xfrm>
            <a:custGeom>
              <a:avLst/>
              <a:gdLst>
                <a:gd name="T0" fmla="*/ 0 w 3189"/>
                <a:gd name="T1" fmla="*/ 76 h 2243"/>
                <a:gd name="T2" fmla="*/ 75 w 3189"/>
                <a:gd name="T3" fmla="*/ 58 h 2243"/>
                <a:gd name="T4" fmla="*/ 152 w 3189"/>
                <a:gd name="T5" fmla="*/ 42 h 2243"/>
                <a:gd name="T6" fmla="*/ 229 w 3189"/>
                <a:gd name="T7" fmla="*/ 29 h 2243"/>
                <a:gd name="T8" fmla="*/ 307 w 3189"/>
                <a:gd name="T9" fmla="*/ 19 h 2243"/>
                <a:gd name="T10" fmla="*/ 387 w 3189"/>
                <a:gd name="T11" fmla="*/ 10 h 2243"/>
                <a:gd name="T12" fmla="*/ 466 w 3189"/>
                <a:gd name="T13" fmla="*/ 5 h 2243"/>
                <a:gd name="T14" fmla="*/ 546 w 3189"/>
                <a:gd name="T15" fmla="*/ 1 h 2243"/>
                <a:gd name="T16" fmla="*/ 626 w 3189"/>
                <a:gd name="T17" fmla="*/ 0 h 2243"/>
                <a:gd name="T18" fmla="*/ 747 w 3189"/>
                <a:gd name="T19" fmla="*/ 3 h 2243"/>
                <a:gd name="T20" fmla="*/ 866 w 3189"/>
                <a:gd name="T21" fmla="*/ 12 h 2243"/>
                <a:gd name="T22" fmla="*/ 984 w 3189"/>
                <a:gd name="T23" fmla="*/ 26 h 2243"/>
                <a:gd name="T24" fmla="*/ 1099 w 3189"/>
                <a:gd name="T25" fmla="*/ 45 h 2243"/>
                <a:gd name="T26" fmla="*/ 1213 w 3189"/>
                <a:gd name="T27" fmla="*/ 69 h 2243"/>
                <a:gd name="T28" fmla="*/ 1326 w 3189"/>
                <a:gd name="T29" fmla="*/ 97 h 2243"/>
                <a:gd name="T30" fmla="*/ 1436 w 3189"/>
                <a:gd name="T31" fmla="*/ 132 h 2243"/>
                <a:gd name="T32" fmla="*/ 1545 w 3189"/>
                <a:gd name="T33" fmla="*/ 172 h 2243"/>
                <a:gd name="T34" fmla="*/ 1650 w 3189"/>
                <a:gd name="T35" fmla="*/ 215 h 2243"/>
                <a:gd name="T36" fmla="*/ 1754 w 3189"/>
                <a:gd name="T37" fmla="*/ 264 h 2243"/>
                <a:gd name="T38" fmla="*/ 1855 w 3189"/>
                <a:gd name="T39" fmla="*/ 317 h 2243"/>
                <a:gd name="T40" fmla="*/ 1954 w 3189"/>
                <a:gd name="T41" fmla="*/ 374 h 2243"/>
                <a:gd name="T42" fmla="*/ 2049 w 3189"/>
                <a:gd name="T43" fmla="*/ 436 h 2243"/>
                <a:gd name="T44" fmla="*/ 2142 w 3189"/>
                <a:gd name="T45" fmla="*/ 501 h 2243"/>
                <a:gd name="T46" fmla="*/ 2232 w 3189"/>
                <a:gd name="T47" fmla="*/ 572 h 2243"/>
                <a:gd name="T48" fmla="*/ 2319 w 3189"/>
                <a:gd name="T49" fmla="*/ 645 h 2243"/>
                <a:gd name="T50" fmla="*/ 2402 w 3189"/>
                <a:gd name="T51" fmla="*/ 722 h 2243"/>
                <a:gd name="T52" fmla="*/ 2483 w 3189"/>
                <a:gd name="T53" fmla="*/ 802 h 2243"/>
                <a:gd name="T54" fmla="*/ 2560 w 3189"/>
                <a:gd name="T55" fmla="*/ 887 h 2243"/>
                <a:gd name="T56" fmla="*/ 2633 w 3189"/>
                <a:gd name="T57" fmla="*/ 974 h 2243"/>
                <a:gd name="T58" fmla="*/ 2702 w 3189"/>
                <a:gd name="T59" fmla="*/ 1065 h 2243"/>
                <a:gd name="T60" fmla="*/ 2768 w 3189"/>
                <a:gd name="T61" fmla="*/ 1159 h 2243"/>
                <a:gd name="T62" fmla="*/ 2830 w 3189"/>
                <a:gd name="T63" fmla="*/ 1256 h 2243"/>
                <a:gd name="T64" fmla="*/ 2888 w 3189"/>
                <a:gd name="T65" fmla="*/ 1356 h 2243"/>
                <a:gd name="T66" fmla="*/ 2941 w 3189"/>
                <a:gd name="T67" fmla="*/ 1459 h 2243"/>
                <a:gd name="T68" fmla="*/ 2991 w 3189"/>
                <a:gd name="T69" fmla="*/ 1564 h 2243"/>
                <a:gd name="T70" fmla="*/ 3035 w 3189"/>
                <a:gd name="T71" fmla="*/ 1671 h 2243"/>
                <a:gd name="T72" fmla="*/ 3076 w 3189"/>
                <a:gd name="T73" fmla="*/ 1782 h 2243"/>
                <a:gd name="T74" fmla="*/ 3111 w 3189"/>
                <a:gd name="T75" fmla="*/ 1893 h 2243"/>
                <a:gd name="T76" fmla="*/ 3143 w 3189"/>
                <a:gd name="T77" fmla="*/ 2008 h 2243"/>
                <a:gd name="T78" fmla="*/ 3169 w 3189"/>
                <a:gd name="T79" fmla="*/ 2124 h 2243"/>
                <a:gd name="T80" fmla="*/ 3189 w 3189"/>
                <a:gd name="T81" fmla="*/ 2243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9" h="2243">
                  <a:moveTo>
                    <a:pt x="0" y="76"/>
                  </a:moveTo>
                  <a:lnTo>
                    <a:pt x="75" y="58"/>
                  </a:lnTo>
                  <a:lnTo>
                    <a:pt x="152" y="42"/>
                  </a:lnTo>
                  <a:lnTo>
                    <a:pt x="229" y="29"/>
                  </a:lnTo>
                  <a:lnTo>
                    <a:pt x="307" y="19"/>
                  </a:lnTo>
                  <a:lnTo>
                    <a:pt x="387" y="10"/>
                  </a:lnTo>
                  <a:lnTo>
                    <a:pt x="466" y="5"/>
                  </a:lnTo>
                  <a:lnTo>
                    <a:pt x="546" y="1"/>
                  </a:lnTo>
                  <a:lnTo>
                    <a:pt x="626" y="0"/>
                  </a:lnTo>
                  <a:lnTo>
                    <a:pt x="747" y="3"/>
                  </a:lnTo>
                  <a:lnTo>
                    <a:pt x="866" y="12"/>
                  </a:lnTo>
                  <a:lnTo>
                    <a:pt x="984" y="26"/>
                  </a:lnTo>
                  <a:lnTo>
                    <a:pt x="1099" y="45"/>
                  </a:lnTo>
                  <a:lnTo>
                    <a:pt x="1213" y="69"/>
                  </a:lnTo>
                  <a:lnTo>
                    <a:pt x="1326" y="97"/>
                  </a:lnTo>
                  <a:lnTo>
                    <a:pt x="1436" y="132"/>
                  </a:lnTo>
                  <a:lnTo>
                    <a:pt x="1545" y="172"/>
                  </a:lnTo>
                  <a:lnTo>
                    <a:pt x="1650" y="215"/>
                  </a:lnTo>
                  <a:lnTo>
                    <a:pt x="1754" y="264"/>
                  </a:lnTo>
                  <a:lnTo>
                    <a:pt x="1855" y="317"/>
                  </a:lnTo>
                  <a:lnTo>
                    <a:pt x="1954" y="374"/>
                  </a:lnTo>
                  <a:lnTo>
                    <a:pt x="2049" y="436"/>
                  </a:lnTo>
                  <a:lnTo>
                    <a:pt x="2142" y="501"/>
                  </a:lnTo>
                  <a:lnTo>
                    <a:pt x="2232" y="572"/>
                  </a:lnTo>
                  <a:lnTo>
                    <a:pt x="2319" y="645"/>
                  </a:lnTo>
                  <a:lnTo>
                    <a:pt x="2402" y="722"/>
                  </a:lnTo>
                  <a:lnTo>
                    <a:pt x="2483" y="802"/>
                  </a:lnTo>
                  <a:lnTo>
                    <a:pt x="2560" y="887"/>
                  </a:lnTo>
                  <a:lnTo>
                    <a:pt x="2633" y="974"/>
                  </a:lnTo>
                  <a:lnTo>
                    <a:pt x="2702" y="1065"/>
                  </a:lnTo>
                  <a:lnTo>
                    <a:pt x="2768" y="1159"/>
                  </a:lnTo>
                  <a:lnTo>
                    <a:pt x="2830" y="1256"/>
                  </a:lnTo>
                  <a:lnTo>
                    <a:pt x="2888" y="1356"/>
                  </a:lnTo>
                  <a:lnTo>
                    <a:pt x="2941" y="1459"/>
                  </a:lnTo>
                  <a:lnTo>
                    <a:pt x="2991" y="1564"/>
                  </a:lnTo>
                  <a:lnTo>
                    <a:pt x="3035" y="1671"/>
                  </a:lnTo>
                  <a:lnTo>
                    <a:pt x="3076" y="1782"/>
                  </a:lnTo>
                  <a:lnTo>
                    <a:pt x="3111" y="1893"/>
                  </a:lnTo>
                  <a:lnTo>
                    <a:pt x="3143" y="2008"/>
                  </a:lnTo>
                  <a:lnTo>
                    <a:pt x="3169" y="2124"/>
                  </a:lnTo>
                  <a:lnTo>
                    <a:pt x="3189" y="2243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0" name="Freeform 6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778500" y="3841751"/>
              <a:ext cx="1725614" cy="1184275"/>
            </a:xfrm>
            <a:custGeom>
              <a:avLst/>
              <a:gdLst>
                <a:gd name="T0" fmla="*/ 3261 w 3261"/>
                <a:gd name="T1" fmla="*/ 0 h 2237"/>
                <a:gd name="T2" fmla="*/ 3235 w 3261"/>
                <a:gd name="T3" fmla="*/ 120 h 2237"/>
                <a:gd name="T4" fmla="*/ 3204 w 3261"/>
                <a:gd name="T5" fmla="*/ 236 h 2237"/>
                <a:gd name="T6" fmla="*/ 3168 w 3261"/>
                <a:gd name="T7" fmla="*/ 352 h 2237"/>
                <a:gd name="T8" fmla="*/ 3129 w 3261"/>
                <a:gd name="T9" fmla="*/ 463 h 2237"/>
                <a:gd name="T10" fmla="*/ 3084 w 3261"/>
                <a:gd name="T11" fmla="*/ 573 h 2237"/>
                <a:gd name="T12" fmla="*/ 3034 w 3261"/>
                <a:gd name="T13" fmla="*/ 681 h 2237"/>
                <a:gd name="T14" fmla="*/ 2981 w 3261"/>
                <a:gd name="T15" fmla="*/ 786 h 2237"/>
                <a:gd name="T16" fmla="*/ 2924 w 3261"/>
                <a:gd name="T17" fmla="*/ 889 h 2237"/>
                <a:gd name="T18" fmla="*/ 2862 w 3261"/>
                <a:gd name="T19" fmla="*/ 989 h 2237"/>
                <a:gd name="T20" fmla="*/ 2797 w 3261"/>
                <a:gd name="T21" fmla="*/ 1085 h 2237"/>
                <a:gd name="T22" fmla="*/ 2728 w 3261"/>
                <a:gd name="T23" fmla="*/ 1178 h 2237"/>
                <a:gd name="T24" fmla="*/ 2655 w 3261"/>
                <a:gd name="T25" fmla="*/ 1269 h 2237"/>
                <a:gd name="T26" fmla="*/ 2578 w 3261"/>
                <a:gd name="T27" fmla="*/ 1356 h 2237"/>
                <a:gd name="T28" fmla="*/ 2497 w 3261"/>
                <a:gd name="T29" fmla="*/ 1440 h 2237"/>
                <a:gd name="T30" fmla="*/ 2414 w 3261"/>
                <a:gd name="T31" fmla="*/ 1520 h 2237"/>
                <a:gd name="T32" fmla="*/ 2328 w 3261"/>
                <a:gd name="T33" fmla="*/ 1597 h 2237"/>
                <a:gd name="T34" fmla="*/ 2238 w 3261"/>
                <a:gd name="T35" fmla="*/ 1670 h 2237"/>
                <a:gd name="T36" fmla="*/ 2145 w 3261"/>
                <a:gd name="T37" fmla="*/ 1740 h 2237"/>
                <a:gd name="T38" fmla="*/ 2050 w 3261"/>
                <a:gd name="T39" fmla="*/ 1805 h 2237"/>
                <a:gd name="T40" fmla="*/ 1951 w 3261"/>
                <a:gd name="T41" fmla="*/ 1866 h 2237"/>
                <a:gd name="T42" fmla="*/ 1850 w 3261"/>
                <a:gd name="T43" fmla="*/ 1923 h 2237"/>
                <a:gd name="T44" fmla="*/ 1746 w 3261"/>
                <a:gd name="T45" fmla="*/ 1975 h 2237"/>
                <a:gd name="T46" fmla="*/ 1640 w 3261"/>
                <a:gd name="T47" fmla="*/ 2024 h 2237"/>
                <a:gd name="T48" fmla="*/ 1532 w 3261"/>
                <a:gd name="T49" fmla="*/ 2068 h 2237"/>
                <a:gd name="T50" fmla="*/ 1421 w 3261"/>
                <a:gd name="T51" fmla="*/ 2106 h 2237"/>
                <a:gd name="T52" fmla="*/ 1309 w 3261"/>
                <a:gd name="T53" fmla="*/ 2139 h 2237"/>
                <a:gd name="T54" fmla="*/ 1194 w 3261"/>
                <a:gd name="T55" fmla="*/ 2169 h 2237"/>
                <a:gd name="T56" fmla="*/ 1077 w 3261"/>
                <a:gd name="T57" fmla="*/ 2193 h 2237"/>
                <a:gd name="T58" fmla="*/ 959 w 3261"/>
                <a:gd name="T59" fmla="*/ 2213 h 2237"/>
                <a:gd name="T60" fmla="*/ 839 w 3261"/>
                <a:gd name="T61" fmla="*/ 2227 h 2237"/>
                <a:gd name="T62" fmla="*/ 718 w 3261"/>
                <a:gd name="T63" fmla="*/ 2234 h 2237"/>
                <a:gd name="T64" fmla="*/ 595 w 3261"/>
                <a:gd name="T65" fmla="*/ 2237 h 2237"/>
                <a:gd name="T66" fmla="*/ 519 w 3261"/>
                <a:gd name="T67" fmla="*/ 2236 h 2237"/>
                <a:gd name="T68" fmla="*/ 443 w 3261"/>
                <a:gd name="T69" fmla="*/ 2233 h 2237"/>
                <a:gd name="T70" fmla="*/ 367 w 3261"/>
                <a:gd name="T71" fmla="*/ 2228 h 2237"/>
                <a:gd name="T72" fmla="*/ 292 w 3261"/>
                <a:gd name="T73" fmla="*/ 2220 h 2237"/>
                <a:gd name="T74" fmla="*/ 217 w 3261"/>
                <a:gd name="T75" fmla="*/ 2210 h 2237"/>
                <a:gd name="T76" fmla="*/ 144 w 3261"/>
                <a:gd name="T77" fmla="*/ 2198 h 2237"/>
                <a:gd name="T78" fmla="*/ 71 w 3261"/>
                <a:gd name="T79" fmla="*/ 2186 h 2237"/>
                <a:gd name="T80" fmla="*/ 0 w 3261"/>
                <a:gd name="T81" fmla="*/ 217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61" h="2237">
                  <a:moveTo>
                    <a:pt x="3261" y="0"/>
                  </a:moveTo>
                  <a:lnTo>
                    <a:pt x="3235" y="120"/>
                  </a:lnTo>
                  <a:lnTo>
                    <a:pt x="3204" y="236"/>
                  </a:lnTo>
                  <a:lnTo>
                    <a:pt x="3168" y="352"/>
                  </a:lnTo>
                  <a:lnTo>
                    <a:pt x="3129" y="463"/>
                  </a:lnTo>
                  <a:lnTo>
                    <a:pt x="3084" y="573"/>
                  </a:lnTo>
                  <a:lnTo>
                    <a:pt x="3034" y="681"/>
                  </a:lnTo>
                  <a:lnTo>
                    <a:pt x="2981" y="786"/>
                  </a:lnTo>
                  <a:lnTo>
                    <a:pt x="2924" y="889"/>
                  </a:lnTo>
                  <a:lnTo>
                    <a:pt x="2862" y="989"/>
                  </a:lnTo>
                  <a:lnTo>
                    <a:pt x="2797" y="1085"/>
                  </a:lnTo>
                  <a:lnTo>
                    <a:pt x="2728" y="1178"/>
                  </a:lnTo>
                  <a:lnTo>
                    <a:pt x="2655" y="1269"/>
                  </a:lnTo>
                  <a:lnTo>
                    <a:pt x="2578" y="1356"/>
                  </a:lnTo>
                  <a:lnTo>
                    <a:pt x="2497" y="1440"/>
                  </a:lnTo>
                  <a:lnTo>
                    <a:pt x="2414" y="1520"/>
                  </a:lnTo>
                  <a:lnTo>
                    <a:pt x="2328" y="1597"/>
                  </a:lnTo>
                  <a:lnTo>
                    <a:pt x="2238" y="1670"/>
                  </a:lnTo>
                  <a:lnTo>
                    <a:pt x="2145" y="1740"/>
                  </a:lnTo>
                  <a:lnTo>
                    <a:pt x="2050" y="1805"/>
                  </a:lnTo>
                  <a:lnTo>
                    <a:pt x="1951" y="1866"/>
                  </a:lnTo>
                  <a:lnTo>
                    <a:pt x="1850" y="1923"/>
                  </a:lnTo>
                  <a:lnTo>
                    <a:pt x="1746" y="1975"/>
                  </a:lnTo>
                  <a:lnTo>
                    <a:pt x="1640" y="2024"/>
                  </a:lnTo>
                  <a:lnTo>
                    <a:pt x="1532" y="2068"/>
                  </a:lnTo>
                  <a:lnTo>
                    <a:pt x="1421" y="2106"/>
                  </a:lnTo>
                  <a:lnTo>
                    <a:pt x="1309" y="2139"/>
                  </a:lnTo>
                  <a:lnTo>
                    <a:pt x="1194" y="2169"/>
                  </a:lnTo>
                  <a:lnTo>
                    <a:pt x="1077" y="2193"/>
                  </a:lnTo>
                  <a:lnTo>
                    <a:pt x="959" y="2213"/>
                  </a:lnTo>
                  <a:lnTo>
                    <a:pt x="839" y="2227"/>
                  </a:lnTo>
                  <a:lnTo>
                    <a:pt x="718" y="2234"/>
                  </a:lnTo>
                  <a:lnTo>
                    <a:pt x="595" y="2237"/>
                  </a:lnTo>
                  <a:lnTo>
                    <a:pt x="519" y="2236"/>
                  </a:lnTo>
                  <a:lnTo>
                    <a:pt x="443" y="2233"/>
                  </a:lnTo>
                  <a:lnTo>
                    <a:pt x="367" y="2228"/>
                  </a:lnTo>
                  <a:lnTo>
                    <a:pt x="292" y="2220"/>
                  </a:lnTo>
                  <a:lnTo>
                    <a:pt x="217" y="2210"/>
                  </a:lnTo>
                  <a:lnTo>
                    <a:pt x="144" y="2198"/>
                  </a:lnTo>
                  <a:lnTo>
                    <a:pt x="71" y="2186"/>
                  </a:lnTo>
                  <a:lnTo>
                    <a:pt x="0" y="2170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1" name="Freeform 6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02263" y="2068513"/>
              <a:ext cx="2066926" cy="1042987"/>
            </a:xfrm>
            <a:custGeom>
              <a:avLst/>
              <a:gdLst>
                <a:gd name="T0" fmla="*/ 36 w 3904"/>
                <a:gd name="T1" fmla="*/ 322 h 1971"/>
                <a:gd name="T2" fmla="*/ 110 w 3904"/>
                <a:gd name="T3" fmla="*/ 283 h 1971"/>
                <a:gd name="T4" fmla="*/ 186 w 3904"/>
                <a:gd name="T5" fmla="*/ 246 h 1971"/>
                <a:gd name="T6" fmla="*/ 261 w 3904"/>
                <a:gd name="T7" fmla="*/ 213 h 1971"/>
                <a:gd name="T8" fmla="*/ 340 w 3904"/>
                <a:gd name="T9" fmla="*/ 181 h 1971"/>
                <a:gd name="T10" fmla="*/ 419 w 3904"/>
                <a:gd name="T11" fmla="*/ 151 h 1971"/>
                <a:gd name="T12" fmla="*/ 498 w 3904"/>
                <a:gd name="T13" fmla="*/ 124 h 1971"/>
                <a:gd name="T14" fmla="*/ 579 w 3904"/>
                <a:gd name="T15" fmla="*/ 100 h 1971"/>
                <a:gd name="T16" fmla="*/ 661 w 3904"/>
                <a:gd name="T17" fmla="*/ 78 h 1971"/>
                <a:gd name="T18" fmla="*/ 744 w 3904"/>
                <a:gd name="T19" fmla="*/ 59 h 1971"/>
                <a:gd name="T20" fmla="*/ 828 w 3904"/>
                <a:gd name="T21" fmla="*/ 42 h 1971"/>
                <a:gd name="T22" fmla="*/ 912 w 3904"/>
                <a:gd name="T23" fmla="*/ 28 h 1971"/>
                <a:gd name="T24" fmla="*/ 998 w 3904"/>
                <a:gd name="T25" fmla="*/ 17 h 1971"/>
                <a:gd name="T26" fmla="*/ 1085 w 3904"/>
                <a:gd name="T27" fmla="*/ 9 h 1971"/>
                <a:gd name="T28" fmla="*/ 1172 w 3904"/>
                <a:gd name="T29" fmla="*/ 3 h 1971"/>
                <a:gd name="T30" fmla="*/ 1260 w 3904"/>
                <a:gd name="T31" fmla="*/ 0 h 1971"/>
                <a:gd name="T32" fmla="*/ 1418 w 3904"/>
                <a:gd name="T33" fmla="*/ 3 h 1971"/>
                <a:gd name="T34" fmla="*/ 1643 w 3904"/>
                <a:gd name="T35" fmla="*/ 22 h 1971"/>
                <a:gd name="T36" fmla="*/ 1861 w 3904"/>
                <a:gd name="T37" fmla="*/ 59 h 1971"/>
                <a:gd name="T38" fmla="*/ 2073 w 3904"/>
                <a:gd name="T39" fmla="*/ 114 h 1971"/>
                <a:gd name="T40" fmla="*/ 2280 w 3904"/>
                <a:gd name="T41" fmla="*/ 186 h 1971"/>
                <a:gd name="T42" fmla="*/ 2477 w 3904"/>
                <a:gd name="T43" fmla="*/ 273 h 1971"/>
                <a:gd name="T44" fmla="*/ 2667 w 3904"/>
                <a:gd name="T45" fmla="*/ 377 h 1971"/>
                <a:gd name="T46" fmla="*/ 2847 w 3904"/>
                <a:gd name="T47" fmla="*/ 494 h 1971"/>
                <a:gd name="T48" fmla="*/ 3018 w 3904"/>
                <a:gd name="T49" fmla="*/ 626 h 1971"/>
                <a:gd name="T50" fmla="*/ 3178 w 3904"/>
                <a:gd name="T51" fmla="*/ 769 h 1971"/>
                <a:gd name="T52" fmla="*/ 3325 w 3904"/>
                <a:gd name="T53" fmla="*/ 925 h 1971"/>
                <a:gd name="T54" fmla="*/ 3462 w 3904"/>
                <a:gd name="T55" fmla="*/ 1093 h 1971"/>
                <a:gd name="T56" fmla="*/ 3585 w 3904"/>
                <a:gd name="T57" fmla="*/ 1273 h 1971"/>
                <a:gd name="T58" fmla="*/ 3694 w 3904"/>
                <a:gd name="T59" fmla="*/ 1461 h 1971"/>
                <a:gd name="T60" fmla="*/ 3790 w 3904"/>
                <a:gd name="T61" fmla="*/ 1659 h 1971"/>
                <a:gd name="T62" fmla="*/ 3870 w 3904"/>
                <a:gd name="T63" fmla="*/ 1865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4" h="1971">
                  <a:moveTo>
                    <a:pt x="0" y="342"/>
                  </a:moveTo>
                  <a:lnTo>
                    <a:pt x="36" y="322"/>
                  </a:lnTo>
                  <a:lnTo>
                    <a:pt x="73" y="303"/>
                  </a:lnTo>
                  <a:lnTo>
                    <a:pt x="110" y="283"/>
                  </a:lnTo>
                  <a:lnTo>
                    <a:pt x="147" y="264"/>
                  </a:lnTo>
                  <a:lnTo>
                    <a:pt x="186" y="246"/>
                  </a:lnTo>
                  <a:lnTo>
                    <a:pt x="224" y="230"/>
                  </a:lnTo>
                  <a:lnTo>
                    <a:pt x="261" y="213"/>
                  </a:lnTo>
                  <a:lnTo>
                    <a:pt x="301" y="196"/>
                  </a:lnTo>
                  <a:lnTo>
                    <a:pt x="340" y="181"/>
                  </a:lnTo>
                  <a:lnTo>
                    <a:pt x="379" y="165"/>
                  </a:lnTo>
                  <a:lnTo>
                    <a:pt x="419" y="151"/>
                  </a:lnTo>
                  <a:lnTo>
                    <a:pt x="459" y="137"/>
                  </a:lnTo>
                  <a:lnTo>
                    <a:pt x="498" y="124"/>
                  </a:lnTo>
                  <a:lnTo>
                    <a:pt x="538" y="112"/>
                  </a:lnTo>
                  <a:lnTo>
                    <a:pt x="579" y="100"/>
                  </a:lnTo>
                  <a:lnTo>
                    <a:pt x="620" y="89"/>
                  </a:lnTo>
                  <a:lnTo>
                    <a:pt x="661" y="78"/>
                  </a:lnTo>
                  <a:lnTo>
                    <a:pt x="702" y="68"/>
                  </a:lnTo>
                  <a:lnTo>
                    <a:pt x="744" y="59"/>
                  </a:lnTo>
                  <a:lnTo>
                    <a:pt x="785" y="50"/>
                  </a:lnTo>
                  <a:lnTo>
                    <a:pt x="828" y="42"/>
                  </a:lnTo>
                  <a:lnTo>
                    <a:pt x="870" y="35"/>
                  </a:lnTo>
                  <a:lnTo>
                    <a:pt x="912" y="28"/>
                  </a:lnTo>
                  <a:lnTo>
                    <a:pt x="956" y="22"/>
                  </a:lnTo>
                  <a:lnTo>
                    <a:pt x="998" y="17"/>
                  </a:lnTo>
                  <a:lnTo>
                    <a:pt x="1042" y="13"/>
                  </a:lnTo>
                  <a:lnTo>
                    <a:pt x="1085" y="9"/>
                  </a:lnTo>
                  <a:lnTo>
                    <a:pt x="1129" y="5"/>
                  </a:lnTo>
                  <a:lnTo>
                    <a:pt x="1172" y="3"/>
                  </a:lnTo>
                  <a:lnTo>
                    <a:pt x="1216" y="1"/>
                  </a:lnTo>
                  <a:lnTo>
                    <a:pt x="1260" y="0"/>
                  </a:lnTo>
                  <a:lnTo>
                    <a:pt x="1304" y="0"/>
                  </a:lnTo>
                  <a:lnTo>
                    <a:pt x="1418" y="3"/>
                  </a:lnTo>
                  <a:lnTo>
                    <a:pt x="1531" y="9"/>
                  </a:lnTo>
                  <a:lnTo>
                    <a:pt x="1643" y="22"/>
                  </a:lnTo>
                  <a:lnTo>
                    <a:pt x="1753" y="39"/>
                  </a:lnTo>
                  <a:lnTo>
                    <a:pt x="1861" y="59"/>
                  </a:lnTo>
                  <a:lnTo>
                    <a:pt x="1968" y="85"/>
                  </a:lnTo>
                  <a:lnTo>
                    <a:pt x="2073" y="114"/>
                  </a:lnTo>
                  <a:lnTo>
                    <a:pt x="2177" y="147"/>
                  </a:lnTo>
                  <a:lnTo>
                    <a:pt x="2280" y="186"/>
                  </a:lnTo>
                  <a:lnTo>
                    <a:pt x="2380" y="228"/>
                  </a:lnTo>
                  <a:lnTo>
                    <a:pt x="2477" y="273"/>
                  </a:lnTo>
                  <a:lnTo>
                    <a:pt x="2573" y="323"/>
                  </a:lnTo>
                  <a:lnTo>
                    <a:pt x="2667" y="377"/>
                  </a:lnTo>
                  <a:lnTo>
                    <a:pt x="2758" y="433"/>
                  </a:lnTo>
                  <a:lnTo>
                    <a:pt x="2847" y="494"/>
                  </a:lnTo>
                  <a:lnTo>
                    <a:pt x="2933" y="558"/>
                  </a:lnTo>
                  <a:lnTo>
                    <a:pt x="3018" y="626"/>
                  </a:lnTo>
                  <a:lnTo>
                    <a:pt x="3098" y="696"/>
                  </a:lnTo>
                  <a:lnTo>
                    <a:pt x="3178" y="769"/>
                  </a:lnTo>
                  <a:lnTo>
                    <a:pt x="3253" y="846"/>
                  </a:lnTo>
                  <a:lnTo>
                    <a:pt x="3325" y="925"/>
                  </a:lnTo>
                  <a:lnTo>
                    <a:pt x="3396" y="1009"/>
                  </a:lnTo>
                  <a:lnTo>
                    <a:pt x="3462" y="1093"/>
                  </a:lnTo>
                  <a:lnTo>
                    <a:pt x="3525" y="1182"/>
                  </a:lnTo>
                  <a:lnTo>
                    <a:pt x="3585" y="1273"/>
                  </a:lnTo>
                  <a:lnTo>
                    <a:pt x="3642" y="1365"/>
                  </a:lnTo>
                  <a:lnTo>
                    <a:pt x="3694" y="1461"/>
                  </a:lnTo>
                  <a:lnTo>
                    <a:pt x="3744" y="1559"/>
                  </a:lnTo>
                  <a:lnTo>
                    <a:pt x="3790" y="1659"/>
                  </a:lnTo>
                  <a:lnTo>
                    <a:pt x="3831" y="1761"/>
                  </a:lnTo>
                  <a:lnTo>
                    <a:pt x="3870" y="1865"/>
                  </a:lnTo>
                  <a:lnTo>
                    <a:pt x="3904" y="1971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2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52963" y="2541588"/>
              <a:ext cx="633412" cy="2230438"/>
            </a:xfrm>
            <a:custGeom>
              <a:avLst/>
              <a:gdLst>
                <a:gd name="T0" fmla="*/ 1130 w 1197"/>
                <a:gd name="T1" fmla="*/ 4168 h 4216"/>
                <a:gd name="T2" fmla="*/ 1001 w 1197"/>
                <a:gd name="T3" fmla="*/ 4066 h 4216"/>
                <a:gd name="T4" fmla="*/ 877 w 1197"/>
                <a:gd name="T5" fmla="*/ 3956 h 4216"/>
                <a:gd name="T6" fmla="*/ 760 w 1197"/>
                <a:gd name="T7" fmla="*/ 3839 h 4216"/>
                <a:gd name="T8" fmla="*/ 651 w 1197"/>
                <a:gd name="T9" fmla="*/ 3715 h 4216"/>
                <a:gd name="T10" fmla="*/ 549 w 1197"/>
                <a:gd name="T11" fmla="*/ 3585 h 4216"/>
                <a:gd name="T12" fmla="*/ 454 w 1197"/>
                <a:gd name="T13" fmla="*/ 3448 h 4216"/>
                <a:gd name="T14" fmla="*/ 367 w 1197"/>
                <a:gd name="T15" fmla="*/ 3305 h 4216"/>
                <a:gd name="T16" fmla="*/ 288 w 1197"/>
                <a:gd name="T17" fmla="*/ 3157 h 4216"/>
                <a:gd name="T18" fmla="*/ 219 w 1197"/>
                <a:gd name="T19" fmla="*/ 3003 h 4216"/>
                <a:gd name="T20" fmla="*/ 159 w 1197"/>
                <a:gd name="T21" fmla="*/ 2844 h 4216"/>
                <a:gd name="T22" fmla="*/ 106 w 1197"/>
                <a:gd name="T23" fmla="*/ 2682 h 4216"/>
                <a:gd name="T24" fmla="*/ 65 w 1197"/>
                <a:gd name="T25" fmla="*/ 2514 h 4216"/>
                <a:gd name="T26" fmla="*/ 33 w 1197"/>
                <a:gd name="T27" fmla="*/ 2343 h 4216"/>
                <a:gd name="T28" fmla="*/ 13 w 1197"/>
                <a:gd name="T29" fmla="*/ 2169 h 4216"/>
                <a:gd name="T30" fmla="*/ 1 w 1197"/>
                <a:gd name="T31" fmla="*/ 1991 h 4216"/>
                <a:gd name="T32" fmla="*/ 1 w 1197"/>
                <a:gd name="T33" fmla="*/ 1832 h 4216"/>
                <a:gd name="T34" fmla="*/ 8 w 1197"/>
                <a:gd name="T35" fmla="*/ 1696 h 4216"/>
                <a:gd name="T36" fmla="*/ 21 w 1197"/>
                <a:gd name="T37" fmla="*/ 1561 h 4216"/>
                <a:gd name="T38" fmla="*/ 40 w 1197"/>
                <a:gd name="T39" fmla="*/ 1429 h 4216"/>
                <a:gd name="T40" fmla="*/ 65 w 1197"/>
                <a:gd name="T41" fmla="*/ 1299 h 4216"/>
                <a:gd name="T42" fmla="*/ 95 w 1197"/>
                <a:gd name="T43" fmla="*/ 1171 h 4216"/>
                <a:gd name="T44" fmla="*/ 132 w 1197"/>
                <a:gd name="T45" fmla="*/ 1046 h 4216"/>
                <a:gd name="T46" fmla="*/ 173 w 1197"/>
                <a:gd name="T47" fmla="*/ 923 h 4216"/>
                <a:gd name="T48" fmla="*/ 220 w 1197"/>
                <a:gd name="T49" fmla="*/ 803 h 4216"/>
                <a:gd name="T50" fmla="*/ 273 w 1197"/>
                <a:gd name="T51" fmla="*/ 685 h 4216"/>
                <a:gd name="T52" fmla="*/ 329 w 1197"/>
                <a:gd name="T53" fmla="*/ 571 h 4216"/>
                <a:gd name="T54" fmla="*/ 392 w 1197"/>
                <a:gd name="T55" fmla="*/ 459 h 4216"/>
                <a:gd name="T56" fmla="*/ 459 w 1197"/>
                <a:gd name="T57" fmla="*/ 350 h 4216"/>
                <a:gd name="T58" fmla="*/ 531 w 1197"/>
                <a:gd name="T59" fmla="*/ 247 h 4216"/>
                <a:gd name="T60" fmla="*/ 606 w 1197"/>
                <a:gd name="T61" fmla="*/ 145 h 4216"/>
                <a:gd name="T62" fmla="*/ 687 w 1197"/>
                <a:gd name="T63" fmla="*/ 48 h 4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7" h="4216">
                  <a:moveTo>
                    <a:pt x="1197" y="4216"/>
                  </a:moveTo>
                  <a:lnTo>
                    <a:pt x="1130" y="4168"/>
                  </a:lnTo>
                  <a:lnTo>
                    <a:pt x="1065" y="4118"/>
                  </a:lnTo>
                  <a:lnTo>
                    <a:pt x="1001" y="4066"/>
                  </a:lnTo>
                  <a:lnTo>
                    <a:pt x="938" y="4012"/>
                  </a:lnTo>
                  <a:lnTo>
                    <a:pt x="877" y="3956"/>
                  </a:lnTo>
                  <a:lnTo>
                    <a:pt x="818" y="3899"/>
                  </a:lnTo>
                  <a:lnTo>
                    <a:pt x="760" y="3839"/>
                  </a:lnTo>
                  <a:lnTo>
                    <a:pt x="705" y="3779"/>
                  </a:lnTo>
                  <a:lnTo>
                    <a:pt x="651" y="3715"/>
                  </a:lnTo>
                  <a:lnTo>
                    <a:pt x="598" y="3651"/>
                  </a:lnTo>
                  <a:lnTo>
                    <a:pt x="549" y="3585"/>
                  </a:lnTo>
                  <a:lnTo>
                    <a:pt x="500" y="3517"/>
                  </a:lnTo>
                  <a:lnTo>
                    <a:pt x="454" y="3448"/>
                  </a:lnTo>
                  <a:lnTo>
                    <a:pt x="409" y="3378"/>
                  </a:lnTo>
                  <a:lnTo>
                    <a:pt x="367" y="3305"/>
                  </a:lnTo>
                  <a:lnTo>
                    <a:pt x="327" y="3232"/>
                  </a:lnTo>
                  <a:lnTo>
                    <a:pt x="288" y="3157"/>
                  </a:lnTo>
                  <a:lnTo>
                    <a:pt x="253" y="3080"/>
                  </a:lnTo>
                  <a:lnTo>
                    <a:pt x="219" y="3003"/>
                  </a:lnTo>
                  <a:lnTo>
                    <a:pt x="187" y="2925"/>
                  </a:lnTo>
                  <a:lnTo>
                    <a:pt x="159" y="2844"/>
                  </a:lnTo>
                  <a:lnTo>
                    <a:pt x="132" y="2764"/>
                  </a:lnTo>
                  <a:lnTo>
                    <a:pt x="106" y="2682"/>
                  </a:lnTo>
                  <a:lnTo>
                    <a:pt x="85" y="2598"/>
                  </a:lnTo>
                  <a:lnTo>
                    <a:pt x="65" y="2514"/>
                  </a:lnTo>
                  <a:lnTo>
                    <a:pt x="49" y="2429"/>
                  </a:lnTo>
                  <a:lnTo>
                    <a:pt x="33" y="2343"/>
                  </a:lnTo>
                  <a:lnTo>
                    <a:pt x="22" y="2256"/>
                  </a:lnTo>
                  <a:lnTo>
                    <a:pt x="13" y="2169"/>
                  </a:lnTo>
                  <a:lnTo>
                    <a:pt x="5" y="2079"/>
                  </a:lnTo>
                  <a:lnTo>
                    <a:pt x="1" y="1991"/>
                  </a:lnTo>
                  <a:lnTo>
                    <a:pt x="0" y="1900"/>
                  </a:lnTo>
                  <a:lnTo>
                    <a:pt x="1" y="1832"/>
                  </a:lnTo>
                  <a:lnTo>
                    <a:pt x="4" y="1764"/>
                  </a:lnTo>
                  <a:lnTo>
                    <a:pt x="8" y="1696"/>
                  </a:lnTo>
                  <a:lnTo>
                    <a:pt x="14" y="1628"/>
                  </a:lnTo>
                  <a:lnTo>
                    <a:pt x="21" y="1561"/>
                  </a:lnTo>
                  <a:lnTo>
                    <a:pt x="30" y="1495"/>
                  </a:lnTo>
                  <a:lnTo>
                    <a:pt x="40" y="1429"/>
                  </a:lnTo>
                  <a:lnTo>
                    <a:pt x="51" y="1364"/>
                  </a:lnTo>
                  <a:lnTo>
                    <a:pt x="65" y="1299"/>
                  </a:lnTo>
                  <a:lnTo>
                    <a:pt x="80" y="1235"/>
                  </a:lnTo>
                  <a:lnTo>
                    <a:pt x="95" y="1171"/>
                  </a:lnTo>
                  <a:lnTo>
                    <a:pt x="113" y="1108"/>
                  </a:lnTo>
                  <a:lnTo>
                    <a:pt x="132" y="1046"/>
                  </a:lnTo>
                  <a:lnTo>
                    <a:pt x="151" y="983"/>
                  </a:lnTo>
                  <a:lnTo>
                    <a:pt x="173" y="923"/>
                  </a:lnTo>
                  <a:lnTo>
                    <a:pt x="196" y="862"/>
                  </a:lnTo>
                  <a:lnTo>
                    <a:pt x="220" y="803"/>
                  </a:lnTo>
                  <a:lnTo>
                    <a:pt x="246" y="743"/>
                  </a:lnTo>
                  <a:lnTo>
                    <a:pt x="273" y="685"/>
                  </a:lnTo>
                  <a:lnTo>
                    <a:pt x="301" y="627"/>
                  </a:lnTo>
                  <a:lnTo>
                    <a:pt x="329" y="571"/>
                  </a:lnTo>
                  <a:lnTo>
                    <a:pt x="360" y="514"/>
                  </a:lnTo>
                  <a:lnTo>
                    <a:pt x="392" y="459"/>
                  </a:lnTo>
                  <a:lnTo>
                    <a:pt x="425" y="404"/>
                  </a:lnTo>
                  <a:lnTo>
                    <a:pt x="459" y="350"/>
                  </a:lnTo>
                  <a:lnTo>
                    <a:pt x="493" y="298"/>
                  </a:lnTo>
                  <a:lnTo>
                    <a:pt x="531" y="247"/>
                  </a:lnTo>
                  <a:lnTo>
                    <a:pt x="568" y="195"/>
                  </a:lnTo>
                  <a:lnTo>
                    <a:pt x="606" y="145"/>
                  </a:lnTo>
                  <a:lnTo>
                    <a:pt x="646" y="95"/>
                  </a:lnTo>
                  <a:lnTo>
                    <a:pt x="687" y="48"/>
                  </a:lnTo>
                  <a:lnTo>
                    <a:pt x="728" y="0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33" name="Freeform 6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219575" y="2544763"/>
            <a:ext cx="3911600" cy="4017962"/>
          </a:xfrm>
          <a:custGeom>
            <a:avLst/>
            <a:gdLst>
              <a:gd name="T0" fmla="*/ 4074 w 7393"/>
              <a:gd name="T1" fmla="*/ 19 h 7593"/>
              <a:gd name="T2" fmla="*/ 4620 w 7393"/>
              <a:gd name="T3" fmla="*/ 119 h 7593"/>
              <a:gd name="T4" fmla="*/ 5135 w 7393"/>
              <a:gd name="T5" fmla="*/ 298 h 7593"/>
              <a:gd name="T6" fmla="*/ 5613 w 7393"/>
              <a:gd name="T7" fmla="*/ 549 h 7593"/>
              <a:gd name="T8" fmla="*/ 6048 w 7393"/>
              <a:gd name="T9" fmla="*/ 867 h 7593"/>
              <a:gd name="T10" fmla="*/ 6432 w 7393"/>
              <a:gd name="T11" fmla="*/ 1244 h 7593"/>
              <a:gd name="T12" fmla="*/ 6761 w 7393"/>
              <a:gd name="T13" fmla="*/ 1673 h 7593"/>
              <a:gd name="T14" fmla="*/ 7028 w 7393"/>
              <a:gd name="T15" fmla="*/ 2150 h 7593"/>
              <a:gd name="T16" fmla="*/ 7227 w 7393"/>
              <a:gd name="T17" fmla="*/ 2668 h 7593"/>
              <a:gd name="T18" fmla="*/ 7350 w 7393"/>
              <a:gd name="T19" fmla="*/ 3218 h 7593"/>
              <a:gd name="T20" fmla="*/ 7393 w 7393"/>
              <a:gd name="T21" fmla="*/ 3796 h 7593"/>
              <a:gd name="T22" fmla="*/ 7350 w 7393"/>
              <a:gd name="T23" fmla="*/ 4375 h 7593"/>
              <a:gd name="T24" fmla="*/ 7227 w 7393"/>
              <a:gd name="T25" fmla="*/ 4925 h 7593"/>
              <a:gd name="T26" fmla="*/ 7028 w 7393"/>
              <a:gd name="T27" fmla="*/ 5443 h 7593"/>
              <a:gd name="T28" fmla="*/ 6761 w 7393"/>
              <a:gd name="T29" fmla="*/ 5920 h 7593"/>
              <a:gd name="T30" fmla="*/ 6432 w 7393"/>
              <a:gd name="T31" fmla="*/ 6349 h 7593"/>
              <a:gd name="T32" fmla="*/ 6048 w 7393"/>
              <a:gd name="T33" fmla="*/ 6726 h 7593"/>
              <a:gd name="T34" fmla="*/ 5613 w 7393"/>
              <a:gd name="T35" fmla="*/ 7044 h 7593"/>
              <a:gd name="T36" fmla="*/ 5135 w 7393"/>
              <a:gd name="T37" fmla="*/ 7295 h 7593"/>
              <a:gd name="T38" fmla="*/ 4620 w 7393"/>
              <a:gd name="T39" fmla="*/ 7474 h 7593"/>
              <a:gd name="T40" fmla="*/ 4074 w 7393"/>
              <a:gd name="T41" fmla="*/ 7574 h 7593"/>
              <a:gd name="T42" fmla="*/ 3507 w 7393"/>
              <a:gd name="T43" fmla="*/ 7588 h 7593"/>
              <a:gd name="T44" fmla="*/ 2952 w 7393"/>
              <a:gd name="T45" fmla="*/ 7517 h 7593"/>
              <a:gd name="T46" fmla="*/ 2425 w 7393"/>
              <a:gd name="T47" fmla="*/ 7363 h 7593"/>
              <a:gd name="T48" fmla="*/ 1935 w 7393"/>
              <a:gd name="T49" fmla="*/ 7135 h 7593"/>
              <a:gd name="T50" fmla="*/ 1485 w 7393"/>
              <a:gd name="T51" fmla="*/ 6839 h 7593"/>
              <a:gd name="T52" fmla="*/ 1082 w 7393"/>
              <a:gd name="T53" fmla="*/ 6481 h 7593"/>
              <a:gd name="T54" fmla="*/ 734 w 7393"/>
              <a:gd name="T55" fmla="*/ 6068 h 7593"/>
              <a:gd name="T56" fmla="*/ 446 w 7393"/>
              <a:gd name="T57" fmla="*/ 5607 h 7593"/>
              <a:gd name="T58" fmla="*/ 224 w 7393"/>
              <a:gd name="T59" fmla="*/ 5102 h 7593"/>
              <a:gd name="T60" fmla="*/ 75 w 7393"/>
              <a:gd name="T61" fmla="*/ 4562 h 7593"/>
              <a:gd name="T62" fmla="*/ 5 w 7393"/>
              <a:gd name="T63" fmla="*/ 3992 h 7593"/>
              <a:gd name="T64" fmla="*/ 19 w 7393"/>
              <a:gd name="T65" fmla="*/ 3409 h 7593"/>
              <a:gd name="T66" fmla="*/ 116 w 7393"/>
              <a:gd name="T67" fmla="*/ 2847 h 7593"/>
              <a:gd name="T68" fmla="*/ 291 w 7393"/>
              <a:gd name="T69" fmla="*/ 2318 h 7593"/>
              <a:gd name="T70" fmla="*/ 535 w 7393"/>
              <a:gd name="T71" fmla="*/ 1827 h 7593"/>
              <a:gd name="T72" fmla="*/ 844 w 7393"/>
              <a:gd name="T73" fmla="*/ 1381 h 7593"/>
              <a:gd name="T74" fmla="*/ 1211 w 7393"/>
              <a:gd name="T75" fmla="*/ 986 h 7593"/>
              <a:gd name="T76" fmla="*/ 1630 w 7393"/>
              <a:gd name="T77" fmla="*/ 648 h 7593"/>
              <a:gd name="T78" fmla="*/ 2093 w 7393"/>
              <a:gd name="T79" fmla="*/ 374 h 7593"/>
              <a:gd name="T80" fmla="*/ 2597 w 7393"/>
              <a:gd name="T81" fmla="*/ 170 h 7593"/>
              <a:gd name="T82" fmla="*/ 3134 w 7393"/>
              <a:gd name="T83" fmla="*/ 43 h 7593"/>
              <a:gd name="T84" fmla="*/ 3696 w 7393"/>
              <a:gd name="T85" fmla="*/ 0 h 7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3" h="7593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solidFill>
            <a:srgbClr val="54A6D8">
              <a:alpha val="16000"/>
            </a:srgbClr>
          </a:solidFill>
          <a:ln w="2540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4" name="Freeform 6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789488" y="3135313"/>
            <a:ext cx="2824162" cy="2836862"/>
          </a:xfrm>
          <a:custGeom>
            <a:avLst/>
            <a:gdLst>
              <a:gd name="T0" fmla="*/ 4074 w 7393"/>
              <a:gd name="T1" fmla="*/ 19 h 7593"/>
              <a:gd name="T2" fmla="*/ 4620 w 7393"/>
              <a:gd name="T3" fmla="*/ 119 h 7593"/>
              <a:gd name="T4" fmla="*/ 5135 w 7393"/>
              <a:gd name="T5" fmla="*/ 298 h 7593"/>
              <a:gd name="T6" fmla="*/ 5613 w 7393"/>
              <a:gd name="T7" fmla="*/ 549 h 7593"/>
              <a:gd name="T8" fmla="*/ 6048 w 7393"/>
              <a:gd name="T9" fmla="*/ 867 h 7593"/>
              <a:gd name="T10" fmla="*/ 6432 w 7393"/>
              <a:gd name="T11" fmla="*/ 1244 h 7593"/>
              <a:gd name="T12" fmla="*/ 6761 w 7393"/>
              <a:gd name="T13" fmla="*/ 1673 h 7593"/>
              <a:gd name="T14" fmla="*/ 7028 w 7393"/>
              <a:gd name="T15" fmla="*/ 2150 h 7593"/>
              <a:gd name="T16" fmla="*/ 7227 w 7393"/>
              <a:gd name="T17" fmla="*/ 2668 h 7593"/>
              <a:gd name="T18" fmla="*/ 7350 w 7393"/>
              <a:gd name="T19" fmla="*/ 3218 h 7593"/>
              <a:gd name="T20" fmla="*/ 7393 w 7393"/>
              <a:gd name="T21" fmla="*/ 3796 h 7593"/>
              <a:gd name="T22" fmla="*/ 7350 w 7393"/>
              <a:gd name="T23" fmla="*/ 4375 h 7593"/>
              <a:gd name="T24" fmla="*/ 7227 w 7393"/>
              <a:gd name="T25" fmla="*/ 4925 h 7593"/>
              <a:gd name="T26" fmla="*/ 7028 w 7393"/>
              <a:gd name="T27" fmla="*/ 5443 h 7593"/>
              <a:gd name="T28" fmla="*/ 6761 w 7393"/>
              <a:gd name="T29" fmla="*/ 5920 h 7593"/>
              <a:gd name="T30" fmla="*/ 6432 w 7393"/>
              <a:gd name="T31" fmla="*/ 6349 h 7593"/>
              <a:gd name="T32" fmla="*/ 6048 w 7393"/>
              <a:gd name="T33" fmla="*/ 6726 h 7593"/>
              <a:gd name="T34" fmla="*/ 5613 w 7393"/>
              <a:gd name="T35" fmla="*/ 7044 h 7593"/>
              <a:gd name="T36" fmla="*/ 5135 w 7393"/>
              <a:gd name="T37" fmla="*/ 7295 h 7593"/>
              <a:gd name="T38" fmla="*/ 4620 w 7393"/>
              <a:gd name="T39" fmla="*/ 7474 h 7593"/>
              <a:gd name="T40" fmla="*/ 4074 w 7393"/>
              <a:gd name="T41" fmla="*/ 7574 h 7593"/>
              <a:gd name="T42" fmla="*/ 3507 w 7393"/>
              <a:gd name="T43" fmla="*/ 7588 h 7593"/>
              <a:gd name="T44" fmla="*/ 2952 w 7393"/>
              <a:gd name="T45" fmla="*/ 7517 h 7593"/>
              <a:gd name="T46" fmla="*/ 2425 w 7393"/>
              <a:gd name="T47" fmla="*/ 7363 h 7593"/>
              <a:gd name="T48" fmla="*/ 1935 w 7393"/>
              <a:gd name="T49" fmla="*/ 7135 h 7593"/>
              <a:gd name="T50" fmla="*/ 1485 w 7393"/>
              <a:gd name="T51" fmla="*/ 6839 h 7593"/>
              <a:gd name="T52" fmla="*/ 1082 w 7393"/>
              <a:gd name="T53" fmla="*/ 6481 h 7593"/>
              <a:gd name="T54" fmla="*/ 734 w 7393"/>
              <a:gd name="T55" fmla="*/ 6068 h 7593"/>
              <a:gd name="T56" fmla="*/ 446 w 7393"/>
              <a:gd name="T57" fmla="*/ 5607 h 7593"/>
              <a:gd name="T58" fmla="*/ 224 w 7393"/>
              <a:gd name="T59" fmla="*/ 5102 h 7593"/>
              <a:gd name="T60" fmla="*/ 75 w 7393"/>
              <a:gd name="T61" fmla="*/ 4562 h 7593"/>
              <a:gd name="T62" fmla="*/ 5 w 7393"/>
              <a:gd name="T63" fmla="*/ 3992 h 7593"/>
              <a:gd name="T64" fmla="*/ 19 w 7393"/>
              <a:gd name="T65" fmla="*/ 3409 h 7593"/>
              <a:gd name="T66" fmla="*/ 116 w 7393"/>
              <a:gd name="T67" fmla="*/ 2847 h 7593"/>
              <a:gd name="T68" fmla="*/ 291 w 7393"/>
              <a:gd name="T69" fmla="*/ 2318 h 7593"/>
              <a:gd name="T70" fmla="*/ 535 w 7393"/>
              <a:gd name="T71" fmla="*/ 1827 h 7593"/>
              <a:gd name="T72" fmla="*/ 844 w 7393"/>
              <a:gd name="T73" fmla="*/ 1381 h 7593"/>
              <a:gd name="T74" fmla="*/ 1211 w 7393"/>
              <a:gd name="T75" fmla="*/ 986 h 7593"/>
              <a:gd name="T76" fmla="*/ 1630 w 7393"/>
              <a:gd name="T77" fmla="*/ 648 h 7593"/>
              <a:gd name="T78" fmla="*/ 2093 w 7393"/>
              <a:gd name="T79" fmla="*/ 374 h 7593"/>
              <a:gd name="T80" fmla="*/ 2597 w 7393"/>
              <a:gd name="T81" fmla="*/ 170 h 7593"/>
              <a:gd name="T82" fmla="*/ 3134 w 7393"/>
              <a:gd name="T83" fmla="*/ 43 h 7593"/>
              <a:gd name="T84" fmla="*/ 3696 w 7393"/>
              <a:gd name="T85" fmla="*/ 0 h 7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3" h="7593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5" name="Rectangle 4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368800" y="2620963"/>
            <a:ext cx="1109663" cy="814387"/>
          </a:xfrm>
          <a:prstGeom prst="roundRect">
            <a:avLst>
              <a:gd name="adj" fmla="val 10679"/>
            </a:avLst>
          </a:prstGeom>
          <a:solidFill>
            <a:srgbClr val="54A6D8">
              <a:lumMod val="75000"/>
              <a:alpha val="30000"/>
            </a:srgbClr>
          </a:solidFill>
          <a:ln w="25400">
            <a:solidFill>
              <a:srgbClr val="54A6D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6" name="Rectangle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607050" y="2620963"/>
            <a:ext cx="1109663" cy="814387"/>
          </a:xfrm>
          <a:prstGeom prst="roundRect">
            <a:avLst>
              <a:gd name="adj" fmla="val 9182"/>
            </a:avLst>
          </a:prstGeom>
          <a:solidFill>
            <a:srgbClr val="54A6D8">
              <a:lumMod val="75000"/>
              <a:alpha val="30000"/>
            </a:srgbClr>
          </a:solidFill>
          <a:ln w="25400">
            <a:solidFill>
              <a:srgbClr val="54A6D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7" name="Rectangl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54825" y="2620963"/>
            <a:ext cx="1108075" cy="814387"/>
          </a:xfrm>
          <a:prstGeom prst="roundRect">
            <a:avLst>
              <a:gd name="adj" fmla="val 10679"/>
            </a:avLst>
          </a:prstGeom>
          <a:solidFill>
            <a:srgbClr val="54A6D8">
              <a:lumMod val="75000"/>
              <a:alpha val="30000"/>
            </a:srgbClr>
          </a:solidFill>
          <a:ln w="25400">
            <a:solidFill>
              <a:srgbClr val="54A6D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4708" name="Group 637"/>
          <p:cNvGrpSpPr>
            <a:grpSpLocks/>
          </p:cNvGrpSpPr>
          <p:nvPr/>
        </p:nvGrpSpPr>
        <p:grpSpPr bwMode="auto">
          <a:xfrm>
            <a:off x="4664075" y="2744788"/>
            <a:ext cx="530225" cy="538162"/>
            <a:chOff x="4581525" y="1711325"/>
            <a:chExt cx="530225" cy="538163"/>
          </a:xfrm>
        </p:grpSpPr>
        <p:sp>
          <p:nvSpPr>
            <p:cNvPr id="639" name="Freeform 3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18038" y="1716087"/>
              <a:ext cx="204787" cy="273051"/>
            </a:xfrm>
            <a:custGeom>
              <a:avLst/>
              <a:gdLst>
                <a:gd name="T0" fmla="*/ 388 w 388"/>
                <a:gd name="T1" fmla="*/ 515 h 515"/>
                <a:gd name="T2" fmla="*/ 0 w 388"/>
                <a:gd name="T3" fmla="*/ 515 h 515"/>
                <a:gd name="T4" fmla="*/ 1 w 388"/>
                <a:gd name="T5" fmla="*/ 453 h 515"/>
                <a:gd name="T6" fmla="*/ 4 w 388"/>
                <a:gd name="T7" fmla="*/ 394 h 515"/>
                <a:gd name="T8" fmla="*/ 9 w 388"/>
                <a:gd name="T9" fmla="*/ 341 h 515"/>
                <a:gd name="T10" fmla="*/ 17 w 388"/>
                <a:gd name="T11" fmla="*/ 289 h 515"/>
                <a:gd name="T12" fmla="*/ 26 w 388"/>
                <a:gd name="T13" fmla="*/ 243 h 515"/>
                <a:gd name="T14" fmla="*/ 36 w 388"/>
                <a:gd name="T15" fmla="*/ 201 h 515"/>
                <a:gd name="T16" fmla="*/ 48 w 388"/>
                <a:gd name="T17" fmla="*/ 164 h 515"/>
                <a:gd name="T18" fmla="*/ 60 w 388"/>
                <a:gd name="T19" fmla="*/ 129 h 515"/>
                <a:gd name="T20" fmla="*/ 74 w 388"/>
                <a:gd name="T21" fmla="*/ 98 h 515"/>
                <a:gd name="T22" fmla="*/ 90 w 388"/>
                <a:gd name="T23" fmla="*/ 73 h 515"/>
                <a:gd name="T24" fmla="*/ 107 w 388"/>
                <a:gd name="T25" fmla="*/ 51 h 515"/>
                <a:gd name="T26" fmla="*/ 123 w 388"/>
                <a:gd name="T27" fmla="*/ 32 h 515"/>
                <a:gd name="T28" fmla="*/ 141 w 388"/>
                <a:gd name="T29" fmla="*/ 18 h 515"/>
                <a:gd name="T30" fmla="*/ 158 w 388"/>
                <a:gd name="T31" fmla="*/ 9 h 515"/>
                <a:gd name="T32" fmla="*/ 176 w 388"/>
                <a:gd name="T33" fmla="*/ 2 h 515"/>
                <a:gd name="T34" fmla="*/ 195 w 388"/>
                <a:gd name="T35" fmla="*/ 0 h 515"/>
                <a:gd name="T36" fmla="*/ 213 w 388"/>
                <a:gd name="T37" fmla="*/ 2 h 515"/>
                <a:gd name="T38" fmla="*/ 231 w 388"/>
                <a:gd name="T39" fmla="*/ 9 h 515"/>
                <a:gd name="T40" fmla="*/ 249 w 388"/>
                <a:gd name="T41" fmla="*/ 19 h 515"/>
                <a:gd name="T42" fmla="*/ 265 w 388"/>
                <a:gd name="T43" fmla="*/ 33 h 515"/>
                <a:gd name="T44" fmla="*/ 282 w 388"/>
                <a:gd name="T45" fmla="*/ 51 h 515"/>
                <a:gd name="T46" fmla="*/ 299 w 388"/>
                <a:gd name="T47" fmla="*/ 73 h 515"/>
                <a:gd name="T48" fmla="*/ 314 w 388"/>
                <a:gd name="T49" fmla="*/ 98 h 515"/>
                <a:gd name="T50" fmla="*/ 328 w 388"/>
                <a:gd name="T51" fmla="*/ 129 h 515"/>
                <a:gd name="T52" fmla="*/ 341 w 388"/>
                <a:gd name="T53" fmla="*/ 164 h 515"/>
                <a:gd name="T54" fmla="*/ 353 w 388"/>
                <a:gd name="T55" fmla="*/ 201 h 515"/>
                <a:gd name="T56" fmla="*/ 363 w 388"/>
                <a:gd name="T57" fmla="*/ 243 h 515"/>
                <a:gd name="T58" fmla="*/ 372 w 388"/>
                <a:gd name="T59" fmla="*/ 289 h 515"/>
                <a:gd name="T60" fmla="*/ 379 w 388"/>
                <a:gd name="T61" fmla="*/ 341 h 515"/>
                <a:gd name="T62" fmla="*/ 385 w 388"/>
                <a:gd name="T63" fmla="*/ 394 h 515"/>
                <a:gd name="T64" fmla="*/ 388 w 388"/>
                <a:gd name="T65" fmla="*/ 453 h 515"/>
                <a:gd name="T66" fmla="*/ 388 w 388"/>
                <a:gd name="T6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515">
                  <a:moveTo>
                    <a:pt x="388" y="515"/>
                  </a:moveTo>
                  <a:lnTo>
                    <a:pt x="0" y="515"/>
                  </a:lnTo>
                  <a:lnTo>
                    <a:pt x="1" y="453"/>
                  </a:lnTo>
                  <a:lnTo>
                    <a:pt x="4" y="394"/>
                  </a:lnTo>
                  <a:lnTo>
                    <a:pt x="9" y="341"/>
                  </a:lnTo>
                  <a:lnTo>
                    <a:pt x="17" y="289"/>
                  </a:lnTo>
                  <a:lnTo>
                    <a:pt x="26" y="243"/>
                  </a:lnTo>
                  <a:lnTo>
                    <a:pt x="36" y="201"/>
                  </a:lnTo>
                  <a:lnTo>
                    <a:pt x="48" y="164"/>
                  </a:lnTo>
                  <a:lnTo>
                    <a:pt x="60" y="129"/>
                  </a:lnTo>
                  <a:lnTo>
                    <a:pt x="74" y="98"/>
                  </a:lnTo>
                  <a:lnTo>
                    <a:pt x="90" y="73"/>
                  </a:lnTo>
                  <a:lnTo>
                    <a:pt x="107" y="51"/>
                  </a:lnTo>
                  <a:lnTo>
                    <a:pt x="123" y="32"/>
                  </a:lnTo>
                  <a:lnTo>
                    <a:pt x="141" y="18"/>
                  </a:lnTo>
                  <a:lnTo>
                    <a:pt x="158" y="9"/>
                  </a:lnTo>
                  <a:lnTo>
                    <a:pt x="176" y="2"/>
                  </a:lnTo>
                  <a:lnTo>
                    <a:pt x="195" y="0"/>
                  </a:lnTo>
                  <a:lnTo>
                    <a:pt x="213" y="2"/>
                  </a:lnTo>
                  <a:lnTo>
                    <a:pt x="231" y="9"/>
                  </a:lnTo>
                  <a:lnTo>
                    <a:pt x="249" y="19"/>
                  </a:lnTo>
                  <a:lnTo>
                    <a:pt x="265" y="33"/>
                  </a:lnTo>
                  <a:lnTo>
                    <a:pt x="282" y="51"/>
                  </a:lnTo>
                  <a:lnTo>
                    <a:pt x="299" y="73"/>
                  </a:lnTo>
                  <a:lnTo>
                    <a:pt x="314" y="98"/>
                  </a:lnTo>
                  <a:lnTo>
                    <a:pt x="328" y="129"/>
                  </a:lnTo>
                  <a:lnTo>
                    <a:pt x="341" y="164"/>
                  </a:lnTo>
                  <a:lnTo>
                    <a:pt x="353" y="201"/>
                  </a:lnTo>
                  <a:lnTo>
                    <a:pt x="363" y="243"/>
                  </a:lnTo>
                  <a:lnTo>
                    <a:pt x="372" y="289"/>
                  </a:lnTo>
                  <a:lnTo>
                    <a:pt x="379" y="341"/>
                  </a:lnTo>
                  <a:lnTo>
                    <a:pt x="385" y="394"/>
                  </a:lnTo>
                  <a:lnTo>
                    <a:pt x="388" y="453"/>
                  </a:lnTo>
                  <a:lnTo>
                    <a:pt x="388" y="515"/>
                  </a:lnTo>
                  <a:close/>
                </a:path>
              </a:pathLst>
            </a:custGeom>
            <a:solidFill>
              <a:srgbClr val="A3D134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0" name="Freeform 3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872038" y="1989138"/>
              <a:ext cx="206375" cy="255588"/>
            </a:xfrm>
            <a:custGeom>
              <a:avLst/>
              <a:gdLst>
                <a:gd name="T0" fmla="*/ 390 w 390"/>
                <a:gd name="T1" fmla="*/ 0 h 484"/>
                <a:gd name="T2" fmla="*/ 0 w 390"/>
                <a:gd name="T3" fmla="*/ 0 h 484"/>
                <a:gd name="T4" fmla="*/ 1 w 390"/>
                <a:gd name="T5" fmla="*/ 59 h 484"/>
                <a:gd name="T6" fmla="*/ 5 w 390"/>
                <a:gd name="T7" fmla="*/ 114 h 484"/>
                <a:gd name="T8" fmla="*/ 10 w 390"/>
                <a:gd name="T9" fmla="*/ 165 h 484"/>
                <a:gd name="T10" fmla="*/ 17 w 390"/>
                <a:gd name="T11" fmla="*/ 213 h 484"/>
                <a:gd name="T12" fmla="*/ 26 w 390"/>
                <a:gd name="T13" fmla="*/ 256 h 484"/>
                <a:gd name="T14" fmla="*/ 36 w 390"/>
                <a:gd name="T15" fmla="*/ 296 h 484"/>
                <a:gd name="T16" fmla="*/ 49 w 390"/>
                <a:gd name="T17" fmla="*/ 332 h 484"/>
                <a:gd name="T18" fmla="*/ 61 w 390"/>
                <a:gd name="T19" fmla="*/ 364 h 484"/>
                <a:gd name="T20" fmla="*/ 76 w 390"/>
                <a:gd name="T21" fmla="*/ 392 h 484"/>
                <a:gd name="T22" fmla="*/ 91 w 390"/>
                <a:gd name="T23" fmla="*/ 416 h 484"/>
                <a:gd name="T24" fmla="*/ 106 w 390"/>
                <a:gd name="T25" fmla="*/ 437 h 484"/>
                <a:gd name="T26" fmla="*/ 123 w 390"/>
                <a:gd name="T27" fmla="*/ 455 h 484"/>
                <a:gd name="T28" fmla="*/ 141 w 390"/>
                <a:gd name="T29" fmla="*/ 468 h 484"/>
                <a:gd name="T30" fmla="*/ 159 w 390"/>
                <a:gd name="T31" fmla="*/ 477 h 484"/>
                <a:gd name="T32" fmla="*/ 177 w 390"/>
                <a:gd name="T33" fmla="*/ 483 h 484"/>
                <a:gd name="T34" fmla="*/ 195 w 390"/>
                <a:gd name="T35" fmla="*/ 484 h 484"/>
                <a:gd name="T36" fmla="*/ 213 w 390"/>
                <a:gd name="T37" fmla="*/ 483 h 484"/>
                <a:gd name="T38" fmla="*/ 231 w 390"/>
                <a:gd name="T39" fmla="*/ 477 h 484"/>
                <a:gd name="T40" fmla="*/ 249 w 390"/>
                <a:gd name="T41" fmla="*/ 468 h 484"/>
                <a:gd name="T42" fmla="*/ 266 w 390"/>
                <a:gd name="T43" fmla="*/ 455 h 484"/>
                <a:gd name="T44" fmla="*/ 283 w 390"/>
                <a:gd name="T45" fmla="*/ 437 h 484"/>
                <a:gd name="T46" fmla="*/ 299 w 390"/>
                <a:gd name="T47" fmla="*/ 416 h 484"/>
                <a:gd name="T48" fmla="*/ 314 w 390"/>
                <a:gd name="T49" fmla="*/ 392 h 484"/>
                <a:gd name="T50" fmla="*/ 328 w 390"/>
                <a:gd name="T51" fmla="*/ 364 h 484"/>
                <a:gd name="T52" fmla="*/ 342 w 390"/>
                <a:gd name="T53" fmla="*/ 332 h 484"/>
                <a:gd name="T54" fmla="*/ 354 w 390"/>
                <a:gd name="T55" fmla="*/ 296 h 484"/>
                <a:gd name="T56" fmla="*/ 364 w 390"/>
                <a:gd name="T57" fmla="*/ 256 h 484"/>
                <a:gd name="T58" fmla="*/ 373 w 390"/>
                <a:gd name="T59" fmla="*/ 213 h 484"/>
                <a:gd name="T60" fmla="*/ 379 w 390"/>
                <a:gd name="T61" fmla="*/ 165 h 484"/>
                <a:gd name="T62" fmla="*/ 384 w 390"/>
                <a:gd name="T63" fmla="*/ 114 h 484"/>
                <a:gd name="T64" fmla="*/ 388 w 390"/>
                <a:gd name="T65" fmla="*/ 59 h 484"/>
                <a:gd name="T66" fmla="*/ 390 w 390"/>
                <a:gd name="T6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484">
                  <a:moveTo>
                    <a:pt x="390" y="0"/>
                  </a:moveTo>
                  <a:lnTo>
                    <a:pt x="0" y="0"/>
                  </a:lnTo>
                  <a:lnTo>
                    <a:pt x="1" y="59"/>
                  </a:lnTo>
                  <a:lnTo>
                    <a:pt x="5" y="114"/>
                  </a:lnTo>
                  <a:lnTo>
                    <a:pt x="10" y="165"/>
                  </a:lnTo>
                  <a:lnTo>
                    <a:pt x="17" y="213"/>
                  </a:lnTo>
                  <a:lnTo>
                    <a:pt x="26" y="256"/>
                  </a:lnTo>
                  <a:lnTo>
                    <a:pt x="36" y="296"/>
                  </a:lnTo>
                  <a:lnTo>
                    <a:pt x="49" y="332"/>
                  </a:lnTo>
                  <a:lnTo>
                    <a:pt x="61" y="364"/>
                  </a:lnTo>
                  <a:lnTo>
                    <a:pt x="76" y="392"/>
                  </a:lnTo>
                  <a:lnTo>
                    <a:pt x="91" y="416"/>
                  </a:lnTo>
                  <a:lnTo>
                    <a:pt x="106" y="437"/>
                  </a:lnTo>
                  <a:lnTo>
                    <a:pt x="123" y="455"/>
                  </a:lnTo>
                  <a:lnTo>
                    <a:pt x="141" y="468"/>
                  </a:lnTo>
                  <a:lnTo>
                    <a:pt x="159" y="477"/>
                  </a:lnTo>
                  <a:lnTo>
                    <a:pt x="177" y="483"/>
                  </a:lnTo>
                  <a:lnTo>
                    <a:pt x="195" y="484"/>
                  </a:lnTo>
                  <a:lnTo>
                    <a:pt x="213" y="483"/>
                  </a:lnTo>
                  <a:lnTo>
                    <a:pt x="231" y="477"/>
                  </a:lnTo>
                  <a:lnTo>
                    <a:pt x="249" y="468"/>
                  </a:lnTo>
                  <a:lnTo>
                    <a:pt x="266" y="455"/>
                  </a:lnTo>
                  <a:lnTo>
                    <a:pt x="283" y="437"/>
                  </a:lnTo>
                  <a:lnTo>
                    <a:pt x="299" y="416"/>
                  </a:lnTo>
                  <a:lnTo>
                    <a:pt x="314" y="392"/>
                  </a:lnTo>
                  <a:lnTo>
                    <a:pt x="328" y="364"/>
                  </a:lnTo>
                  <a:lnTo>
                    <a:pt x="342" y="332"/>
                  </a:lnTo>
                  <a:lnTo>
                    <a:pt x="354" y="296"/>
                  </a:lnTo>
                  <a:lnTo>
                    <a:pt x="364" y="256"/>
                  </a:lnTo>
                  <a:lnTo>
                    <a:pt x="373" y="213"/>
                  </a:lnTo>
                  <a:lnTo>
                    <a:pt x="379" y="165"/>
                  </a:lnTo>
                  <a:lnTo>
                    <a:pt x="384" y="114"/>
                  </a:lnTo>
                  <a:lnTo>
                    <a:pt x="388" y="59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1" name="Freeform 3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84700" y="1909762"/>
              <a:ext cx="512763" cy="157163"/>
            </a:xfrm>
            <a:custGeom>
              <a:avLst/>
              <a:gdLst>
                <a:gd name="T0" fmla="*/ 0 w 969"/>
                <a:gd name="T1" fmla="*/ 135 h 298"/>
                <a:gd name="T2" fmla="*/ 16 w 969"/>
                <a:gd name="T3" fmla="*/ 116 h 298"/>
                <a:gd name="T4" fmla="*/ 31 w 969"/>
                <a:gd name="T5" fmla="*/ 98 h 298"/>
                <a:gd name="T6" fmla="*/ 48 w 969"/>
                <a:gd name="T7" fmla="*/ 83 h 298"/>
                <a:gd name="T8" fmla="*/ 63 w 969"/>
                <a:gd name="T9" fmla="*/ 69 h 298"/>
                <a:gd name="T10" fmla="*/ 79 w 969"/>
                <a:gd name="T11" fmla="*/ 56 h 298"/>
                <a:gd name="T12" fmla="*/ 95 w 969"/>
                <a:gd name="T13" fmla="*/ 44 h 298"/>
                <a:gd name="T14" fmla="*/ 111 w 969"/>
                <a:gd name="T15" fmla="*/ 34 h 298"/>
                <a:gd name="T16" fmla="*/ 126 w 969"/>
                <a:gd name="T17" fmla="*/ 25 h 298"/>
                <a:gd name="T18" fmla="*/ 141 w 969"/>
                <a:gd name="T19" fmla="*/ 19 h 298"/>
                <a:gd name="T20" fmla="*/ 158 w 969"/>
                <a:gd name="T21" fmla="*/ 12 h 298"/>
                <a:gd name="T22" fmla="*/ 173 w 969"/>
                <a:gd name="T23" fmla="*/ 7 h 298"/>
                <a:gd name="T24" fmla="*/ 189 w 969"/>
                <a:gd name="T25" fmla="*/ 3 h 298"/>
                <a:gd name="T26" fmla="*/ 205 w 969"/>
                <a:gd name="T27" fmla="*/ 1 h 298"/>
                <a:gd name="T28" fmla="*/ 221 w 969"/>
                <a:gd name="T29" fmla="*/ 0 h 298"/>
                <a:gd name="T30" fmla="*/ 236 w 969"/>
                <a:gd name="T31" fmla="*/ 0 h 298"/>
                <a:gd name="T32" fmla="*/ 252 w 969"/>
                <a:gd name="T33" fmla="*/ 0 h 298"/>
                <a:gd name="T34" fmla="*/ 277 w 969"/>
                <a:gd name="T35" fmla="*/ 2 h 298"/>
                <a:gd name="T36" fmla="*/ 302 w 969"/>
                <a:gd name="T37" fmla="*/ 9 h 298"/>
                <a:gd name="T38" fmla="*/ 326 w 969"/>
                <a:gd name="T39" fmla="*/ 16 h 298"/>
                <a:gd name="T40" fmla="*/ 349 w 969"/>
                <a:gd name="T41" fmla="*/ 28 h 298"/>
                <a:gd name="T42" fmla="*/ 371 w 969"/>
                <a:gd name="T43" fmla="*/ 41 h 298"/>
                <a:gd name="T44" fmla="*/ 394 w 969"/>
                <a:gd name="T45" fmla="*/ 55 h 298"/>
                <a:gd name="T46" fmla="*/ 414 w 969"/>
                <a:gd name="T47" fmla="*/ 70 h 298"/>
                <a:gd name="T48" fmla="*/ 436 w 969"/>
                <a:gd name="T49" fmla="*/ 87 h 298"/>
                <a:gd name="T50" fmla="*/ 476 w 969"/>
                <a:gd name="T51" fmla="*/ 123 h 298"/>
                <a:gd name="T52" fmla="*/ 517 w 969"/>
                <a:gd name="T53" fmla="*/ 161 h 298"/>
                <a:gd name="T54" fmla="*/ 555 w 969"/>
                <a:gd name="T55" fmla="*/ 198 h 298"/>
                <a:gd name="T56" fmla="*/ 595 w 969"/>
                <a:gd name="T57" fmla="*/ 232 h 298"/>
                <a:gd name="T58" fmla="*/ 614 w 969"/>
                <a:gd name="T59" fmla="*/ 247 h 298"/>
                <a:gd name="T60" fmla="*/ 635 w 969"/>
                <a:gd name="T61" fmla="*/ 261 h 298"/>
                <a:gd name="T62" fmla="*/ 655 w 969"/>
                <a:gd name="T63" fmla="*/ 274 h 298"/>
                <a:gd name="T64" fmla="*/ 676 w 969"/>
                <a:gd name="T65" fmla="*/ 283 h 298"/>
                <a:gd name="T66" fmla="*/ 696 w 969"/>
                <a:gd name="T67" fmla="*/ 291 h 298"/>
                <a:gd name="T68" fmla="*/ 718 w 969"/>
                <a:gd name="T69" fmla="*/ 296 h 298"/>
                <a:gd name="T70" fmla="*/ 740 w 969"/>
                <a:gd name="T71" fmla="*/ 298 h 298"/>
                <a:gd name="T72" fmla="*/ 762 w 969"/>
                <a:gd name="T73" fmla="*/ 298 h 298"/>
                <a:gd name="T74" fmla="*/ 785 w 969"/>
                <a:gd name="T75" fmla="*/ 293 h 298"/>
                <a:gd name="T76" fmla="*/ 809 w 969"/>
                <a:gd name="T77" fmla="*/ 285 h 298"/>
                <a:gd name="T78" fmla="*/ 833 w 969"/>
                <a:gd name="T79" fmla="*/ 274 h 298"/>
                <a:gd name="T80" fmla="*/ 859 w 969"/>
                <a:gd name="T81" fmla="*/ 257 h 298"/>
                <a:gd name="T82" fmla="*/ 885 w 969"/>
                <a:gd name="T83" fmla="*/ 237 h 298"/>
                <a:gd name="T84" fmla="*/ 911 w 969"/>
                <a:gd name="T85" fmla="*/ 211 h 298"/>
                <a:gd name="T86" fmla="*/ 940 w 969"/>
                <a:gd name="T87" fmla="*/ 182 h 298"/>
                <a:gd name="T88" fmla="*/ 969 w 969"/>
                <a:gd name="T89" fmla="*/ 14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9" h="298">
                  <a:moveTo>
                    <a:pt x="0" y="135"/>
                  </a:moveTo>
                  <a:lnTo>
                    <a:pt x="16" y="116"/>
                  </a:lnTo>
                  <a:lnTo>
                    <a:pt x="31" y="98"/>
                  </a:lnTo>
                  <a:lnTo>
                    <a:pt x="48" y="83"/>
                  </a:lnTo>
                  <a:lnTo>
                    <a:pt x="63" y="69"/>
                  </a:lnTo>
                  <a:lnTo>
                    <a:pt x="79" y="56"/>
                  </a:lnTo>
                  <a:lnTo>
                    <a:pt x="95" y="44"/>
                  </a:lnTo>
                  <a:lnTo>
                    <a:pt x="111" y="34"/>
                  </a:lnTo>
                  <a:lnTo>
                    <a:pt x="126" y="25"/>
                  </a:lnTo>
                  <a:lnTo>
                    <a:pt x="141" y="19"/>
                  </a:lnTo>
                  <a:lnTo>
                    <a:pt x="158" y="12"/>
                  </a:lnTo>
                  <a:lnTo>
                    <a:pt x="173" y="7"/>
                  </a:lnTo>
                  <a:lnTo>
                    <a:pt x="189" y="3"/>
                  </a:lnTo>
                  <a:lnTo>
                    <a:pt x="205" y="1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52" y="0"/>
                  </a:lnTo>
                  <a:lnTo>
                    <a:pt x="277" y="2"/>
                  </a:lnTo>
                  <a:lnTo>
                    <a:pt x="302" y="9"/>
                  </a:lnTo>
                  <a:lnTo>
                    <a:pt x="326" y="16"/>
                  </a:lnTo>
                  <a:lnTo>
                    <a:pt x="349" y="28"/>
                  </a:lnTo>
                  <a:lnTo>
                    <a:pt x="371" y="41"/>
                  </a:lnTo>
                  <a:lnTo>
                    <a:pt x="394" y="55"/>
                  </a:lnTo>
                  <a:lnTo>
                    <a:pt x="414" y="70"/>
                  </a:lnTo>
                  <a:lnTo>
                    <a:pt x="436" y="87"/>
                  </a:lnTo>
                  <a:lnTo>
                    <a:pt x="476" y="123"/>
                  </a:lnTo>
                  <a:lnTo>
                    <a:pt x="517" y="161"/>
                  </a:lnTo>
                  <a:lnTo>
                    <a:pt x="555" y="198"/>
                  </a:lnTo>
                  <a:lnTo>
                    <a:pt x="595" y="232"/>
                  </a:lnTo>
                  <a:lnTo>
                    <a:pt x="614" y="247"/>
                  </a:lnTo>
                  <a:lnTo>
                    <a:pt x="635" y="261"/>
                  </a:lnTo>
                  <a:lnTo>
                    <a:pt x="655" y="274"/>
                  </a:lnTo>
                  <a:lnTo>
                    <a:pt x="676" y="283"/>
                  </a:lnTo>
                  <a:lnTo>
                    <a:pt x="696" y="291"/>
                  </a:lnTo>
                  <a:lnTo>
                    <a:pt x="718" y="296"/>
                  </a:lnTo>
                  <a:lnTo>
                    <a:pt x="740" y="298"/>
                  </a:lnTo>
                  <a:lnTo>
                    <a:pt x="762" y="298"/>
                  </a:lnTo>
                  <a:lnTo>
                    <a:pt x="785" y="293"/>
                  </a:lnTo>
                  <a:lnTo>
                    <a:pt x="809" y="285"/>
                  </a:lnTo>
                  <a:lnTo>
                    <a:pt x="833" y="274"/>
                  </a:lnTo>
                  <a:lnTo>
                    <a:pt x="859" y="257"/>
                  </a:lnTo>
                  <a:lnTo>
                    <a:pt x="885" y="237"/>
                  </a:lnTo>
                  <a:lnTo>
                    <a:pt x="911" y="211"/>
                  </a:lnTo>
                  <a:lnTo>
                    <a:pt x="940" y="182"/>
                  </a:lnTo>
                  <a:lnTo>
                    <a:pt x="969" y="146"/>
                  </a:lnTo>
                </a:path>
              </a:pathLst>
            </a:custGeom>
            <a:noFill/>
            <a:ln w="25400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14797" name="Group 641"/>
            <p:cNvGrpSpPr>
              <a:grpSpLocks/>
            </p:cNvGrpSpPr>
            <p:nvPr/>
          </p:nvGrpSpPr>
          <p:grpSpPr bwMode="auto">
            <a:xfrm>
              <a:off x="4581525" y="1711325"/>
              <a:ext cx="530225" cy="538163"/>
              <a:chOff x="4581525" y="1711325"/>
              <a:chExt cx="530225" cy="538163"/>
            </a:xfrm>
          </p:grpSpPr>
          <p:sp>
            <p:nvSpPr>
              <p:cNvPr id="643" name="Line 299">
                <a:extLst>
                  <a:ext uri="{FF2B5EF4-FFF2-40B4-BE49-F238E27FC236}"/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1525" y="1711325"/>
                <a:ext cx="0" cy="538163"/>
              </a:xfrm>
              <a:prstGeom prst="line">
                <a:avLst/>
              </a:prstGeom>
              <a:noFill/>
              <a:ln w="158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4" name="Line 300">
                <a:extLst>
                  <a:ext uri="{FF2B5EF4-FFF2-40B4-BE49-F238E27FC236}"/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1525" y="1989138"/>
                <a:ext cx="530225" cy="0"/>
              </a:xfrm>
              <a:prstGeom prst="line">
                <a:avLst/>
              </a:prstGeom>
              <a:noFill/>
              <a:ln w="1587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4709" name="Group 644"/>
          <p:cNvGrpSpPr>
            <a:grpSpLocks/>
          </p:cNvGrpSpPr>
          <p:nvPr/>
        </p:nvGrpSpPr>
        <p:grpSpPr bwMode="auto">
          <a:xfrm>
            <a:off x="5946775" y="2747963"/>
            <a:ext cx="457200" cy="530225"/>
            <a:chOff x="5864225" y="1714500"/>
            <a:chExt cx="457200" cy="530225"/>
          </a:xfrm>
        </p:grpSpPr>
        <p:sp>
          <p:nvSpPr>
            <p:cNvPr id="646" name="Freeform 3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935663" y="1824037"/>
              <a:ext cx="311150" cy="309563"/>
            </a:xfrm>
            <a:custGeom>
              <a:avLst/>
              <a:gdLst>
                <a:gd name="T0" fmla="*/ 323 w 587"/>
                <a:gd name="T1" fmla="*/ 1 h 587"/>
                <a:gd name="T2" fmla="*/ 367 w 587"/>
                <a:gd name="T3" fmla="*/ 9 h 587"/>
                <a:gd name="T4" fmla="*/ 408 w 587"/>
                <a:gd name="T5" fmla="*/ 23 h 587"/>
                <a:gd name="T6" fmla="*/ 446 w 587"/>
                <a:gd name="T7" fmla="*/ 42 h 587"/>
                <a:gd name="T8" fmla="*/ 481 w 587"/>
                <a:gd name="T9" fmla="*/ 67 h 587"/>
                <a:gd name="T10" fmla="*/ 511 w 587"/>
                <a:gd name="T11" fmla="*/ 96 h 587"/>
                <a:gd name="T12" fmla="*/ 537 w 587"/>
                <a:gd name="T13" fmla="*/ 130 h 587"/>
                <a:gd name="T14" fmla="*/ 558 w 587"/>
                <a:gd name="T15" fmla="*/ 167 h 587"/>
                <a:gd name="T16" fmla="*/ 574 w 587"/>
                <a:gd name="T17" fmla="*/ 206 h 587"/>
                <a:gd name="T18" fmla="*/ 583 w 587"/>
                <a:gd name="T19" fmla="*/ 249 h 587"/>
                <a:gd name="T20" fmla="*/ 587 w 587"/>
                <a:gd name="T21" fmla="*/ 294 h 587"/>
                <a:gd name="T22" fmla="*/ 583 w 587"/>
                <a:gd name="T23" fmla="*/ 339 h 587"/>
                <a:gd name="T24" fmla="*/ 574 w 587"/>
                <a:gd name="T25" fmla="*/ 381 h 587"/>
                <a:gd name="T26" fmla="*/ 558 w 587"/>
                <a:gd name="T27" fmla="*/ 421 h 587"/>
                <a:gd name="T28" fmla="*/ 537 w 587"/>
                <a:gd name="T29" fmla="*/ 458 h 587"/>
                <a:gd name="T30" fmla="*/ 511 w 587"/>
                <a:gd name="T31" fmla="*/ 491 h 587"/>
                <a:gd name="T32" fmla="*/ 481 w 587"/>
                <a:gd name="T33" fmla="*/ 521 h 587"/>
                <a:gd name="T34" fmla="*/ 446 w 587"/>
                <a:gd name="T35" fmla="*/ 545 h 587"/>
                <a:gd name="T36" fmla="*/ 408 w 587"/>
                <a:gd name="T37" fmla="*/ 564 h 587"/>
                <a:gd name="T38" fmla="*/ 367 w 587"/>
                <a:gd name="T39" fmla="*/ 578 h 587"/>
                <a:gd name="T40" fmla="*/ 323 w 587"/>
                <a:gd name="T41" fmla="*/ 586 h 587"/>
                <a:gd name="T42" fmla="*/ 278 w 587"/>
                <a:gd name="T43" fmla="*/ 587 h 587"/>
                <a:gd name="T44" fmla="*/ 235 w 587"/>
                <a:gd name="T45" fmla="*/ 581 h 587"/>
                <a:gd name="T46" fmla="*/ 192 w 587"/>
                <a:gd name="T47" fmla="*/ 569 h 587"/>
                <a:gd name="T48" fmla="*/ 154 w 587"/>
                <a:gd name="T49" fmla="*/ 551 h 587"/>
                <a:gd name="T50" fmla="*/ 118 w 587"/>
                <a:gd name="T51" fmla="*/ 528 h 587"/>
                <a:gd name="T52" fmla="*/ 86 w 587"/>
                <a:gd name="T53" fmla="*/ 501 h 587"/>
                <a:gd name="T54" fmla="*/ 59 w 587"/>
                <a:gd name="T55" fmla="*/ 469 h 587"/>
                <a:gd name="T56" fmla="*/ 36 w 587"/>
                <a:gd name="T57" fmla="*/ 433 h 587"/>
                <a:gd name="T58" fmla="*/ 18 w 587"/>
                <a:gd name="T59" fmla="*/ 395 h 587"/>
                <a:gd name="T60" fmla="*/ 7 w 587"/>
                <a:gd name="T61" fmla="*/ 353 h 587"/>
                <a:gd name="T62" fmla="*/ 0 w 587"/>
                <a:gd name="T63" fmla="*/ 309 h 587"/>
                <a:gd name="T64" fmla="*/ 1 w 587"/>
                <a:gd name="T65" fmla="*/ 263 h 587"/>
                <a:gd name="T66" fmla="*/ 9 w 587"/>
                <a:gd name="T67" fmla="*/ 221 h 587"/>
                <a:gd name="T68" fmla="*/ 23 w 587"/>
                <a:gd name="T69" fmla="*/ 180 h 587"/>
                <a:gd name="T70" fmla="*/ 42 w 587"/>
                <a:gd name="T71" fmla="*/ 141 h 587"/>
                <a:gd name="T72" fmla="*/ 67 w 587"/>
                <a:gd name="T73" fmla="*/ 107 h 587"/>
                <a:gd name="T74" fmla="*/ 96 w 587"/>
                <a:gd name="T75" fmla="*/ 76 h 587"/>
                <a:gd name="T76" fmla="*/ 130 w 587"/>
                <a:gd name="T77" fmla="*/ 50 h 587"/>
                <a:gd name="T78" fmla="*/ 167 w 587"/>
                <a:gd name="T79" fmla="*/ 30 h 587"/>
                <a:gd name="T80" fmla="*/ 206 w 587"/>
                <a:gd name="T81" fmla="*/ 13 h 587"/>
                <a:gd name="T82" fmla="*/ 249 w 587"/>
                <a:gd name="T83" fmla="*/ 4 h 587"/>
                <a:gd name="T84" fmla="*/ 294 w 587"/>
                <a:gd name="T85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7" h="587">
                  <a:moveTo>
                    <a:pt x="294" y="0"/>
                  </a:moveTo>
                  <a:lnTo>
                    <a:pt x="309" y="0"/>
                  </a:lnTo>
                  <a:lnTo>
                    <a:pt x="323" y="1"/>
                  </a:lnTo>
                  <a:lnTo>
                    <a:pt x="338" y="4"/>
                  </a:lnTo>
                  <a:lnTo>
                    <a:pt x="353" y="7"/>
                  </a:lnTo>
                  <a:lnTo>
                    <a:pt x="367" y="9"/>
                  </a:lnTo>
                  <a:lnTo>
                    <a:pt x="381" y="13"/>
                  </a:lnTo>
                  <a:lnTo>
                    <a:pt x="395" y="18"/>
                  </a:lnTo>
                  <a:lnTo>
                    <a:pt x="408" y="23"/>
                  </a:lnTo>
                  <a:lnTo>
                    <a:pt x="420" y="30"/>
                  </a:lnTo>
                  <a:lnTo>
                    <a:pt x="433" y="36"/>
                  </a:lnTo>
                  <a:lnTo>
                    <a:pt x="446" y="42"/>
                  </a:lnTo>
                  <a:lnTo>
                    <a:pt x="458" y="50"/>
                  </a:lnTo>
                  <a:lnTo>
                    <a:pt x="469" y="58"/>
                  </a:lnTo>
                  <a:lnTo>
                    <a:pt x="481" y="67"/>
                  </a:lnTo>
                  <a:lnTo>
                    <a:pt x="491" y="76"/>
                  </a:lnTo>
                  <a:lnTo>
                    <a:pt x="501" y="86"/>
                  </a:lnTo>
                  <a:lnTo>
                    <a:pt x="511" y="96"/>
                  </a:lnTo>
                  <a:lnTo>
                    <a:pt x="520" y="107"/>
                  </a:lnTo>
                  <a:lnTo>
                    <a:pt x="529" y="118"/>
                  </a:lnTo>
                  <a:lnTo>
                    <a:pt x="537" y="130"/>
                  </a:lnTo>
                  <a:lnTo>
                    <a:pt x="545" y="141"/>
                  </a:lnTo>
                  <a:lnTo>
                    <a:pt x="551" y="154"/>
                  </a:lnTo>
                  <a:lnTo>
                    <a:pt x="558" y="167"/>
                  </a:lnTo>
                  <a:lnTo>
                    <a:pt x="564" y="180"/>
                  </a:lnTo>
                  <a:lnTo>
                    <a:pt x="569" y="192"/>
                  </a:lnTo>
                  <a:lnTo>
                    <a:pt x="574" y="206"/>
                  </a:lnTo>
                  <a:lnTo>
                    <a:pt x="578" y="221"/>
                  </a:lnTo>
                  <a:lnTo>
                    <a:pt x="581" y="235"/>
                  </a:lnTo>
                  <a:lnTo>
                    <a:pt x="583" y="249"/>
                  </a:lnTo>
                  <a:lnTo>
                    <a:pt x="586" y="263"/>
                  </a:lnTo>
                  <a:lnTo>
                    <a:pt x="587" y="278"/>
                  </a:lnTo>
                  <a:lnTo>
                    <a:pt x="587" y="294"/>
                  </a:lnTo>
                  <a:lnTo>
                    <a:pt x="587" y="309"/>
                  </a:lnTo>
                  <a:lnTo>
                    <a:pt x="586" y="323"/>
                  </a:lnTo>
                  <a:lnTo>
                    <a:pt x="583" y="339"/>
                  </a:lnTo>
                  <a:lnTo>
                    <a:pt x="581" y="353"/>
                  </a:lnTo>
                  <a:lnTo>
                    <a:pt x="578" y="367"/>
                  </a:lnTo>
                  <a:lnTo>
                    <a:pt x="574" y="381"/>
                  </a:lnTo>
                  <a:lnTo>
                    <a:pt x="569" y="395"/>
                  </a:lnTo>
                  <a:lnTo>
                    <a:pt x="564" y="408"/>
                  </a:lnTo>
                  <a:lnTo>
                    <a:pt x="558" y="421"/>
                  </a:lnTo>
                  <a:lnTo>
                    <a:pt x="551" y="433"/>
                  </a:lnTo>
                  <a:lnTo>
                    <a:pt x="545" y="446"/>
                  </a:lnTo>
                  <a:lnTo>
                    <a:pt x="537" y="458"/>
                  </a:lnTo>
                  <a:lnTo>
                    <a:pt x="529" y="469"/>
                  </a:lnTo>
                  <a:lnTo>
                    <a:pt x="520" y="481"/>
                  </a:lnTo>
                  <a:lnTo>
                    <a:pt x="511" y="491"/>
                  </a:lnTo>
                  <a:lnTo>
                    <a:pt x="501" y="501"/>
                  </a:lnTo>
                  <a:lnTo>
                    <a:pt x="491" y="510"/>
                  </a:lnTo>
                  <a:lnTo>
                    <a:pt x="481" y="521"/>
                  </a:lnTo>
                  <a:lnTo>
                    <a:pt x="469" y="528"/>
                  </a:lnTo>
                  <a:lnTo>
                    <a:pt x="458" y="537"/>
                  </a:lnTo>
                  <a:lnTo>
                    <a:pt x="446" y="545"/>
                  </a:lnTo>
                  <a:lnTo>
                    <a:pt x="433" y="551"/>
                  </a:lnTo>
                  <a:lnTo>
                    <a:pt x="420" y="558"/>
                  </a:lnTo>
                  <a:lnTo>
                    <a:pt x="408" y="564"/>
                  </a:lnTo>
                  <a:lnTo>
                    <a:pt x="395" y="569"/>
                  </a:lnTo>
                  <a:lnTo>
                    <a:pt x="381" y="574"/>
                  </a:lnTo>
                  <a:lnTo>
                    <a:pt x="367" y="578"/>
                  </a:lnTo>
                  <a:lnTo>
                    <a:pt x="353" y="581"/>
                  </a:lnTo>
                  <a:lnTo>
                    <a:pt x="338" y="583"/>
                  </a:lnTo>
                  <a:lnTo>
                    <a:pt x="323" y="586"/>
                  </a:lnTo>
                  <a:lnTo>
                    <a:pt x="309" y="587"/>
                  </a:lnTo>
                  <a:lnTo>
                    <a:pt x="294" y="587"/>
                  </a:lnTo>
                  <a:lnTo>
                    <a:pt x="278" y="587"/>
                  </a:lnTo>
                  <a:lnTo>
                    <a:pt x="264" y="586"/>
                  </a:lnTo>
                  <a:lnTo>
                    <a:pt x="249" y="583"/>
                  </a:lnTo>
                  <a:lnTo>
                    <a:pt x="235" y="581"/>
                  </a:lnTo>
                  <a:lnTo>
                    <a:pt x="221" y="578"/>
                  </a:lnTo>
                  <a:lnTo>
                    <a:pt x="206" y="574"/>
                  </a:lnTo>
                  <a:lnTo>
                    <a:pt x="192" y="569"/>
                  </a:lnTo>
                  <a:lnTo>
                    <a:pt x="180" y="564"/>
                  </a:lnTo>
                  <a:lnTo>
                    <a:pt x="167" y="558"/>
                  </a:lnTo>
                  <a:lnTo>
                    <a:pt x="154" y="551"/>
                  </a:lnTo>
                  <a:lnTo>
                    <a:pt x="141" y="545"/>
                  </a:lnTo>
                  <a:lnTo>
                    <a:pt x="130" y="537"/>
                  </a:lnTo>
                  <a:lnTo>
                    <a:pt x="118" y="528"/>
                  </a:lnTo>
                  <a:lnTo>
                    <a:pt x="107" y="521"/>
                  </a:lnTo>
                  <a:lnTo>
                    <a:pt x="96" y="510"/>
                  </a:lnTo>
                  <a:lnTo>
                    <a:pt x="86" y="501"/>
                  </a:lnTo>
                  <a:lnTo>
                    <a:pt x="77" y="491"/>
                  </a:lnTo>
                  <a:lnTo>
                    <a:pt x="67" y="481"/>
                  </a:lnTo>
                  <a:lnTo>
                    <a:pt x="59" y="469"/>
                  </a:lnTo>
                  <a:lnTo>
                    <a:pt x="50" y="458"/>
                  </a:lnTo>
                  <a:lnTo>
                    <a:pt x="42" y="446"/>
                  </a:lnTo>
                  <a:lnTo>
                    <a:pt x="36" y="433"/>
                  </a:lnTo>
                  <a:lnTo>
                    <a:pt x="30" y="421"/>
                  </a:lnTo>
                  <a:lnTo>
                    <a:pt x="23" y="408"/>
                  </a:lnTo>
                  <a:lnTo>
                    <a:pt x="18" y="395"/>
                  </a:lnTo>
                  <a:lnTo>
                    <a:pt x="13" y="381"/>
                  </a:lnTo>
                  <a:lnTo>
                    <a:pt x="9" y="367"/>
                  </a:lnTo>
                  <a:lnTo>
                    <a:pt x="7" y="353"/>
                  </a:lnTo>
                  <a:lnTo>
                    <a:pt x="4" y="339"/>
                  </a:lnTo>
                  <a:lnTo>
                    <a:pt x="1" y="323"/>
                  </a:lnTo>
                  <a:lnTo>
                    <a:pt x="0" y="309"/>
                  </a:lnTo>
                  <a:lnTo>
                    <a:pt x="0" y="294"/>
                  </a:lnTo>
                  <a:lnTo>
                    <a:pt x="0" y="278"/>
                  </a:lnTo>
                  <a:lnTo>
                    <a:pt x="1" y="263"/>
                  </a:lnTo>
                  <a:lnTo>
                    <a:pt x="4" y="249"/>
                  </a:lnTo>
                  <a:lnTo>
                    <a:pt x="7" y="235"/>
                  </a:lnTo>
                  <a:lnTo>
                    <a:pt x="9" y="221"/>
                  </a:lnTo>
                  <a:lnTo>
                    <a:pt x="13" y="206"/>
                  </a:lnTo>
                  <a:lnTo>
                    <a:pt x="18" y="192"/>
                  </a:lnTo>
                  <a:lnTo>
                    <a:pt x="23" y="180"/>
                  </a:lnTo>
                  <a:lnTo>
                    <a:pt x="30" y="167"/>
                  </a:lnTo>
                  <a:lnTo>
                    <a:pt x="36" y="154"/>
                  </a:lnTo>
                  <a:lnTo>
                    <a:pt x="42" y="141"/>
                  </a:lnTo>
                  <a:lnTo>
                    <a:pt x="50" y="130"/>
                  </a:lnTo>
                  <a:lnTo>
                    <a:pt x="59" y="118"/>
                  </a:lnTo>
                  <a:lnTo>
                    <a:pt x="67" y="107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8"/>
                  </a:lnTo>
                  <a:lnTo>
                    <a:pt x="130" y="50"/>
                  </a:lnTo>
                  <a:lnTo>
                    <a:pt x="141" y="42"/>
                  </a:lnTo>
                  <a:lnTo>
                    <a:pt x="154" y="36"/>
                  </a:lnTo>
                  <a:lnTo>
                    <a:pt x="167" y="30"/>
                  </a:lnTo>
                  <a:lnTo>
                    <a:pt x="180" y="23"/>
                  </a:lnTo>
                  <a:lnTo>
                    <a:pt x="192" y="18"/>
                  </a:lnTo>
                  <a:lnTo>
                    <a:pt x="206" y="13"/>
                  </a:lnTo>
                  <a:lnTo>
                    <a:pt x="221" y="9"/>
                  </a:lnTo>
                  <a:lnTo>
                    <a:pt x="235" y="7"/>
                  </a:lnTo>
                  <a:lnTo>
                    <a:pt x="249" y="4"/>
                  </a:lnTo>
                  <a:lnTo>
                    <a:pt x="264" y="1"/>
                  </a:lnTo>
                  <a:lnTo>
                    <a:pt x="278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3D134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7" name="Freeform 30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5916613" y="1770062"/>
              <a:ext cx="344487" cy="315913"/>
            </a:xfrm>
            <a:custGeom>
              <a:avLst/>
              <a:gdLst>
                <a:gd name="T0" fmla="*/ 386 w 650"/>
                <a:gd name="T1" fmla="*/ 201 h 598"/>
                <a:gd name="T2" fmla="*/ 432 w 650"/>
                <a:gd name="T3" fmla="*/ 221 h 598"/>
                <a:gd name="T4" fmla="*/ 473 w 650"/>
                <a:gd name="T5" fmla="*/ 252 h 598"/>
                <a:gd name="T6" fmla="*/ 508 w 650"/>
                <a:gd name="T7" fmla="*/ 300 h 598"/>
                <a:gd name="T8" fmla="*/ 528 w 650"/>
                <a:gd name="T9" fmla="*/ 355 h 598"/>
                <a:gd name="T10" fmla="*/ 532 w 650"/>
                <a:gd name="T11" fmla="*/ 407 h 598"/>
                <a:gd name="T12" fmla="*/ 527 w 650"/>
                <a:gd name="T13" fmla="*/ 442 h 598"/>
                <a:gd name="T14" fmla="*/ 650 w 650"/>
                <a:gd name="T15" fmla="*/ 562 h 598"/>
                <a:gd name="T16" fmla="*/ 487 w 650"/>
                <a:gd name="T17" fmla="*/ 524 h 598"/>
                <a:gd name="T18" fmla="*/ 442 w 650"/>
                <a:gd name="T19" fmla="*/ 564 h 598"/>
                <a:gd name="T20" fmla="*/ 390 w 650"/>
                <a:gd name="T21" fmla="*/ 589 h 598"/>
                <a:gd name="T22" fmla="*/ 330 w 650"/>
                <a:gd name="T23" fmla="*/ 598 h 598"/>
                <a:gd name="T24" fmla="*/ 269 w 650"/>
                <a:gd name="T25" fmla="*/ 589 h 598"/>
                <a:gd name="T26" fmla="*/ 217 w 650"/>
                <a:gd name="T27" fmla="*/ 564 h 598"/>
                <a:gd name="T28" fmla="*/ 171 w 650"/>
                <a:gd name="T29" fmla="*/ 521 h 598"/>
                <a:gd name="T30" fmla="*/ 0 w 650"/>
                <a:gd name="T31" fmla="*/ 558 h 598"/>
                <a:gd name="T32" fmla="*/ 132 w 650"/>
                <a:gd name="T33" fmla="*/ 439 h 598"/>
                <a:gd name="T34" fmla="*/ 128 w 650"/>
                <a:gd name="T35" fmla="*/ 375 h 598"/>
                <a:gd name="T36" fmla="*/ 143 w 650"/>
                <a:gd name="T37" fmla="*/ 316 h 598"/>
                <a:gd name="T38" fmla="*/ 173 w 650"/>
                <a:gd name="T39" fmla="*/ 266 h 598"/>
                <a:gd name="T40" fmla="*/ 216 w 650"/>
                <a:gd name="T41" fmla="*/ 228 h 598"/>
                <a:gd name="T42" fmla="*/ 267 w 650"/>
                <a:gd name="T43" fmla="*/ 203 h 598"/>
                <a:gd name="T44" fmla="*/ 324 w 650"/>
                <a:gd name="T45" fmla="*/ 193 h 598"/>
                <a:gd name="T46" fmla="*/ 350 w 650"/>
                <a:gd name="T47" fmla="*/ 194 h 598"/>
                <a:gd name="T48" fmla="*/ 262 w 650"/>
                <a:gd name="T49" fmla="*/ 344 h 598"/>
                <a:gd name="T50" fmla="*/ 155 w 650"/>
                <a:gd name="T51" fmla="*/ 369 h 598"/>
                <a:gd name="T52" fmla="*/ 154 w 650"/>
                <a:gd name="T53" fmla="*/ 411 h 598"/>
                <a:gd name="T54" fmla="*/ 262 w 650"/>
                <a:gd name="T55" fmla="*/ 319 h 598"/>
                <a:gd name="T56" fmla="*/ 231 w 650"/>
                <a:gd name="T57" fmla="*/ 248 h 598"/>
                <a:gd name="T58" fmla="*/ 195 w 650"/>
                <a:gd name="T59" fmla="*/ 282 h 598"/>
                <a:gd name="T60" fmla="*/ 171 w 650"/>
                <a:gd name="T61" fmla="*/ 319 h 598"/>
                <a:gd name="T62" fmla="*/ 372 w 650"/>
                <a:gd name="T63" fmla="*/ 319 h 598"/>
                <a:gd name="T64" fmla="*/ 351 w 650"/>
                <a:gd name="T65" fmla="*/ 220 h 598"/>
                <a:gd name="T66" fmla="*/ 319 w 650"/>
                <a:gd name="T67" fmla="*/ 219 h 598"/>
                <a:gd name="T68" fmla="*/ 287 w 650"/>
                <a:gd name="T69" fmla="*/ 224 h 598"/>
                <a:gd name="T70" fmla="*/ 488 w 650"/>
                <a:gd name="T71" fmla="*/ 319 h 598"/>
                <a:gd name="T72" fmla="*/ 464 w 650"/>
                <a:gd name="T73" fmla="*/ 282 h 598"/>
                <a:gd name="T74" fmla="*/ 428 w 650"/>
                <a:gd name="T75" fmla="*/ 248 h 598"/>
                <a:gd name="T76" fmla="*/ 499 w 650"/>
                <a:gd name="T77" fmla="*/ 344 h 598"/>
                <a:gd name="T78" fmla="*/ 504 w 650"/>
                <a:gd name="T79" fmla="*/ 428 h 598"/>
                <a:gd name="T80" fmla="*/ 505 w 650"/>
                <a:gd name="T81" fmla="*/ 383 h 598"/>
                <a:gd name="T82" fmla="*/ 499 w 650"/>
                <a:gd name="T83" fmla="*/ 344 h 598"/>
                <a:gd name="T84" fmla="*/ 398 w 650"/>
                <a:gd name="T85" fmla="*/ 558 h 598"/>
                <a:gd name="T86" fmla="*/ 442 w 650"/>
                <a:gd name="T87" fmla="*/ 532 h 598"/>
                <a:gd name="T88" fmla="*/ 480 w 650"/>
                <a:gd name="T89" fmla="*/ 489 h 598"/>
                <a:gd name="T90" fmla="*/ 372 w 650"/>
                <a:gd name="T91" fmla="*/ 567 h 598"/>
                <a:gd name="T92" fmla="*/ 287 w 650"/>
                <a:gd name="T93" fmla="*/ 567 h 598"/>
                <a:gd name="T94" fmla="*/ 319 w 650"/>
                <a:gd name="T95" fmla="*/ 571 h 598"/>
                <a:gd name="T96" fmla="*/ 351 w 650"/>
                <a:gd name="T97" fmla="*/ 571 h 598"/>
                <a:gd name="T98" fmla="*/ 262 w 650"/>
                <a:gd name="T99" fmla="*/ 558 h 598"/>
                <a:gd name="T100" fmla="*/ 171 w 650"/>
                <a:gd name="T101" fmla="*/ 471 h 598"/>
                <a:gd name="T102" fmla="*/ 205 w 650"/>
                <a:gd name="T103" fmla="*/ 520 h 598"/>
                <a:gd name="T104" fmla="*/ 246 w 650"/>
                <a:gd name="T105" fmla="*/ 551 h 598"/>
                <a:gd name="T106" fmla="*/ 372 w 650"/>
                <a:gd name="T107" fmla="*/ 428 h 598"/>
                <a:gd name="T108" fmla="*/ 287 w 650"/>
                <a:gd name="T109" fmla="*/ 4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598">
                  <a:moveTo>
                    <a:pt x="350" y="194"/>
                  </a:moveTo>
                  <a:lnTo>
                    <a:pt x="368" y="197"/>
                  </a:lnTo>
                  <a:lnTo>
                    <a:pt x="386" y="201"/>
                  </a:lnTo>
                  <a:lnTo>
                    <a:pt x="401" y="206"/>
                  </a:lnTo>
                  <a:lnTo>
                    <a:pt x="418" y="214"/>
                  </a:lnTo>
                  <a:lnTo>
                    <a:pt x="432" y="221"/>
                  </a:lnTo>
                  <a:lnTo>
                    <a:pt x="447" y="230"/>
                  </a:lnTo>
                  <a:lnTo>
                    <a:pt x="460" y="241"/>
                  </a:lnTo>
                  <a:lnTo>
                    <a:pt x="473" y="252"/>
                  </a:lnTo>
                  <a:lnTo>
                    <a:pt x="486" y="266"/>
                  </a:lnTo>
                  <a:lnTo>
                    <a:pt x="497" y="283"/>
                  </a:lnTo>
                  <a:lnTo>
                    <a:pt x="508" y="300"/>
                  </a:lnTo>
                  <a:lnTo>
                    <a:pt x="517" y="316"/>
                  </a:lnTo>
                  <a:lnTo>
                    <a:pt x="523" y="335"/>
                  </a:lnTo>
                  <a:lnTo>
                    <a:pt x="528" y="355"/>
                  </a:lnTo>
                  <a:lnTo>
                    <a:pt x="531" y="375"/>
                  </a:lnTo>
                  <a:lnTo>
                    <a:pt x="532" y="396"/>
                  </a:lnTo>
                  <a:lnTo>
                    <a:pt x="532" y="407"/>
                  </a:lnTo>
                  <a:lnTo>
                    <a:pt x="531" y="419"/>
                  </a:lnTo>
                  <a:lnTo>
                    <a:pt x="529" y="430"/>
                  </a:lnTo>
                  <a:lnTo>
                    <a:pt x="527" y="442"/>
                  </a:lnTo>
                  <a:lnTo>
                    <a:pt x="521" y="464"/>
                  </a:lnTo>
                  <a:lnTo>
                    <a:pt x="512" y="484"/>
                  </a:lnTo>
                  <a:lnTo>
                    <a:pt x="650" y="562"/>
                  </a:lnTo>
                  <a:lnTo>
                    <a:pt x="637" y="585"/>
                  </a:lnTo>
                  <a:lnTo>
                    <a:pt x="499" y="507"/>
                  </a:lnTo>
                  <a:lnTo>
                    <a:pt x="487" y="524"/>
                  </a:lnTo>
                  <a:lnTo>
                    <a:pt x="473" y="539"/>
                  </a:lnTo>
                  <a:lnTo>
                    <a:pt x="459" y="552"/>
                  </a:lnTo>
                  <a:lnTo>
                    <a:pt x="442" y="564"/>
                  </a:lnTo>
                  <a:lnTo>
                    <a:pt x="426" y="574"/>
                  </a:lnTo>
                  <a:lnTo>
                    <a:pt x="409" y="583"/>
                  </a:lnTo>
                  <a:lnTo>
                    <a:pt x="390" y="589"/>
                  </a:lnTo>
                  <a:lnTo>
                    <a:pt x="371" y="594"/>
                  </a:lnTo>
                  <a:lnTo>
                    <a:pt x="350" y="597"/>
                  </a:lnTo>
                  <a:lnTo>
                    <a:pt x="330" y="598"/>
                  </a:lnTo>
                  <a:lnTo>
                    <a:pt x="309" y="597"/>
                  </a:lnTo>
                  <a:lnTo>
                    <a:pt x="289" y="594"/>
                  </a:lnTo>
                  <a:lnTo>
                    <a:pt x="269" y="589"/>
                  </a:lnTo>
                  <a:lnTo>
                    <a:pt x="251" y="583"/>
                  </a:lnTo>
                  <a:lnTo>
                    <a:pt x="233" y="574"/>
                  </a:lnTo>
                  <a:lnTo>
                    <a:pt x="217" y="564"/>
                  </a:lnTo>
                  <a:lnTo>
                    <a:pt x="201" y="552"/>
                  </a:lnTo>
                  <a:lnTo>
                    <a:pt x="186" y="539"/>
                  </a:lnTo>
                  <a:lnTo>
                    <a:pt x="171" y="521"/>
                  </a:lnTo>
                  <a:lnTo>
                    <a:pt x="158" y="503"/>
                  </a:lnTo>
                  <a:lnTo>
                    <a:pt x="13" y="581"/>
                  </a:lnTo>
                  <a:lnTo>
                    <a:pt x="0" y="558"/>
                  </a:lnTo>
                  <a:lnTo>
                    <a:pt x="145" y="480"/>
                  </a:lnTo>
                  <a:lnTo>
                    <a:pt x="137" y="460"/>
                  </a:lnTo>
                  <a:lnTo>
                    <a:pt x="132" y="439"/>
                  </a:lnTo>
                  <a:lnTo>
                    <a:pt x="128" y="417"/>
                  </a:lnTo>
                  <a:lnTo>
                    <a:pt x="127" y="396"/>
                  </a:lnTo>
                  <a:lnTo>
                    <a:pt x="128" y="375"/>
                  </a:lnTo>
                  <a:lnTo>
                    <a:pt x="131" y="355"/>
                  </a:lnTo>
                  <a:lnTo>
                    <a:pt x="136" y="335"/>
                  </a:lnTo>
                  <a:lnTo>
                    <a:pt x="143" y="316"/>
                  </a:lnTo>
                  <a:lnTo>
                    <a:pt x="151" y="300"/>
                  </a:lnTo>
                  <a:lnTo>
                    <a:pt x="162" y="283"/>
                  </a:lnTo>
                  <a:lnTo>
                    <a:pt x="173" y="266"/>
                  </a:lnTo>
                  <a:lnTo>
                    <a:pt x="186" y="252"/>
                  </a:lnTo>
                  <a:lnTo>
                    <a:pt x="200" y="239"/>
                  </a:lnTo>
                  <a:lnTo>
                    <a:pt x="216" y="228"/>
                  </a:lnTo>
                  <a:lnTo>
                    <a:pt x="232" y="219"/>
                  </a:lnTo>
                  <a:lnTo>
                    <a:pt x="249" y="210"/>
                  </a:lnTo>
                  <a:lnTo>
                    <a:pt x="267" y="203"/>
                  </a:lnTo>
                  <a:lnTo>
                    <a:pt x="286" y="198"/>
                  </a:lnTo>
                  <a:lnTo>
                    <a:pt x="305" y="194"/>
                  </a:lnTo>
                  <a:lnTo>
                    <a:pt x="324" y="193"/>
                  </a:lnTo>
                  <a:lnTo>
                    <a:pt x="324" y="0"/>
                  </a:lnTo>
                  <a:lnTo>
                    <a:pt x="350" y="0"/>
                  </a:lnTo>
                  <a:lnTo>
                    <a:pt x="350" y="194"/>
                  </a:lnTo>
                  <a:close/>
                  <a:moveTo>
                    <a:pt x="155" y="428"/>
                  </a:moveTo>
                  <a:lnTo>
                    <a:pt x="262" y="428"/>
                  </a:lnTo>
                  <a:lnTo>
                    <a:pt x="262" y="344"/>
                  </a:lnTo>
                  <a:lnTo>
                    <a:pt x="160" y="344"/>
                  </a:lnTo>
                  <a:lnTo>
                    <a:pt x="158" y="357"/>
                  </a:lnTo>
                  <a:lnTo>
                    <a:pt x="155" y="369"/>
                  </a:lnTo>
                  <a:lnTo>
                    <a:pt x="154" y="383"/>
                  </a:lnTo>
                  <a:lnTo>
                    <a:pt x="153" y="396"/>
                  </a:lnTo>
                  <a:lnTo>
                    <a:pt x="154" y="411"/>
                  </a:lnTo>
                  <a:lnTo>
                    <a:pt x="155" y="428"/>
                  </a:lnTo>
                  <a:close/>
                  <a:moveTo>
                    <a:pt x="171" y="319"/>
                  </a:moveTo>
                  <a:lnTo>
                    <a:pt x="262" y="319"/>
                  </a:lnTo>
                  <a:lnTo>
                    <a:pt x="262" y="233"/>
                  </a:lnTo>
                  <a:lnTo>
                    <a:pt x="246" y="241"/>
                  </a:lnTo>
                  <a:lnTo>
                    <a:pt x="231" y="248"/>
                  </a:lnTo>
                  <a:lnTo>
                    <a:pt x="218" y="259"/>
                  </a:lnTo>
                  <a:lnTo>
                    <a:pt x="205" y="270"/>
                  </a:lnTo>
                  <a:lnTo>
                    <a:pt x="195" y="282"/>
                  </a:lnTo>
                  <a:lnTo>
                    <a:pt x="186" y="293"/>
                  </a:lnTo>
                  <a:lnTo>
                    <a:pt x="178" y="306"/>
                  </a:lnTo>
                  <a:lnTo>
                    <a:pt x="171" y="319"/>
                  </a:lnTo>
                  <a:close/>
                  <a:moveTo>
                    <a:pt x="287" y="224"/>
                  </a:moveTo>
                  <a:lnTo>
                    <a:pt x="287" y="319"/>
                  </a:lnTo>
                  <a:lnTo>
                    <a:pt x="372" y="319"/>
                  </a:lnTo>
                  <a:lnTo>
                    <a:pt x="372" y="224"/>
                  </a:lnTo>
                  <a:lnTo>
                    <a:pt x="362" y="221"/>
                  </a:lnTo>
                  <a:lnTo>
                    <a:pt x="351" y="220"/>
                  </a:lnTo>
                  <a:lnTo>
                    <a:pt x="340" y="219"/>
                  </a:lnTo>
                  <a:lnTo>
                    <a:pt x="330" y="219"/>
                  </a:lnTo>
                  <a:lnTo>
                    <a:pt x="319" y="219"/>
                  </a:lnTo>
                  <a:lnTo>
                    <a:pt x="308" y="220"/>
                  </a:lnTo>
                  <a:lnTo>
                    <a:pt x="298" y="221"/>
                  </a:lnTo>
                  <a:lnTo>
                    <a:pt x="287" y="224"/>
                  </a:lnTo>
                  <a:close/>
                  <a:moveTo>
                    <a:pt x="398" y="233"/>
                  </a:moveTo>
                  <a:lnTo>
                    <a:pt x="398" y="319"/>
                  </a:lnTo>
                  <a:lnTo>
                    <a:pt x="488" y="319"/>
                  </a:lnTo>
                  <a:lnTo>
                    <a:pt x="482" y="306"/>
                  </a:lnTo>
                  <a:lnTo>
                    <a:pt x="473" y="293"/>
                  </a:lnTo>
                  <a:lnTo>
                    <a:pt x="464" y="282"/>
                  </a:lnTo>
                  <a:lnTo>
                    <a:pt x="454" y="270"/>
                  </a:lnTo>
                  <a:lnTo>
                    <a:pt x="442" y="259"/>
                  </a:lnTo>
                  <a:lnTo>
                    <a:pt x="428" y="248"/>
                  </a:lnTo>
                  <a:lnTo>
                    <a:pt x="413" y="239"/>
                  </a:lnTo>
                  <a:lnTo>
                    <a:pt x="398" y="233"/>
                  </a:lnTo>
                  <a:close/>
                  <a:moveTo>
                    <a:pt x="499" y="344"/>
                  </a:moveTo>
                  <a:lnTo>
                    <a:pt x="398" y="344"/>
                  </a:lnTo>
                  <a:lnTo>
                    <a:pt x="398" y="428"/>
                  </a:lnTo>
                  <a:lnTo>
                    <a:pt x="504" y="428"/>
                  </a:lnTo>
                  <a:lnTo>
                    <a:pt x="505" y="411"/>
                  </a:lnTo>
                  <a:lnTo>
                    <a:pt x="506" y="396"/>
                  </a:lnTo>
                  <a:lnTo>
                    <a:pt x="505" y="383"/>
                  </a:lnTo>
                  <a:lnTo>
                    <a:pt x="504" y="369"/>
                  </a:lnTo>
                  <a:lnTo>
                    <a:pt x="501" y="357"/>
                  </a:lnTo>
                  <a:lnTo>
                    <a:pt x="499" y="344"/>
                  </a:lnTo>
                  <a:close/>
                  <a:moveTo>
                    <a:pt x="496" y="453"/>
                  </a:moveTo>
                  <a:lnTo>
                    <a:pt x="398" y="453"/>
                  </a:lnTo>
                  <a:lnTo>
                    <a:pt x="398" y="558"/>
                  </a:lnTo>
                  <a:lnTo>
                    <a:pt x="413" y="551"/>
                  </a:lnTo>
                  <a:lnTo>
                    <a:pt x="428" y="542"/>
                  </a:lnTo>
                  <a:lnTo>
                    <a:pt x="442" y="532"/>
                  </a:lnTo>
                  <a:lnTo>
                    <a:pt x="454" y="520"/>
                  </a:lnTo>
                  <a:lnTo>
                    <a:pt x="468" y="506"/>
                  </a:lnTo>
                  <a:lnTo>
                    <a:pt x="480" y="489"/>
                  </a:lnTo>
                  <a:lnTo>
                    <a:pt x="488" y="471"/>
                  </a:lnTo>
                  <a:lnTo>
                    <a:pt x="496" y="453"/>
                  </a:lnTo>
                  <a:close/>
                  <a:moveTo>
                    <a:pt x="372" y="567"/>
                  </a:moveTo>
                  <a:lnTo>
                    <a:pt x="372" y="453"/>
                  </a:lnTo>
                  <a:lnTo>
                    <a:pt x="287" y="453"/>
                  </a:lnTo>
                  <a:lnTo>
                    <a:pt x="287" y="567"/>
                  </a:lnTo>
                  <a:lnTo>
                    <a:pt x="298" y="569"/>
                  </a:lnTo>
                  <a:lnTo>
                    <a:pt x="308" y="571"/>
                  </a:lnTo>
                  <a:lnTo>
                    <a:pt x="319" y="571"/>
                  </a:lnTo>
                  <a:lnTo>
                    <a:pt x="330" y="573"/>
                  </a:lnTo>
                  <a:lnTo>
                    <a:pt x="340" y="571"/>
                  </a:lnTo>
                  <a:lnTo>
                    <a:pt x="351" y="571"/>
                  </a:lnTo>
                  <a:lnTo>
                    <a:pt x="362" y="569"/>
                  </a:lnTo>
                  <a:lnTo>
                    <a:pt x="372" y="567"/>
                  </a:lnTo>
                  <a:close/>
                  <a:moveTo>
                    <a:pt x="262" y="558"/>
                  </a:moveTo>
                  <a:lnTo>
                    <a:pt x="262" y="453"/>
                  </a:lnTo>
                  <a:lnTo>
                    <a:pt x="163" y="453"/>
                  </a:lnTo>
                  <a:lnTo>
                    <a:pt x="171" y="471"/>
                  </a:lnTo>
                  <a:lnTo>
                    <a:pt x="180" y="489"/>
                  </a:lnTo>
                  <a:lnTo>
                    <a:pt x="191" y="506"/>
                  </a:lnTo>
                  <a:lnTo>
                    <a:pt x="205" y="520"/>
                  </a:lnTo>
                  <a:lnTo>
                    <a:pt x="218" y="532"/>
                  </a:lnTo>
                  <a:lnTo>
                    <a:pt x="231" y="542"/>
                  </a:lnTo>
                  <a:lnTo>
                    <a:pt x="246" y="551"/>
                  </a:lnTo>
                  <a:lnTo>
                    <a:pt x="262" y="558"/>
                  </a:lnTo>
                  <a:close/>
                  <a:moveTo>
                    <a:pt x="287" y="428"/>
                  </a:moveTo>
                  <a:lnTo>
                    <a:pt x="372" y="428"/>
                  </a:lnTo>
                  <a:lnTo>
                    <a:pt x="372" y="344"/>
                  </a:lnTo>
                  <a:lnTo>
                    <a:pt x="287" y="344"/>
                  </a:lnTo>
                  <a:lnTo>
                    <a:pt x="287" y="4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8" name="Rectangle 30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133600"/>
              <a:ext cx="14287" cy="5556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9" name="Freeform 31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6253163" y="2058987"/>
              <a:ext cx="55562" cy="55563"/>
            </a:xfrm>
            <a:custGeom>
              <a:avLst/>
              <a:gdLst>
                <a:gd name="T0" fmla="*/ 64 w 106"/>
                <a:gd name="T1" fmla="*/ 1 h 106"/>
                <a:gd name="T2" fmla="*/ 83 w 106"/>
                <a:gd name="T3" fmla="*/ 9 h 106"/>
                <a:gd name="T4" fmla="*/ 97 w 106"/>
                <a:gd name="T5" fmla="*/ 23 h 106"/>
                <a:gd name="T6" fmla="*/ 105 w 106"/>
                <a:gd name="T7" fmla="*/ 42 h 106"/>
                <a:gd name="T8" fmla="*/ 105 w 106"/>
                <a:gd name="T9" fmla="*/ 64 h 106"/>
                <a:gd name="T10" fmla="*/ 97 w 106"/>
                <a:gd name="T11" fmla="*/ 83 h 106"/>
                <a:gd name="T12" fmla="*/ 83 w 106"/>
                <a:gd name="T13" fmla="*/ 97 h 106"/>
                <a:gd name="T14" fmla="*/ 64 w 106"/>
                <a:gd name="T15" fmla="*/ 105 h 106"/>
                <a:gd name="T16" fmla="*/ 42 w 106"/>
                <a:gd name="T17" fmla="*/ 105 h 106"/>
                <a:gd name="T18" fmla="*/ 23 w 106"/>
                <a:gd name="T19" fmla="*/ 97 h 106"/>
                <a:gd name="T20" fmla="*/ 9 w 106"/>
                <a:gd name="T21" fmla="*/ 83 h 106"/>
                <a:gd name="T22" fmla="*/ 1 w 106"/>
                <a:gd name="T23" fmla="*/ 64 h 106"/>
                <a:gd name="T24" fmla="*/ 1 w 106"/>
                <a:gd name="T25" fmla="*/ 42 h 106"/>
                <a:gd name="T26" fmla="*/ 9 w 106"/>
                <a:gd name="T27" fmla="*/ 23 h 106"/>
                <a:gd name="T28" fmla="*/ 23 w 106"/>
                <a:gd name="T29" fmla="*/ 9 h 106"/>
                <a:gd name="T30" fmla="*/ 42 w 106"/>
                <a:gd name="T31" fmla="*/ 1 h 106"/>
                <a:gd name="T32" fmla="*/ 54 w 106"/>
                <a:gd name="T33" fmla="*/ 28 h 106"/>
                <a:gd name="T34" fmla="*/ 63 w 106"/>
                <a:gd name="T35" fmla="*/ 31 h 106"/>
                <a:gd name="T36" fmla="*/ 72 w 106"/>
                <a:gd name="T37" fmla="*/ 36 h 106"/>
                <a:gd name="T38" fmla="*/ 77 w 106"/>
                <a:gd name="T39" fmla="*/ 43 h 106"/>
                <a:gd name="T40" fmla="*/ 78 w 106"/>
                <a:gd name="T41" fmla="*/ 54 h 106"/>
                <a:gd name="T42" fmla="*/ 77 w 106"/>
                <a:gd name="T43" fmla="*/ 63 h 106"/>
                <a:gd name="T44" fmla="*/ 72 w 106"/>
                <a:gd name="T45" fmla="*/ 72 h 106"/>
                <a:gd name="T46" fmla="*/ 63 w 106"/>
                <a:gd name="T47" fmla="*/ 77 h 106"/>
                <a:gd name="T48" fmla="*/ 54 w 106"/>
                <a:gd name="T49" fmla="*/ 78 h 106"/>
                <a:gd name="T50" fmla="*/ 43 w 106"/>
                <a:gd name="T51" fmla="*/ 77 h 106"/>
                <a:gd name="T52" fmla="*/ 36 w 106"/>
                <a:gd name="T53" fmla="*/ 72 h 106"/>
                <a:gd name="T54" fmla="*/ 31 w 106"/>
                <a:gd name="T55" fmla="*/ 63 h 106"/>
                <a:gd name="T56" fmla="*/ 28 w 106"/>
                <a:gd name="T57" fmla="*/ 54 h 106"/>
                <a:gd name="T58" fmla="*/ 31 w 106"/>
                <a:gd name="T59" fmla="*/ 43 h 106"/>
                <a:gd name="T60" fmla="*/ 36 w 106"/>
                <a:gd name="T61" fmla="*/ 36 h 106"/>
                <a:gd name="T62" fmla="*/ 43 w 106"/>
                <a:gd name="T63" fmla="*/ 31 h 106"/>
                <a:gd name="T64" fmla="*/ 54 w 106"/>
                <a:gd name="T65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54" y="0"/>
                  </a:moveTo>
                  <a:lnTo>
                    <a:pt x="64" y="1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7" y="23"/>
                  </a:lnTo>
                  <a:lnTo>
                    <a:pt x="102" y="32"/>
                  </a:lnTo>
                  <a:lnTo>
                    <a:pt x="105" y="42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2" y="74"/>
                  </a:lnTo>
                  <a:lnTo>
                    <a:pt x="97" y="83"/>
                  </a:lnTo>
                  <a:lnTo>
                    <a:pt x="91" y="91"/>
                  </a:lnTo>
                  <a:lnTo>
                    <a:pt x="83" y="97"/>
                  </a:lnTo>
                  <a:lnTo>
                    <a:pt x="74" y="102"/>
                  </a:lnTo>
                  <a:lnTo>
                    <a:pt x="64" y="105"/>
                  </a:lnTo>
                  <a:lnTo>
                    <a:pt x="54" y="106"/>
                  </a:lnTo>
                  <a:lnTo>
                    <a:pt x="42" y="105"/>
                  </a:lnTo>
                  <a:lnTo>
                    <a:pt x="33" y="102"/>
                  </a:lnTo>
                  <a:lnTo>
                    <a:pt x="23" y="97"/>
                  </a:lnTo>
                  <a:lnTo>
                    <a:pt x="15" y="91"/>
                  </a:lnTo>
                  <a:lnTo>
                    <a:pt x="9" y="83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1"/>
                  </a:lnTo>
                  <a:lnTo>
                    <a:pt x="54" y="0"/>
                  </a:lnTo>
                  <a:close/>
                  <a:moveTo>
                    <a:pt x="54" y="28"/>
                  </a:moveTo>
                  <a:lnTo>
                    <a:pt x="59" y="28"/>
                  </a:lnTo>
                  <a:lnTo>
                    <a:pt x="63" y="31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4" y="40"/>
                  </a:lnTo>
                  <a:lnTo>
                    <a:pt x="77" y="43"/>
                  </a:lnTo>
                  <a:lnTo>
                    <a:pt x="78" y="49"/>
                  </a:lnTo>
                  <a:lnTo>
                    <a:pt x="78" y="54"/>
                  </a:lnTo>
                  <a:lnTo>
                    <a:pt x="78" y="59"/>
                  </a:lnTo>
                  <a:lnTo>
                    <a:pt x="77" y="63"/>
                  </a:lnTo>
                  <a:lnTo>
                    <a:pt x="74" y="68"/>
                  </a:lnTo>
                  <a:lnTo>
                    <a:pt x="72" y="72"/>
                  </a:lnTo>
                  <a:lnTo>
                    <a:pt x="68" y="74"/>
                  </a:lnTo>
                  <a:lnTo>
                    <a:pt x="63" y="77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9" y="78"/>
                  </a:lnTo>
                  <a:lnTo>
                    <a:pt x="43" y="77"/>
                  </a:lnTo>
                  <a:lnTo>
                    <a:pt x="40" y="74"/>
                  </a:lnTo>
                  <a:lnTo>
                    <a:pt x="36" y="72"/>
                  </a:lnTo>
                  <a:lnTo>
                    <a:pt x="32" y="68"/>
                  </a:lnTo>
                  <a:lnTo>
                    <a:pt x="31" y="63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2"/>
                  </a:lnTo>
                  <a:lnTo>
                    <a:pt x="43" y="31"/>
                  </a:lnTo>
                  <a:lnTo>
                    <a:pt x="49" y="28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0" name="Freeform 31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5868988" y="2054225"/>
              <a:ext cx="55562" cy="57150"/>
            </a:xfrm>
            <a:custGeom>
              <a:avLst/>
              <a:gdLst>
                <a:gd name="T0" fmla="*/ 64 w 107"/>
                <a:gd name="T1" fmla="*/ 1 h 107"/>
                <a:gd name="T2" fmla="*/ 84 w 107"/>
                <a:gd name="T3" fmla="*/ 9 h 107"/>
                <a:gd name="T4" fmla="*/ 98 w 107"/>
                <a:gd name="T5" fmla="*/ 23 h 107"/>
                <a:gd name="T6" fmla="*/ 105 w 107"/>
                <a:gd name="T7" fmla="*/ 42 h 107"/>
                <a:gd name="T8" fmla="*/ 105 w 107"/>
                <a:gd name="T9" fmla="*/ 64 h 107"/>
                <a:gd name="T10" fmla="*/ 98 w 107"/>
                <a:gd name="T11" fmla="*/ 84 h 107"/>
                <a:gd name="T12" fmla="*/ 84 w 107"/>
                <a:gd name="T13" fmla="*/ 98 h 107"/>
                <a:gd name="T14" fmla="*/ 64 w 107"/>
                <a:gd name="T15" fmla="*/ 105 h 107"/>
                <a:gd name="T16" fmla="*/ 43 w 107"/>
                <a:gd name="T17" fmla="*/ 105 h 107"/>
                <a:gd name="T18" fmla="*/ 23 w 107"/>
                <a:gd name="T19" fmla="*/ 98 h 107"/>
                <a:gd name="T20" fmla="*/ 9 w 107"/>
                <a:gd name="T21" fmla="*/ 84 h 107"/>
                <a:gd name="T22" fmla="*/ 2 w 107"/>
                <a:gd name="T23" fmla="*/ 64 h 107"/>
                <a:gd name="T24" fmla="*/ 2 w 107"/>
                <a:gd name="T25" fmla="*/ 42 h 107"/>
                <a:gd name="T26" fmla="*/ 9 w 107"/>
                <a:gd name="T27" fmla="*/ 23 h 107"/>
                <a:gd name="T28" fmla="*/ 23 w 107"/>
                <a:gd name="T29" fmla="*/ 9 h 107"/>
                <a:gd name="T30" fmla="*/ 43 w 107"/>
                <a:gd name="T31" fmla="*/ 1 h 107"/>
                <a:gd name="T32" fmla="*/ 54 w 107"/>
                <a:gd name="T33" fmla="*/ 28 h 107"/>
                <a:gd name="T34" fmla="*/ 63 w 107"/>
                <a:gd name="T35" fmla="*/ 30 h 107"/>
                <a:gd name="T36" fmla="*/ 72 w 107"/>
                <a:gd name="T37" fmla="*/ 36 h 107"/>
                <a:gd name="T38" fmla="*/ 77 w 107"/>
                <a:gd name="T39" fmla="*/ 44 h 107"/>
                <a:gd name="T40" fmla="*/ 78 w 107"/>
                <a:gd name="T41" fmla="*/ 54 h 107"/>
                <a:gd name="T42" fmla="*/ 77 w 107"/>
                <a:gd name="T43" fmla="*/ 63 h 107"/>
                <a:gd name="T44" fmla="*/ 72 w 107"/>
                <a:gd name="T45" fmla="*/ 72 h 107"/>
                <a:gd name="T46" fmla="*/ 63 w 107"/>
                <a:gd name="T47" fmla="*/ 77 h 107"/>
                <a:gd name="T48" fmla="*/ 54 w 107"/>
                <a:gd name="T49" fmla="*/ 78 h 107"/>
                <a:gd name="T50" fmla="*/ 44 w 107"/>
                <a:gd name="T51" fmla="*/ 77 h 107"/>
                <a:gd name="T52" fmla="*/ 36 w 107"/>
                <a:gd name="T53" fmla="*/ 72 h 107"/>
                <a:gd name="T54" fmla="*/ 31 w 107"/>
                <a:gd name="T55" fmla="*/ 63 h 107"/>
                <a:gd name="T56" fmla="*/ 28 w 107"/>
                <a:gd name="T57" fmla="*/ 54 h 107"/>
                <a:gd name="T58" fmla="*/ 31 w 107"/>
                <a:gd name="T59" fmla="*/ 44 h 107"/>
                <a:gd name="T60" fmla="*/ 36 w 107"/>
                <a:gd name="T61" fmla="*/ 36 h 107"/>
                <a:gd name="T62" fmla="*/ 44 w 107"/>
                <a:gd name="T63" fmla="*/ 30 h 107"/>
                <a:gd name="T64" fmla="*/ 54 w 107"/>
                <a:gd name="T65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91" y="16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5" y="42"/>
                  </a:lnTo>
                  <a:lnTo>
                    <a:pt x="107" y="54"/>
                  </a:lnTo>
                  <a:lnTo>
                    <a:pt x="105" y="64"/>
                  </a:lnTo>
                  <a:lnTo>
                    <a:pt x="103" y="75"/>
                  </a:lnTo>
                  <a:lnTo>
                    <a:pt x="98" y="84"/>
                  </a:lnTo>
                  <a:lnTo>
                    <a:pt x="91" y="91"/>
                  </a:lnTo>
                  <a:lnTo>
                    <a:pt x="84" y="98"/>
                  </a:lnTo>
                  <a:lnTo>
                    <a:pt x="75" y="103"/>
                  </a:lnTo>
                  <a:lnTo>
                    <a:pt x="64" y="105"/>
                  </a:lnTo>
                  <a:lnTo>
                    <a:pt x="54" y="107"/>
                  </a:lnTo>
                  <a:lnTo>
                    <a:pt x="43" y="105"/>
                  </a:lnTo>
                  <a:lnTo>
                    <a:pt x="34" y="103"/>
                  </a:lnTo>
                  <a:lnTo>
                    <a:pt x="23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4" y="4"/>
                  </a:lnTo>
                  <a:lnTo>
                    <a:pt x="43" y="1"/>
                  </a:lnTo>
                  <a:lnTo>
                    <a:pt x="54" y="0"/>
                  </a:lnTo>
                  <a:close/>
                  <a:moveTo>
                    <a:pt x="54" y="28"/>
                  </a:moveTo>
                  <a:lnTo>
                    <a:pt x="59" y="28"/>
                  </a:lnTo>
                  <a:lnTo>
                    <a:pt x="63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5" y="40"/>
                  </a:lnTo>
                  <a:lnTo>
                    <a:pt x="77" y="44"/>
                  </a:lnTo>
                  <a:lnTo>
                    <a:pt x="78" y="49"/>
                  </a:lnTo>
                  <a:lnTo>
                    <a:pt x="78" y="54"/>
                  </a:lnTo>
                  <a:lnTo>
                    <a:pt x="78" y="59"/>
                  </a:lnTo>
                  <a:lnTo>
                    <a:pt x="77" y="63"/>
                  </a:lnTo>
                  <a:lnTo>
                    <a:pt x="75" y="68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3" y="77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9" y="78"/>
                  </a:lnTo>
                  <a:lnTo>
                    <a:pt x="44" y="77"/>
                  </a:lnTo>
                  <a:lnTo>
                    <a:pt x="40" y="75"/>
                  </a:lnTo>
                  <a:lnTo>
                    <a:pt x="36" y="72"/>
                  </a:lnTo>
                  <a:lnTo>
                    <a:pt x="32" y="68"/>
                  </a:lnTo>
                  <a:lnTo>
                    <a:pt x="31" y="63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28" y="49"/>
                  </a:lnTo>
                  <a:lnTo>
                    <a:pt x="31" y="44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1" name="Freeform 31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6062663" y="2187575"/>
              <a:ext cx="57150" cy="57150"/>
            </a:xfrm>
            <a:custGeom>
              <a:avLst/>
              <a:gdLst>
                <a:gd name="T0" fmla="*/ 64 w 106"/>
                <a:gd name="T1" fmla="*/ 2 h 107"/>
                <a:gd name="T2" fmla="*/ 83 w 106"/>
                <a:gd name="T3" fmla="*/ 9 h 107"/>
                <a:gd name="T4" fmla="*/ 97 w 106"/>
                <a:gd name="T5" fmla="*/ 25 h 107"/>
                <a:gd name="T6" fmla="*/ 105 w 106"/>
                <a:gd name="T7" fmla="*/ 43 h 107"/>
                <a:gd name="T8" fmla="*/ 105 w 106"/>
                <a:gd name="T9" fmla="*/ 64 h 107"/>
                <a:gd name="T10" fmla="*/ 97 w 106"/>
                <a:gd name="T11" fmla="*/ 84 h 107"/>
                <a:gd name="T12" fmla="*/ 83 w 106"/>
                <a:gd name="T13" fmla="*/ 98 h 107"/>
                <a:gd name="T14" fmla="*/ 64 w 106"/>
                <a:gd name="T15" fmla="*/ 105 h 107"/>
                <a:gd name="T16" fmla="*/ 42 w 106"/>
                <a:gd name="T17" fmla="*/ 105 h 107"/>
                <a:gd name="T18" fmla="*/ 23 w 106"/>
                <a:gd name="T19" fmla="*/ 98 h 107"/>
                <a:gd name="T20" fmla="*/ 9 w 106"/>
                <a:gd name="T21" fmla="*/ 84 h 107"/>
                <a:gd name="T22" fmla="*/ 1 w 106"/>
                <a:gd name="T23" fmla="*/ 64 h 107"/>
                <a:gd name="T24" fmla="*/ 1 w 106"/>
                <a:gd name="T25" fmla="*/ 43 h 107"/>
                <a:gd name="T26" fmla="*/ 9 w 106"/>
                <a:gd name="T27" fmla="*/ 25 h 107"/>
                <a:gd name="T28" fmla="*/ 23 w 106"/>
                <a:gd name="T29" fmla="*/ 9 h 107"/>
                <a:gd name="T30" fmla="*/ 42 w 106"/>
                <a:gd name="T31" fmla="*/ 2 h 107"/>
                <a:gd name="T32" fmla="*/ 54 w 106"/>
                <a:gd name="T33" fmla="*/ 29 h 107"/>
                <a:gd name="T34" fmla="*/ 63 w 106"/>
                <a:gd name="T35" fmla="*/ 31 h 107"/>
                <a:gd name="T36" fmla="*/ 72 w 106"/>
                <a:gd name="T37" fmla="*/ 36 h 107"/>
                <a:gd name="T38" fmla="*/ 77 w 106"/>
                <a:gd name="T39" fmla="*/ 44 h 107"/>
                <a:gd name="T40" fmla="*/ 78 w 106"/>
                <a:gd name="T41" fmla="*/ 54 h 107"/>
                <a:gd name="T42" fmla="*/ 77 w 106"/>
                <a:gd name="T43" fmla="*/ 63 h 107"/>
                <a:gd name="T44" fmla="*/ 72 w 106"/>
                <a:gd name="T45" fmla="*/ 72 h 107"/>
                <a:gd name="T46" fmla="*/ 63 w 106"/>
                <a:gd name="T47" fmla="*/ 77 h 107"/>
                <a:gd name="T48" fmla="*/ 54 w 106"/>
                <a:gd name="T49" fmla="*/ 79 h 107"/>
                <a:gd name="T50" fmla="*/ 44 w 106"/>
                <a:gd name="T51" fmla="*/ 77 h 107"/>
                <a:gd name="T52" fmla="*/ 36 w 106"/>
                <a:gd name="T53" fmla="*/ 72 h 107"/>
                <a:gd name="T54" fmla="*/ 30 w 106"/>
                <a:gd name="T55" fmla="*/ 63 h 107"/>
                <a:gd name="T56" fmla="*/ 28 w 106"/>
                <a:gd name="T57" fmla="*/ 54 h 107"/>
                <a:gd name="T58" fmla="*/ 30 w 106"/>
                <a:gd name="T59" fmla="*/ 44 h 107"/>
                <a:gd name="T60" fmla="*/ 36 w 106"/>
                <a:gd name="T61" fmla="*/ 36 h 107"/>
                <a:gd name="T62" fmla="*/ 44 w 106"/>
                <a:gd name="T63" fmla="*/ 31 h 107"/>
                <a:gd name="T64" fmla="*/ 54 w 106"/>
                <a:gd name="T65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54" y="0"/>
                  </a:moveTo>
                  <a:lnTo>
                    <a:pt x="64" y="2"/>
                  </a:lnTo>
                  <a:lnTo>
                    <a:pt x="74" y="6"/>
                  </a:lnTo>
                  <a:lnTo>
                    <a:pt x="83" y="9"/>
                  </a:lnTo>
                  <a:lnTo>
                    <a:pt x="91" y="17"/>
                  </a:lnTo>
                  <a:lnTo>
                    <a:pt x="97" y="25"/>
                  </a:lnTo>
                  <a:lnTo>
                    <a:pt x="103" y="34"/>
                  </a:lnTo>
                  <a:lnTo>
                    <a:pt x="105" y="43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1" y="91"/>
                  </a:lnTo>
                  <a:lnTo>
                    <a:pt x="83" y="98"/>
                  </a:lnTo>
                  <a:lnTo>
                    <a:pt x="74" y="103"/>
                  </a:lnTo>
                  <a:lnTo>
                    <a:pt x="64" y="105"/>
                  </a:lnTo>
                  <a:lnTo>
                    <a:pt x="54" y="107"/>
                  </a:lnTo>
                  <a:lnTo>
                    <a:pt x="42" y="105"/>
                  </a:lnTo>
                  <a:lnTo>
                    <a:pt x="32" y="103"/>
                  </a:lnTo>
                  <a:lnTo>
                    <a:pt x="23" y="98"/>
                  </a:lnTo>
                  <a:lnTo>
                    <a:pt x="15" y="91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4" y="0"/>
                  </a:lnTo>
                  <a:close/>
                  <a:moveTo>
                    <a:pt x="54" y="29"/>
                  </a:moveTo>
                  <a:lnTo>
                    <a:pt x="59" y="30"/>
                  </a:lnTo>
                  <a:lnTo>
                    <a:pt x="63" y="31"/>
                  </a:lnTo>
                  <a:lnTo>
                    <a:pt x="68" y="34"/>
                  </a:lnTo>
                  <a:lnTo>
                    <a:pt x="72" y="36"/>
                  </a:lnTo>
                  <a:lnTo>
                    <a:pt x="74" y="40"/>
                  </a:lnTo>
                  <a:lnTo>
                    <a:pt x="77" y="44"/>
                  </a:lnTo>
                  <a:lnTo>
                    <a:pt x="78" y="49"/>
                  </a:lnTo>
                  <a:lnTo>
                    <a:pt x="78" y="54"/>
                  </a:lnTo>
                  <a:lnTo>
                    <a:pt x="78" y="59"/>
                  </a:lnTo>
                  <a:lnTo>
                    <a:pt x="77" y="63"/>
                  </a:lnTo>
                  <a:lnTo>
                    <a:pt x="74" y="68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3" y="77"/>
                  </a:lnTo>
                  <a:lnTo>
                    <a:pt x="59" y="79"/>
                  </a:lnTo>
                  <a:lnTo>
                    <a:pt x="54" y="79"/>
                  </a:lnTo>
                  <a:lnTo>
                    <a:pt x="49" y="79"/>
                  </a:lnTo>
                  <a:lnTo>
                    <a:pt x="44" y="77"/>
                  </a:lnTo>
                  <a:lnTo>
                    <a:pt x="40" y="75"/>
                  </a:lnTo>
                  <a:lnTo>
                    <a:pt x="36" y="72"/>
                  </a:lnTo>
                  <a:lnTo>
                    <a:pt x="32" y="68"/>
                  </a:lnTo>
                  <a:lnTo>
                    <a:pt x="30" y="63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28" y="49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9" y="30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2" name="Rectangle 31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894388" y="1912937"/>
              <a:ext cx="14287" cy="13017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3" name="Freeform 30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6069013" y="1714500"/>
              <a:ext cx="55562" cy="55562"/>
            </a:xfrm>
            <a:custGeom>
              <a:avLst/>
              <a:gdLst>
                <a:gd name="T0" fmla="*/ 64 w 107"/>
                <a:gd name="T1" fmla="*/ 1 h 106"/>
                <a:gd name="T2" fmla="*/ 82 w 107"/>
                <a:gd name="T3" fmla="*/ 8 h 106"/>
                <a:gd name="T4" fmla="*/ 98 w 107"/>
                <a:gd name="T5" fmla="*/ 23 h 106"/>
                <a:gd name="T6" fmla="*/ 105 w 107"/>
                <a:gd name="T7" fmla="*/ 42 h 106"/>
                <a:gd name="T8" fmla="*/ 105 w 107"/>
                <a:gd name="T9" fmla="*/ 64 h 106"/>
                <a:gd name="T10" fmla="*/ 98 w 107"/>
                <a:gd name="T11" fmla="*/ 83 h 106"/>
                <a:gd name="T12" fmla="*/ 82 w 107"/>
                <a:gd name="T13" fmla="*/ 97 h 106"/>
                <a:gd name="T14" fmla="*/ 64 w 107"/>
                <a:gd name="T15" fmla="*/ 105 h 106"/>
                <a:gd name="T16" fmla="*/ 43 w 107"/>
                <a:gd name="T17" fmla="*/ 105 h 106"/>
                <a:gd name="T18" fmla="*/ 23 w 107"/>
                <a:gd name="T19" fmla="*/ 97 h 106"/>
                <a:gd name="T20" fmla="*/ 9 w 107"/>
                <a:gd name="T21" fmla="*/ 83 h 106"/>
                <a:gd name="T22" fmla="*/ 2 w 107"/>
                <a:gd name="T23" fmla="*/ 64 h 106"/>
                <a:gd name="T24" fmla="*/ 2 w 107"/>
                <a:gd name="T25" fmla="*/ 42 h 106"/>
                <a:gd name="T26" fmla="*/ 9 w 107"/>
                <a:gd name="T27" fmla="*/ 23 h 106"/>
                <a:gd name="T28" fmla="*/ 23 w 107"/>
                <a:gd name="T29" fmla="*/ 8 h 106"/>
                <a:gd name="T30" fmla="*/ 43 w 107"/>
                <a:gd name="T31" fmla="*/ 1 h 106"/>
                <a:gd name="T32" fmla="*/ 53 w 107"/>
                <a:gd name="T33" fmla="*/ 28 h 106"/>
                <a:gd name="T34" fmla="*/ 63 w 107"/>
                <a:gd name="T35" fmla="*/ 29 h 106"/>
                <a:gd name="T36" fmla="*/ 71 w 107"/>
                <a:gd name="T37" fmla="*/ 35 h 106"/>
                <a:gd name="T38" fmla="*/ 76 w 107"/>
                <a:gd name="T39" fmla="*/ 43 h 106"/>
                <a:gd name="T40" fmla="*/ 78 w 107"/>
                <a:gd name="T41" fmla="*/ 52 h 106"/>
                <a:gd name="T42" fmla="*/ 76 w 107"/>
                <a:gd name="T43" fmla="*/ 62 h 106"/>
                <a:gd name="T44" fmla="*/ 71 w 107"/>
                <a:gd name="T45" fmla="*/ 70 h 106"/>
                <a:gd name="T46" fmla="*/ 63 w 107"/>
                <a:gd name="T47" fmla="*/ 76 h 106"/>
                <a:gd name="T48" fmla="*/ 53 w 107"/>
                <a:gd name="T49" fmla="*/ 78 h 106"/>
                <a:gd name="T50" fmla="*/ 44 w 107"/>
                <a:gd name="T51" fmla="*/ 76 h 106"/>
                <a:gd name="T52" fmla="*/ 35 w 107"/>
                <a:gd name="T53" fmla="*/ 70 h 106"/>
                <a:gd name="T54" fmla="*/ 30 w 107"/>
                <a:gd name="T55" fmla="*/ 62 h 106"/>
                <a:gd name="T56" fmla="*/ 27 w 107"/>
                <a:gd name="T57" fmla="*/ 52 h 106"/>
                <a:gd name="T58" fmla="*/ 30 w 107"/>
                <a:gd name="T59" fmla="*/ 43 h 106"/>
                <a:gd name="T60" fmla="*/ 35 w 107"/>
                <a:gd name="T61" fmla="*/ 35 h 106"/>
                <a:gd name="T62" fmla="*/ 44 w 107"/>
                <a:gd name="T63" fmla="*/ 29 h 106"/>
                <a:gd name="T64" fmla="*/ 53 w 107"/>
                <a:gd name="T65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53" y="0"/>
                  </a:moveTo>
                  <a:lnTo>
                    <a:pt x="64" y="1"/>
                  </a:lnTo>
                  <a:lnTo>
                    <a:pt x="73" y="3"/>
                  </a:lnTo>
                  <a:lnTo>
                    <a:pt x="82" y="8"/>
                  </a:lnTo>
                  <a:lnTo>
                    <a:pt x="90" y="15"/>
                  </a:lnTo>
                  <a:lnTo>
                    <a:pt x="98" y="23"/>
                  </a:lnTo>
                  <a:lnTo>
                    <a:pt x="102" y="32"/>
                  </a:lnTo>
                  <a:lnTo>
                    <a:pt x="105" y="42"/>
                  </a:lnTo>
                  <a:lnTo>
                    <a:pt x="107" y="52"/>
                  </a:lnTo>
                  <a:lnTo>
                    <a:pt x="105" y="64"/>
                  </a:lnTo>
                  <a:lnTo>
                    <a:pt x="102" y="74"/>
                  </a:lnTo>
                  <a:lnTo>
                    <a:pt x="98" y="83"/>
                  </a:lnTo>
                  <a:lnTo>
                    <a:pt x="90" y="91"/>
                  </a:lnTo>
                  <a:lnTo>
                    <a:pt x="82" y="97"/>
                  </a:lnTo>
                  <a:lnTo>
                    <a:pt x="73" y="102"/>
                  </a:lnTo>
                  <a:lnTo>
                    <a:pt x="64" y="105"/>
                  </a:lnTo>
                  <a:lnTo>
                    <a:pt x="53" y="106"/>
                  </a:lnTo>
                  <a:lnTo>
                    <a:pt x="43" y="105"/>
                  </a:lnTo>
                  <a:lnTo>
                    <a:pt x="32" y="102"/>
                  </a:lnTo>
                  <a:lnTo>
                    <a:pt x="23" y="97"/>
                  </a:lnTo>
                  <a:lnTo>
                    <a:pt x="16" y="91"/>
                  </a:lnTo>
                  <a:lnTo>
                    <a:pt x="9" y="83"/>
                  </a:lnTo>
                  <a:lnTo>
                    <a:pt x="4" y="74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3" y="1"/>
                  </a:lnTo>
                  <a:lnTo>
                    <a:pt x="53" y="0"/>
                  </a:lnTo>
                  <a:close/>
                  <a:moveTo>
                    <a:pt x="53" y="28"/>
                  </a:moveTo>
                  <a:lnTo>
                    <a:pt x="58" y="28"/>
                  </a:lnTo>
                  <a:lnTo>
                    <a:pt x="63" y="29"/>
                  </a:lnTo>
                  <a:lnTo>
                    <a:pt x="67" y="32"/>
                  </a:lnTo>
                  <a:lnTo>
                    <a:pt x="71" y="35"/>
                  </a:lnTo>
                  <a:lnTo>
                    <a:pt x="73" y="38"/>
                  </a:lnTo>
                  <a:lnTo>
                    <a:pt x="76" y="43"/>
                  </a:lnTo>
                  <a:lnTo>
                    <a:pt x="77" y="47"/>
                  </a:lnTo>
                  <a:lnTo>
                    <a:pt x="78" y="52"/>
                  </a:lnTo>
                  <a:lnTo>
                    <a:pt x="77" y="57"/>
                  </a:lnTo>
                  <a:lnTo>
                    <a:pt x="76" y="62"/>
                  </a:lnTo>
                  <a:lnTo>
                    <a:pt x="73" y="66"/>
                  </a:lnTo>
                  <a:lnTo>
                    <a:pt x="71" y="70"/>
                  </a:lnTo>
                  <a:lnTo>
                    <a:pt x="67" y="74"/>
                  </a:lnTo>
                  <a:lnTo>
                    <a:pt x="63" y="76"/>
                  </a:lnTo>
                  <a:lnTo>
                    <a:pt x="58" y="78"/>
                  </a:lnTo>
                  <a:lnTo>
                    <a:pt x="53" y="78"/>
                  </a:lnTo>
                  <a:lnTo>
                    <a:pt x="48" y="78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5" y="70"/>
                  </a:lnTo>
                  <a:lnTo>
                    <a:pt x="32" y="66"/>
                  </a:lnTo>
                  <a:lnTo>
                    <a:pt x="30" y="62"/>
                  </a:lnTo>
                  <a:lnTo>
                    <a:pt x="28" y="57"/>
                  </a:lnTo>
                  <a:lnTo>
                    <a:pt x="27" y="52"/>
                  </a:lnTo>
                  <a:lnTo>
                    <a:pt x="28" y="47"/>
                  </a:lnTo>
                  <a:lnTo>
                    <a:pt x="30" y="43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9" y="32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4" name="Freeform 3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5864225" y="1830387"/>
              <a:ext cx="55563" cy="57150"/>
            </a:xfrm>
            <a:custGeom>
              <a:avLst/>
              <a:gdLst>
                <a:gd name="T0" fmla="*/ 63 w 105"/>
                <a:gd name="T1" fmla="*/ 2 h 107"/>
                <a:gd name="T2" fmla="*/ 82 w 105"/>
                <a:gd name="T3" fmla="*/ 9 h 107"/>
                <a:gd name="T4" fmla="*/ 96 w 105"/>
                <a:gd name="T5" fmla="*/ 25 h 107"/>
                <a:gd name="T6" fmla="*/ 105 w 105"/>
                <a:gd name="T7" fmla="*/ 43 h 107"/>
                <a:gd name="T8" fmla="*/ 105 w 105"/>
                <a:gd name="T9" fmla="*/ 64 h 107"/>
                <a:gd name="T10" fmla="*/ 96 w 105"/>
                <a:gd name="T11" fmla="*/ 84 h 107"/>
                <a:gd name="T12" fmla="*/ 82 w 105"/>
                <a:gd name="T13" fmla="*/ 98 h 107"/>
                <a:gd name="T14" fmla="*/ 63 w 105"/>
                <a:gd name="T15" fmla="*/ 105 h 107"/>
                <a:gd name="T16" fmla="*/ 43 w 105"/>
                <a:gd name="T17" fmla="*/ 105 h 107"/>
                <a:gd name="T18" fmla="*/ 23 w 105"/>
                <a:gd name="T19" fmla="*/ 98 h 107"/>
                <a:gd name="T20" fmla="*/ 9 w 105"/>
                <a:gd name="T21" fmla="*/ 84 h 107"/>
                <a:gd name="T22" fmla="*/ 0 w 105"/>
                <a:gd name="T23" fmla="*/ 64 h 107"/>
                <a:gd name="T24" fmla="*/ 0 w 105"/>
                <a:gd name="T25" fmla="*/ 43 h 107"/>
                <a:gd name="T26" fmla="*/ 9 w 105"/>
                <a:gd name="T27" fmla="*/ 25 h 107"/>
                <a:gd name="T28" fmla="*/ 23 w 105"/>
                <a:gd name="T29" fmla="*/ 9 h 107"/>
                <a:gd name="T30" fmla="*/ 43 w 105"/>
                <a:gd name="T31" fmla="*/ 2 h 107"/>
                <a:gd name="T32" fmla="*/ 53 w 105"/>
                <a:gd name="T33" fmla="*/ 28 h 107"/>
                <a:gd name="T34" fmla="*/ 63 w 105"/>
                <a:gd name="T35" fmla="*/ 31 h 107"/>
                <a:gd name="T36" fmla="*/ 71 w 105"/>
                <a:gd name="T37" fmla="*/ 36 h 107"/>
                <a:gd name="T38" fmla="*/ 76 w 105"/>
                <a:gd name="T39" fmla="*/ 44 h 107"/>
                <a:gd name="T40" fmla="*/ 78 w 105"/>
                <a:gd name="T41" fmla="*/ 54 h 107"/>
                <a:gd name="T42" fmla="*/ 76 w 105"/>
                <a:gd name="T43" fmla="*/ 63 h 107"/>
                <a:gd name="T44" fmla="*/ 71 w 105"/>
                <a:gd name="T45" fmla="*/ 72 h 107"/>
                <a:gd name="T46" fmla="*/ 63 w 105"/>
                <a:gd name="T47" fmla="*/ 77 h 107"/>
                <a:gd name="T48" fmla="*/ 53 w 105"/>
                <a:gd name="T49" fmla="*/ 78 h 107"/>
                <a:gd name="T50" fmla="*/ 43 w 105"/>
                <a:gd name="T51" fmla="*/ 77 h 107"/>
                <a:gd name="T52" fmla="*/ 35 w 105"/>
                <a:gd name="T53" fmla="*/ 72 h 107"/>
                <a:gd name="T54" fmla="*/ 30 w 105"/>
                <a:gd name="T55" fmla="*/ 63 h 107"/>
                <a:gd name="T56" fmla="*/ 27 w 105"/>
                <a:gd name="T57" fmla="*/ 54 h 107"/>
                <a:gd name="T58" fmla="*/ 30 w 105"/>
                <a:gd name="T59" fmla="*/ 44 h 107"/>
                <a:gd name="T60" fmla="*/ 35 w 105"/>
                <a:gd name="T61" fmla="*/ 36 h 107"/>
                <a:gd name="T62" fmla="*/ 43 w 105"/>
                <a:gd name="T63" fmla="*/ 31 h 107"/>
                <a:gd name="T64" fmla="*/ 53 w 105"/>
                <a:gd name="T65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3" y="0"/>
                  </a:moveTo>
                  <a:lnTo>
                    <a:pt x="63" y="2"/>
                  </a:lnTo>
                  <a:lnTo>
                    <a:pt x="73" y="5"/>
                  </a:lnTo>
                  <a:lnTo>
                    <a:pt x="82" y="9"/>
                  </a:lnTo>
                  <a:lnTo>
                    <a:pt x="90" y="16"/>
                  </a:lnTo>
                  <a:lnTo>
                    <a:pt x="96" y="25"/>
                  </a:lnTo>
                  <a:lnTo>
                    <a:pt x="102" y="34"/>
                  </a:lnTo>
                  <a:lnTo>
                    <a:pt x="105" y="43"/>
                  </a:lnTo>
                  <a:lnTo>
                    <a:pt x="105" y="54"/>
                  </a:lnTo>
                  <a:lnTo>
                    <a:pt x="105" y="64"/>
                  </a:lnTo>
                  <a:lnTo>
                    <a:pt x="102" y="75"/>
                  </a:lnTo>
                  <a:lnTo>
                    <a:pt x="96" y="84"/>
                  </a:lnTo>
                  <a:lnTo>
                    <a:pt x="90" y="91"/>
                  </a:lnTo>
                  <a:lnTo>
                    <a:pt x="82" y="98"/>
                  </a:lnTo>
                  <a:lnTo>
                    <a:pt x="73" y="103"/>
                  </a:lnTo>
                  <a:lnTo>
                    <a:pt x="63" y="105"/>
                  </a:lnTo>
                  <a:lnTo>
                    <a:pt x="53" y="107"/>
                  </a:lnTo>
                  <a:lnTo>
                    <a:pt x="43" y="105"/>
                  </a:lnTo>
                  <a:lnTo>
                    <a:pt x="32" y="103"/>
                  </a:lnTo>
                  <a:lnTo>
                    <a:pt x="23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3" y="2"/>
                  </a:lnTo>
                  <a:lnTo>
                    <a:pt x="53" y="0"/>
                  </a:lnTo>
                  <a:close/>
                  <a:moveTo>
                    <a:pt x="53" y="28"/>
                  </a:moveTo>
                  <a:lnTo>
                    <a:pt x="58" y="28"/>
                  </a:lnTo>
                  <a:lnTo>
                    <a:pt x="63" y="31"/>
                  </a:lnTo>
                  <a:lnTo>
                    <a:pt x="67" y="32"/>
                  </a:lnTo>
                  <a:lnTo>
                    <a:pt x="71" y="36"/>
                  </a:lnTo>
                  <a:lnTo>
                    <a:pt x="73" y="40"/>
                  </a:lnTo>
                  <a:lnTo>
                    <a:pt x="76" y="44"/>
                  </a:lnTo>
                  <a:lnTo>
                    <a:pt x="77" y="49"/>
                  </a:lnTo>
                  <a:lnTo>
                    <a:pt x="78" y="54"/>
                  </a:lnTo>
                  <a:lnTo>
                    <a:pt x="77" y="59"/>
                  </a:lnTo>
                  <a:lnTo>
                    <a:pt x="76" y="63"/>
                  </a:lnTo>
                  <a:lnTo>
                    <a:pt x="73" y="68"/>
                  </a:lnTo>
                  <a:lnTo>
                    <a:pt x="71" y="72"/>
                  </a:lnTo>
                  <a:lnTo>
                    <a:pt x="67" y="75"/>
                  </a:lnTo>
                  <a:lnTo>
                    <a:pt x="63" y="77"/>
                  </a:lnTo>
                  <a:lnTo>
                    <a:pt x="58" y="78"/>
                  </a:lnTo>
                  <a:lnTo>
                    <a:pt x="53" y="78"/>
                  </a:lnTo>
                  <a:lnTo>
                    <a:pt x="48" y="78"/>
                  </a:lnTo>
                  <a:lnTo>
                    <a:pt x="43" y="77"/>
                  </a:lnTo>
                  <a:lnTo>
                    <a:pt x="39" y="75"/>
                  </a:lnTo>
                  <a:lnTo>
                    <a:pt x="35" y="72"/>
                  </a:lnTo>
                  <a:lnTo>
                    <a:pt x="32" y="68"/>
                  </a:lnTo>
                  <a:lnTo>
                    <a:pt x="30" y="63"/>
                  </a:lnTo>
                  <a:lnTo>
                    <a:pt x="29" y="59"/>
                  </a:lnTo>
                  <a:lnTo>
                    <a:pt x="27" y="54"/>
                  </a:lnTo>
                  <a:lnTo>
                    <a:pt x="29" y="49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5" y="36"/>
                  </a:lnTo>
                  <a:lnTo>
                    <a:pt x="39" y="32"/>
                  </a:lnTo>
                  <a:lnTo>
                    <a:pt x="43" y="31"/>
                  </a:lnTo>
                  <a:lnTo>
                    <a:pt x="48" y="28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5" name="Freeform 3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940425" y="1757362"/>
              <a:ext cx="107950" cy="85725"/>
            </a:xfrm>
            <a:custGeom>
              <a:avLst/>
              <a:gdLst>
                <a:gd name="T0" fmla="*/ 0 w 206"/>
                <a:gd name="T1" fmla="*/ 142 h 162"/>
                <a:gd name="T2" fmla="*/ 191 w 206"/>
                <a:gd name="T3" fmla="*/ 0 h 162"/>
                <a:gd name="T4" fmla="*/ 206 w 206"/>
                <a:gd name="T5" fmla="*/ 20 h 162"/>
                <a:gd name="T6" fmla="*/ 15 w 206"/>
                <a:gd name="T7" fmla="*/ 162 h 162"/>
                <a:gd name="T8" fmla="*/ 0 w 206"/>
                <a:gd name="T9" fmla="*/ 14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62">
                  <a:moveTo>
                    <a:pt x="0" y="142"/>
                  </a:moveTo>
                  <a:lnTo>
                    <a:pt x="191" y="0"/>
                  </a:lnTo>
                  <a:lnTo>
                    <a:pt x="206" y="20"/>
                  </a:lnTo>
                  <a:lnTo>
                    <a:pt x="15" y="16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6" name="Freeform 3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138863" y="1760537"/>
              <a:ext cx="112712" cy="84138"/>
            </a:xfrm>
            <a:custGeom>
              <a:avLst/>
              <a:gdLst>
                <a:gd name="T0" fmla="*/ 196 w 211"/>
                <a:gd name="T1" fmla="*/ 160 h 160"/>
                <a:gd name="T2" fmla="*/ 0 w 211"/>
                <a:gd name="T3" fmla="*/ 22 h 160"/>
                <a:gd name="T4" fmla="*/ 15 w 211"/>
                <a:gd name="T5" fmla="*/ 0 h 160"/>
                <a:gd name="T6" fmla="*/ 211 w 211"/>
                <a:gd name="T7" fmla="*/ 138 h 160"/>
                <a:gd name="T8" fmla="*/ 196 w 211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60">
                  <a:moveTo>
                    <a:pt x="196" y="160"/>
                  </a:moveTo>
                  <a:lnTo>
                    <a:pt x="0" y="22"/>
                  </a:lnTo>
                  <a:lnTo>
                    <a:pt x="15" y="0"/>
                  </a:lnTo>
                  <a:lnTo>
                    <a:pt x="211" y="138"/>
                  </a:lnTo>
                  <a:lnTo>
                    <a:pt x="196" y="1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7" name="Freeform 3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935663" y="2114550"/>
              <a:ext cx="111125" cy="77787"/>
            </a:xfrm>
            <a:custGeom>
              <a:avLst/>
              <a:gdLst>
                <a:gd name="T0" fmla="*/ 15 w 209"/>
                <a:gd name="T1" fmla="*/ 0 h 147"/>
                <a:gd name="T2" fmla="*/ 209 w 209"/>
                <a:gd name="T3" fmla="*/ 125 h 147"/>
                <a:gd name="T4" fmla="*/ 195 w 209"/>
                <a:gd name="T5" fmla="*/ 147 h 147"/>
                <a:gd name="T6" fmla="*/ 0 w 209"/>
                <a:gd name="T7" fmla="*/ 21 h 147"/>
                <a:gd name="T8" fmla="*/ 15 w 209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47">
                  <a:moveTo>
                    <a:pt x="15" y="0"/>
                  </a:moveTo>
                  <a:lnTo>
                    <a:pt x="209" y="125"/>
                  </a:lnTo>
                  <a:lnTo>
                    <a:pt x="195" y="147"/>
                  </a:lnTo>
                  <a:lnTo>
                    <a:pt x="0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8" name="Freeform 3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135688" y="2117725"/>
              <a:ext cx="106362" cy="76200"/>
            </a:xfrm>
            <a:custGeom>
              <a:avLst/>
              <a:gdLst>
                <a:gd name="T0" fmla="*/ 0 w 201"/>
                <a:gd name="T1" fmla="*/ 125 h 145"/>
                <a:gd name="T2" fmla="*/ 187 w 201"/>
                <a:gd name="T3" fmla="*/ 0 h 145"/>
                <a:gd name="T4" fmla="*/ 201 w 201"/>
                <a:gd name="T5" fmla="*/ 21 h 145"/>
                <a:gd name="T6" fmla="*/ 14 w 201"/>
                <a:gd name="T7" fmla="*/ 145 h 145"/>
                <a:gd name="T8" fmla="*/ 0 w 201"/>
                <a:gd name="T9" fmla="*/ 1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45">
                  <a:moveTo>
                    <a:pt x="0" y="125"/>
                  </a:moveTo>
                  <a:lnTo>
                    <a:pt x="187" y="0"/>
                  </a:lnTo>
                  <a:lnTo>
                    <a:pt x="201" y="21"/>
                  </a:lnTo>
                  <a:lnTo>
                    <a:pt x="14" y="14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9" name="Rectangle 32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276975" y="1924050"/>
              <a:ext cx="14288" cy="1111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0" name="Freeform 30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910263" y="1866900"/>
              <a:ext cx="50800" cy="38100"/>
            </a:xfrm>
            <a:custGeom>
              <a:avLst/>
              <a:gdLst>
                <a:gd name="T0" fmla="*/ 14 w 96"/>
                <a:gd name="T1" fmla="*/ 0 h 72"/>
                <a:gd name="T2" fmla="*/ 96 w 96"/>
                <a:gd name="T3" fmla="*/ 50 h 72"/>
                <a:gd name="T4" fmla="*/ 82 w 96"/>
                <a:gd name="T5" fmla="*/ 72 h 72"/>
                <a:gd name="T6" fmla="*/ 0 w 96"/>
                <a:gd name="T7" fmla="*/ 23 h 72"/>
                <a:gd name="T8" fmla="*/ 14 w 9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2">
                  <a:moveTo>
                    <a:pt x="14" y="0"/>
                  </a:moveTo>
                  <a:lnTo>
                    <a:pt x="96" y="50"/>
                  </a:lnTo>
                  <a:lnTo>
                    <a:pt x="82" y="72"/>
                  </a:lnTo>
                  <a:lnTo>
                    <a:pt x="0" y="2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1" name="Freeform 30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224588" y="1873250"/>
              <a:ext cx="50800" cy="38100"/>
            </a:xfrm>
            <a:custGeom>
              <a:avLst/>
              <a:gdLst>
                <a:gd name="T0" fmla="*/ 0 w 97"/>
                <a:gd name="T1" fmla="*/ 50 h 71"/>
                <a:gd name="T2" fmla="*/ 85 w 97"/>
                <a:gd name="T3" fmla="*/ 0 h 71"/>
                <a:gd name="T4" fmla="*/ 97 w 97"/>
                <a:gd name="T5" fmla="*/ 21 h 71"/>
                <a:gd name="T6" fmla="*/ 13 w 97"/>
                <a:gd name="T7" fmla="*/ 71 h 71"/>
                <a:gd name="T8" fmla="*/ 0 w 97"/>
                <a:gd name="T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1">
                  <a:moveTo>
                    <a:pt x="0" y="50"/>
                  </a:moveTo>
                  <a:lnTo>
                    <a:pt x="85" y="0"/>
                  </a:lnTo>
                  <a:lnTo>
                    <a:pt x="97" y="21"/>
                  </a:lnTo>
                  <a:lnTo>
                    <a:pt x="13" y="7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2" name="Freeform 3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6264275" y="1839912"/>
              <a:ext cx="57150" cy="55563"/>
            </a:xfrm>
            <a:custGeom>
              <a:avLst/>
              <a:gdLst>
                <a:gd name="T0" fmla="*/ 64 w 106"/>
                <a:gd name="T1" fmla="*/ 1 h 106"/>
                <a:gd name="T2" fmla="*/ 83 w 106"/>
                <a:gd name="T3" fmla="*/ 10 h 106"/>
                <a:gd name="T4" fmla="*/ 97 w 106"/>
                <a:gd name="T5" fmla="*/ 24 h 106"/>
                <a:gd name="T6" fmla="*/ 105 w 106"/>
                <a:gd name="T7" fmla="*/ 43 h 106"/>
                <a:gd name="T8" fmla="*/ 105 w 106"/>
                <a:gd name="T9" fmla="*/ 64 h 106"/>
                <a:gd name="T10" fmla="*/ 97 w 106"/>
                <a:gd name="T11" fmla="*/ 83 h 106"/>
                <a:gd name="T12" fmla="*/ 83 w 106"/>
                <a:gd name="T13" fmla="*/ 97 h 106"/>
                <a:gd name="T14" fmla="*/ 64 w 106"/>
                <a:gd name="T15" fmla="*/ 105 h 106"/>
                <a:gd name="T16" fmla="*/ 42 w 106"/>
                <a:gd name="T17" fmla="*/ 105 h 106"/>
                <a:gd name="T18" fmla="*/ 23 w 106"/>
                <a:gd name="T19" fmla="*/ 97 h 106"/>
                <a:gd name="T20" fmla="*/ 9 w 106"/>
                <a:gd name="T21" fmla="*/ 83 h 106"/>
                <a:gd name="T22" fmla="*/ 1 w 106"/>
                <a:gd name="T23" fmla="*/ 64 h 106"/>
                <a:gd name="T24" fmla="*/ 1 w 106"/>
                <a:gd name="T25" fmla="*/ 43 h 106"/>
                <a:gd name="T26" fmla="*/ 9 w 106"/>
                <a:gd name="T27" fmla="*/ 24 h 106"/>
                <a:gd name="T28" fmla="*/ 23 w 106"/>
                <a:gd name="T29" fmla="*/ 10 h 106"/>
                <a:gd name="T30" fmla="*/ 42 w 106"/>
                <a:gd name="T31" fmla="*/ 1 h 106"/>
                <a:gd name="T32" fmla="*/ 53 w 106"/>
                <a:gd name="T33" fmla="*/ 28 h 106"/>
                <a:gd name="T34" fmla="*/ 62 w 106"/>
                <a:gd name="T35" fmla="*/ 30 h 106"/>
                <a:gd name="T36" fmla="*/ 70 w 106"/>
                <a:gd name="T37" fmla="*/ 36 h 106"/>
                <a:gd name="T38" fmla="*/ 77 w 106"/>
                <a:gd name="T39" fmla="*/ 43 h 106"/>
                <a:gd name="T40" fmla="*/ 78 w 106"/>
                <a:gd name="T41" fmla="*/ 53 h 106"/>
                <a:gd name="T42" fmla="*/ 77 w 106"/>
                <a:gd name="T43" fmla="*/ 64 h 106"/>
                <a:gd name="T44" fmla="*/ 70 w 106"/>
                <a:gd name="T45" fmla="*/ 71 h 106"/>
                <a:gd name="T46" fmla="*/ 62 w 106"/>
                <a:gd name="T47" fmla="*/ 77 h 106"/>
                <a:gd name="T48" fmla="*/ 53 w 106"/>
                <a:gd name="T49" fmla="*/ 79 h 106"/>
                <a:gd name="T50" fmla="*/ 43 w 106"/>
                <a:gd name="T51" fmla="*/ 77 h 106"/>
                <a:gd name="T52" fmla="*/ 36 w 106"/>
                <a:gd name="T53" fmla="*/ 71 h 106"/>
                <a:gd name="T54" fmla="*/ 29 w 106"/>
                <a:gd name="T55" fmla="*/ 64 h 106"/>
                <a:gd name="T56" fmla="*/ 28 w 106"/>
                <a:gd name="T57" fmla="*/ 53 h 106"/>
                <a:gd name="T58" fmla="*/ 29 w 106"/>
                <a:gd name="T59" fmla="*/ 43 h 106"/>
                <a:gd name="T60" fmla="*/ 36 w 106"/>
                <a:gd name="T61" fmla="*/ 36 h 106"/>
                <a:gd name="T62" fmla="*/ 43 w 106"/>
                <a:gd name="T63" fmla="*/ 30 h 106"/>
                <a:gd name="T64" fmla="*/ 53 w 106"/>
                <a:gd name="T65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4" y="1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2" y="33"/>
                  </a:lnTo>
                  <a:lnTo>
                    <a:pt x="105" y="43"/>
                  </a:lnTo>
                  <a:lnTo>
                    <a:pt x="106" y="53"/>
                  </a:lnTo>
                  <a:lnTo>
                    <a:pt x="105" y="64"/>
                  </a:lnTo>
                  <a:lnTo>
                    <a:pt x="102" y="74"/>
                  </a:lnTo>
                  <a:lnTo>
                    <a:pt x="97" y="83"/>
                  </a:lnTo>
                  <a:lnTo>
                    <a:pt x="91" y="91"/>
                  </a:lnTo>
                  <a:lnTo>
                    <a:pt x="83" y="97"/>
                  </a:lnTo>
                  <a:lnTo>
                    <a:pt x="74" y="102"/>
                  </a:lnTo>
                  <a:lnTo>
                    <a:pt x="64" y="105"/>
                  </a:lnTo>
                  <a:lnTo>
                    <a:pt x="53" y="106"/>
                  </a:lnTo>
                  <a:lnTo>
                    <a:pt x="42" y="105"/>
                  </a:lnTo>
                  <a:lnTo>
                    <a:pt x="32" y="102"/>
                  </a:lnTo>
                  <a:lnTo>
                    <a:pt x="23" y="97"/>
                  </a:lnTo>
                  <a:lnTo>
                    <a:pt x="15" y="91"/>
                  </a:lnTo>
                  <a:lnTo>
                    <a:pt x="9" y="83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2" y="5"/>
                  </a:lnTo>
                  <a:lnTo>
                    <a:pt x="42" y="1"/>
                  </a:lnTo>
                  <a:lnTo>
                    <a:pt x="53" y="0"/>
                  </a:lnTo>
                  <a:close/>
                  <a:moveTo>
                    <a:pt x="53" y="28"/>
                  </a:moveTo>
                  <a:lnTo>
                    <a:pt x="57" y="29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70" y="36"/>
                  </a:lnTo>
                  <a:lnTo>
                    <a:pt x="74" y="39"/>
                  </a:lnTo>
                  <a:lnTo>
                    <a:pt x="77" y="43"/>
                  </a:lnTo>
                  <a:lnTo>
                    <a:pt x="78" y="48"/>
                  </a:lnTo>
                  <a:lnTo>
                    <a:pt x="78" y="53"/>
                  </a:lnTo>
                  <a:lnTo>
                    <a:pt x="78" y="59"/>
                  </a:lnTo>
                  <a:lnTo>
                    <a:pt x="77" y="64"/>
                  </a:lnTo>
                  <a:lnTo>
                    <a:pt x="74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2" y="77"/>
                  </a:lnTo>
                  <a:lnTo>
                    <a:pt x="57" y="78"/>
                  </a:lnTo>
                  <a:lnTo>
                    <a:pt x="53" y="79"/>
                  </a:lnTo>
                  <a:lnTo>
                    <a:pt x="48" y="78"/>
                  </a:lnTo>
                  <a:lnTo>
                    <a:pt x="43" y="77"/>
                  </a:lnTo>
                  <a:lnTo>
                    <a:pt x="39" y="74"/>
                  </a:lnTo>
                  <a:lnTo>
                    <a:pt x="36" y="71"/>
                  </a:lnTo>
                  <a:lnTo>
                    <a:pt x="32" y="68"/>
                  </a:lnTo>
                  <a:lnTo>
                    <a:pt x="29" y="64"/>
                  </a:lnTo>
                  <a:lnTo>
                    <a:pt x="28" y="59"/>
                  </a:lnTo>
                  <a:lnTo>
                    <a:pt x="28" y="53"/>
                  </a:lnTo>
                  <a:lnTo>
                    <a:pt x="28" y="48"/>
                  </a:lnTo>
                  <a:lnTo>
                    <a:pt x="29" y="43"/>
                  </a:lnTo>
                  <a:lnTo>
                    <a:pt x="32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8" y="29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4710" name="Group 662"/>
          <p:cNvGrpSpPr>
            <a:grpSpLocks/>
          </p:cNvGrpSpPr>
          <p:nvPr/>
        </p:nvGrpSpPr>
        <p:grpSpPr bwMode="auto">
          <a:xfrm>
            <a:off x="7202488" y="2735263"/>
            <a:ext cx="461962" cy="554037"/>
            <a:chOff x="7119938" y="1701800"/>
            <a:chExt cx="461963" cy="554038"/>
          </a:xfrm>
        </p:grpSpPr>
        <p:sp>
          <p:nvSpPr>
            <p:cNvPr id="664" name="Rectangle 32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1701800"/>
              <a:ext cx="333376" cy="53975"/>
            </a:xfrm>
            <a:prstGeom prst="rect">
              <a:avLst/>
            </a:pr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5" name="Rectangle 32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1755775"/>
              <a:ext cx="333376" cy="168275"/>
            </a:xfrm>
            <a:prstGeom prst="rect">
              <a:avLst/>
            </a:prstGeom>
            <a:solidFill>
              <a:srgbClr val="A3D134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6" name="Freeform 3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119938" y="1927225"/>
              <a:ext cx="460376" cy="180975"/>
            </a:xfrm>
            <a:custGeom>
              <a:avLst/>
              <a:gdLst>
                <a:gd name="T0" fmla="*/ 0 w 872"/>
                <a:gd name="T1" fmla="*/ 0 h 343"/>
                <a:gd name="T2" fmla="*/ 872 w 872"/>
                <a:gd name="T3" fmla="*/ 0 h 343"/>
                <a:gd name="T4" fmla="*/ 872 w 872"/>
                <a:gd name="T5" fmla="*/ 295 h 343"/>
                <a:gd name="T6" fmla="*/ 726 w 872"/>
                <a:gd name="T7" fmla="*/ 295 h 343"/>
                <a:gd name="T8" fmla="*/ 726 w 872"/>
                <a:gd name="T9" fmla="*/ 343 h 343"/>
                <a:gd name="T10" fmla="*/ 704 w 872"/>
                <a:gd name="T11" fmla="*/ 343 h 343"/>
                <a:gd name="T12" fmla="*/ 704 w 872"/>
                <a:gd name="T13" fmla="*/ 295 h 343"/>
                <a:gd name="T14" fmla="*/ 457 w 872"/>
                <a:gd name="T15" fmla="*/ 295 h 343"/>
                <a:gd name="T16" fmla="*/ 457 w 872"/>
                <a:gd name="T17" fmla="*/ 343 h 343"/>
                <a:gd name="T18" fmla="*/ 435 w 872"/>
                <a:gd name="T19" fmla="*/ 343 h 343"/>
                <a:gd name="T20" fmla="*/ 435 w 872"/>
                <a:gd name="T21" fmla="*/ 295 h 343"/>
                <a:gd name="T22" fmla="*/ 154 w 872"/>
                <a:gd name="T23" fmla="*/ 295 h 343"/>
                <a:gd name="T24" fmla="*/ 154 w 872"/>
                <a:gd name="T25" fmla="*/ 343 h 343"/>
                <a:gd name="T26" fmla="*/ 132 w 872"/>
                <a:gd name="T27" fmla="*/ 343 h 343"/>
                <a:gd name="T28" fmla="*/ 132 w 872"/>
                <a:gd name="T29" fmla="*/ 295 h 343"/>
                <a:gd name="T30" fmla="*/ 0 w 872"/>
                <a:gd name="T31" fmla="*/ 295 h 343"/>
                <a:gd name="T32" fmla="*/ 0 w 872"/>
                <a:gd name="T3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343">
                  <a:moveTo>
                    <a:pt x="0" y="0"/>
                  </a:moveTo>
                  <a:lnTo>
                    <a:pt x="872" y="0"/>
                  </a:lnTo>
                  <a:lnTo>
                    <a:pt x="872" y="295"/>
                  </a:lnTo>
                  <a:lnTo>
                    <a:pt x="726" y="295"/>
                  </a:lnTo>
                  <a:lnTo>
                    <a:pt x="726" y="343"/>
                  </a:lnTo>
                  <a:lnTo>
                    <a:pt x="704" y="343"/>
                  </a:lnTo>
                  <a:lnTo>
                    <a:pt x="704" y="295"/>
                  </a:lnTo>
                  <a:lnTo>
                    <a:pt x="457" y="295"/>
                  </a:lnTo>
                  <a:lnTo>
                    <a:pt x="457" y="343"/>
                  </a:lnTo>
                  <a:lnTo>
                    <a:pt x="435" y="343"/>
                  </a:lnTo>
                  <a:lnTo>
                    <a:pt x="435" y="295"/>
                  </a:lnTo>
                  <a:lnTo>
                    <a:pt x="154" y="295"/>
                  </a:lnTo>
                  <a:lnTo>
                    <a:pt x="154" y="343"/>
                  </a:lnTo>
                  <a:lnTo>
                    <a:pt x="132" y="343"/>
                  </a:lnTo>
                  <a:lnTo>
                    <a:pt x="132" y="295"/>
                  </a:lnTo>
                  <a:lnTo>
                    <a:pt x="0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7" name="Rectangle 32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1952625"/>
              <a:ext cx="400051" cy="103187"/>
            </a:xfrm>
            <a:prstGeom prst="rect">
              <a:avLst/>
            </a:prstGeom>
            <a:solidFill>
              <a:srgbClr val="A3D134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8" name="Rectangle 32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291388" y="2108201"/>
              <a:ext cx="290513" cy="147637"/>
            </a:xfrm>
            <a:prstGeom prst="rect">
              <a:avLst/>
            </a:pr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9" name="Rectangle 32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728787"/>
              <a:ext cx="100012" cy="1111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0" name="Rectangle 32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793875"/>
              <a:ext cx="150812" cy="158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1" name="Rectangle 32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836737"/>
              <a:ext cx="249238" cy="1746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2" name="Rectangle 33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876425"/>
              <a:ext cx="249238" cy="17462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3" name="Rectangle 33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2006601"/>
              <a:ext cx="95250" cy="17462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4" name="Rectangle 33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2149476"/>
              <a:ext cx="79375" cy="285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5" name="Rectangle 3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24700" y="2108201"/>
              <a:ext cx="139700" cy="147637"/>
            </a:xfrm>
            <a:prstGeom prst="rect">
              <a:avLst/>
            </a:pr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6" name="Rectangle 33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2181226"/>
              <a:ext cx="52387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7" name="Rectangle 33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149476"/>
              <a:ext cx="77788" cy="285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8" name="Rectangle 33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190751"/>
              <a:ext cx="52388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9" name="Rectangle 33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456489" y="2149476"/>
              <a:ext cx="77787" cy="285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0" name="Rectangle 33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456489" y="2190751"/>
              <a:ext cx="52387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81" name="Rectangle 4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368800" y="5584825"/>
            <a:ext cx="1109663" cy="814388"/>
          </a:xfrm>
          <a:prstGeom prst="roundRect">
            <a:avLst>
              <a:gd name="adj" fmla="val 11427"/>
            </a:avLst>
          </a:prstGeom>
          <a:solidFill>
            <a:srgbClr val="54A6D8">
              <a:lumMod val="75000"/>
              <a:alpha val="30000"/>
            </a:srgbClr>
          </a:solidFill>
          <a:ln w="25400">
            <a:solidFill>
              <a:srgbClr val="54A6D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2" name="Rectangle 5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607050" y="5584825"/>
            <a:ext cx="1109663" cy="814388"/>
          </a:xfrm>
          <a:prstGeom prst="roundRect">
            <a:avLst>
              <a:gd name="adj" fmla="val 8433"/>
            </a:avLst>
          </a:prstGeom>
          <a:solidFill>
            <a:srgbClr val="54A6D8">
              <a:lumMod val="75000"/>
              <a:alpha val="30000"/>
            </a:srgbClr>
          </a:solidFill>
          <a:ln w="25400">
            <a:solidFill>
              <a:srgbClr val="54A6D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3" name="Rectangle 5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54825" y="5584825"/>
            <a:ext cx="1108075" cy="814388"/>
          </a:xfrm>
          <a:prstGeom prst="roundRect">
            <a:avLst>
              <a:gd name="adj" fmla="val 9930"/>
            </a:avLst>
          </a:prstGeom>
          <a:solidFill>
            <a:srgbClr val="54A6D8">
              <a:lumMod val="75000"/>
              <a:alpha val="30000"/>
            </a:srgbClr>
          </a:solidFill>
          <a:ln w="25400">
            <a:solidFill>
              <a:srgbClr val="54A6D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4714" name="Group 683"/>
          <p:cNvGrpSpPr>
            <a:grpSpLocks/>
          </p:cNvGrpSpPr>
          <p:nvPr/>
        </p:nvGrpSpPr>
        <p:grpSpPr bwMode="auto">
          <a:xfrm>
            <a:off x="4654550" y="5719763"/>
            <a:ext cx="525463" cy="538162"/>
            <a:chOff x="4572000" y="4859338"/>
            <a:chExt cx="525463" cy="538162"/>
          </a:xfrm>
        </p:grpSpPr>
        <p:sp>
          <p:nvSpPr>
            <p:cNvPr id="685" name="Freeform 27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72000" y="4873625"/>
              <a:ext cx="523875" cy="522288"/>
            </a:xfrm>
            <a:custGeom>
              <a:avLst/>
              <a:gdLst>
                <a:gd name="T0" fmla="*/ 0 w 990"/>
                <a:gd name="T1" fmla="*/ 343 h 989"/>
                <a:gd name="T2" fmla="*/ 385 w 990"/>
                <a:gd name="T3" fmla="*/ 343 h 989"/>
                <a:gd name="T4" fmla="*/ 385 w 990"/>
                <a:gd name="T5" fmla="*/ 0 h 989"/>
                <a:gd name="T6" fmla="*/ 637 w 990"/>
                <a:gd name="T7" fmla="*/ 0 h 989"/>
                <a:gd name="T8" fmla="*/ 637 w 990"/>
                <a:gd name="T9" fmla="*/ 343 h 989"/>
                <a:gd name="T10" fmla="*/ 990 w 990"/>
                <a:gd name="T11" fmla="*/ 343 h 989"/>
                <a:gd name="T12" fmla="*/ 990 w 990"/>
                <a:gd name="T13" fmla="*/ 595 h 989"/>
                <a:gd name="T14" fmla="*/ 637 w 990"/>
                <a:gd name="T15" fmla="*/ 595 h 989"/>
                <a:gd name="T16" fmla="*/ 637 w 990"/>
                <a:gd name="T17" fmla="*/ 989 h 989"/>
                <a:gd name="T18" fmla="*/ 385 w 990"/>
                <a:gd name="T19" fmla="*/ 989 h 989"/>
                <a:gd name="T20" fmla="*/ 385 w 990"/>
                <a:gd name="T21" fmla="*/ 595 h 989"/>
                <a:gd name="T22" fmla="*/ 0 w 990"/>
                <a:gd name="T23" fmla="*/ 595 h 989"/>
                <a:gd name="T24" fmla="*/ 0 w 990"/>
                <a:gd name="T25" fmla="*/ 343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0" h="989">
                  <a:moveTo>
                    <a:pt x="0" y="343"/>
                  </a:moveTo>
                  <a:lnTo>
                    <a:pt x="385" y="343"/>
                  </a:lnTo>
                  <a:lnTo>
                    <a:pt x="385" y="0"/>
                  </a:lnTo>
                  <a:lnTo>
                    <a:pt x="637" y="0"/>
                  </a:lnTo>
                  <a:lnTo>
                    <a:pt x="637" y="343"/>
                  </a:lnTo>
                  <a:lnTo>
                    <a:pt x="990" y="343"/>
                  </a:lnTo>
                  <a:lnTo>
                    <a:pt x="990" y="595"/>
                  </a:lnTo>
                  <a:lnTo>
                    <a:pt x="637" y="595"/>
                  </a:lnTo>
                  <a:lnTo>
                    <a:pt x="637" y="989"/>
                  </a:lnTo>
                  <a:lnTo>
                    <a:pt x="385" y="989"/>
                  </a:lnTo>
                  <a:lnTo>
                    <a:pt x="385" y="595"/>
                  </a:lnTo>
                  <a:lnTo>
                    <a:pt x="0" y="595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A3D134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" name="Rectangle 2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121275"/>
              <a:ext cx="257175" cy="1111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7" name="Rectangle 2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5121275"/>
              <a:ext cx="254000" cy="1111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8" name="Rectangle 2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5133975"/>
              <a:ext cx="11112" cy="2635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9" name="Rectangle 27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4870450"/>
              <a:ext cx="11112" cy="24923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0" name="Freeform 28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4595813" y="4859338"/>
              <a:ext cx="168275" cy="182562"/>
            </a:xfrm>
            <a:custGeom>
              <a:avLst/>
              <a:gdLst>
                <a:gd name="T0" fmla="*/ 69 w 319"/>
                <a:gd name="T1" fmla="*/ 241 h 345"/>
                <a:gd name="T2" fmla="*/ 91 w 319"/>
                <a:gd name="T3" fmla="*/ 254 h 345"/>
                <a:gd name="T4" fmla="*/ 104 w 319"/>
                <a:gd name="T5" fmla="*/ 275 h 345"/>
                <a:gd name="T6" fmla="*/ 236 w 319"/>
                <a:gd name="T7" fmla="*/ 97 h 345"/>
                <a:gd name="T8" fmla="*/ 221 w 319"/>
                <a:gd name="T9" fmla="*/ 82 h 345"/>
                <a:gd name="T10" fmla="*/ 213 w 319"/>
                <a:gd name="T11" fmla="*/ 60 h 345"/>
                <a:gd name="T12" fmla="*/ 217 w 319"/>
                <a:gd name="T13" fmla="*/ 32 h 345"/>
                <a:gd name="T14" fmla="*/ 236 w 319"/>
                <a:gd name="T15" fmla="*/ 9 h 345"/>
                <a:gd name="T16" fmla="*/ 265 w 319"/>
                <a:gd name="T17" fmla="*/ 0 h 345"/>
                <a:gd name="T18" fmla="*/ 295 w 319"/>
                <a:gd name="T19" fmla="*/ 9 h 345"/>
                <a:gd name="T20" fmla="*/ 314 w 319"/>
                <a:gd name="T21" fmla="*/ 32 h 345"/>
                <a:gd name="T22" fmla="*/ 318 w 319"/>
                <a:gd name="T23" fmla="*/ 60 h 345"/>
                <a:gd name="T24" fmla="*/ 310 w 319"/>
                <a:gd name="T25" fmla="*/ 82 h 345"/>
                <a:gd name="T26" fmla="*/ 295 w 319"/>
                <a:gd name="T27" fmla="*/ 97 h 345"/>
                <a:gd name="T28" fmla="*/ 287 w 319"/>
                <a:gd name="T29" fmla="*/ 320 h 345"/>
                <a:gd name="T30" fmla="*/ 94 w 319"/>
                <a:gd name="T31" fmla="*/ 325 h 345"/>
                <a:gd name="T32" fmla="*/ 78 w 319"/>
                <a:gd name="T33" fmla="*/ 337 h 345"/>
                <a:gd name="T34" fmla="*/ 59 w 319"/>
                <a:gd name="T35" fmla="*/ 343 h 345"/>
                <a:gd name="T36" fmla="*/ 32 w 319"/>
                <a:gd name="T37" fmla="*/ 340 h 345"/>
                <a:gd name="T38" fmla="*/ 9 w 319"/>
                <a:gd name="T39" fmla="*/ 320 h 345"/>
                <a:gd name="T40" fmla="*/ 0 w 319"/>
                <a:gd name="T41" fmla="*/ 291 h 345"/>
                <a:gd name="T42" fmla="*/ 9 w 319"/>
                <a:gd name="T43" fmla="*/ 261 h 345"/>
                <a:gd name="T44" fmla="*/ 32 w 319"/>
                <a:gd name="T45" fmla="*/ 242 h 345"/>
                <a:gd name="T46" fmla="*/ 265 w 319"/>
                <a:gd name="T47" fmla="*/ 27 h 345"/>
                <a:gd name="T48" fmla="*/ 280 w 319"/>
                <a:gd name="T49" fmla="*/ 32 h 345"/>
                <a:gd name="T50" fmla="*/ 290 w 319"/>
                <a:gd name="T51" fmla="*/ 43 h 345"/>
                <a:gd name="T52" fmla="*/ 291 w 319"/>
                <a:gd name="T53" fmla="*/ 58 h 345"/>
                <a:gd name="T54" fmla="*/ 283 w 319"/>
                <a:gd name="T55" fmla="*/ 70 h 345"/>
                <a:gd name="T56" fmla="*/ 271 w 319"/>
                <a:gd name="T57" fmla="*/ 78 h 345"/>
                <a:gd name="T58" fmla="*/ 255 w 319"/>
                <a:gd name="T59" fmla="*/ 77 h 345"/>
                <a:gd name="T60" fmla="*/ 244 w 319"/>
                <a:gd name="T61" fmla="*/ 68 h 345"/>
                <a:gd name="T62" fmla="*/ 240 w 319"/>
                <a:gd name="T63" fmla="*/ 52 h 345"/>
                <a:gd name="T64" fmla="*/ 244 w 319"/>
                <a:gd name="T65" fmla="*/ 38 h 345"/>
                <a:gd name="T66" fmla="*/ 255 w 319"/>
                <a:gd name="T67" fmla="*/ 29 h 345"/>
                <a:gd name="T68" fmla="*/ 53 w 319"/>
                <a:gd name="T69" fmla="*/ 265 h 345"/>
                <a:gd name="T70" fmla="*/ 67 w 319"/>
                <a:gd name="T71" fmla="*/ 270 h 345"/>
                <a:gd name="T72" fmla="*/ 76 w 319"/>
                <a:gd name="T73" fmla="*/ 281 h 345"/>
                <a:gd name="T74" fmla="*/ 78 w 319"/>
                <a:gd name="T75" fmla="*/ 296 h 345"/>
                <a:gd name="T76" fmla="*/ 71 w 319"/>
                <a:gd name="T77" fmla="*/ 309 h 345"/>
                <a:gd name="T78" fmla="*/ 58 w 319"/>
                <a:gd name="T79" fmla="*/ 316 h 345"/>
                <a:gd name="T80" fmla="*/ 42 w 319"/>
                <a:gd name="T81" fmla="*/ 315 h 345"/>
                <a:gd name="T82" fmla="*/ 31 w 319"/>
                <a:gd name="T83" fmla="*/ 305 h 345"/>
                <a:gd name="T84" fmla="*/ 27 w 319"/>
                <a:gd name="T85" fmla="*/ 291 h 345"/>
                <a:gd name="T86" fmla="*/ 31 w 319"/>
                <a:gd name="T87" fmla="*/ 277 h 345"/>
                <a:gd name="T88" fmla="*/ 42 w 319"/>
                <a:gd name="T89" fmla="*/ 26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5">
                  <a:moveTo>
                    <a:pt x="53" y="238"/>
                  </a:moveTo>
                  <a:lnTo>
                    <a:pt x="62" y="238"/>
                  </a:lnTo>
                  <a:lnTo>
                    <a:pt x="69" y="241"/>
                  </a:lnTo>
                  <a:lnTo>
                    <a:pt x="77" y="243"/>
                  </a:lnTo>
                  <a:lnTo>
                    <a:pt x="85" y="249"/>
                  </a:lnTo>
                  <a:lnTo>
                    <a:pt x="91" y="254"/>
                  </a:lnTo>
                  <a:lnTo>
                    <a:pt x="96" y="260"/>
                  </a:lnTo>
                  <a:lnTo>
                    <a:pt x="100" y="268"/>
                  </a:lnTo>
                  <a:lnTo>
                    <a:pt x="104" y="275"/>
                  </a:lnTo>
                  <a:lnTo>
                    <a:pt x="244" y="275"/>
                  </a:lnTo>
                  <a:lnTo>
                    <a:pt x="244" y="101"/>
                  </a:lnTo>
                  <a:lnTo>
                    <a:pt x="236" y="97"/>
                  </a:lnTo>
                  <a:lnTo>
                    <a:pt x="231" y="93"/>
                  </a:lnTo>
                  <a:lnTo>
                    <a:pt x="226" y="87"/>
                  </a:lnTo>
                  <a:lnTo>
                    <a:pt x="221" y="82"/>
                  </a:lnTo>
                  <a:lnTo>
                    <a:pt x="217" y="76"/>
                  </a:lnTo>
                  <a:lnTo>
                    <a:pt x="214" y="68"/>
                  </a:lnTo>
                  <a:lnTo>
                    <a:pt x="213" y="60"/>
                  </a:lnTo>
                  <a:lnTo>
                    <a:pt x="213" y="52"/>
                  </a:lnTo>
                  <a:lnTo>
                    <a:pt x="213" y="42"/>
                  </a:lnTo>
                  <a:lnTo>
                    <a:pt x="217" y="32"/>
                  </a:lnTo>
                  <a:lnTo>
                    <a:pt x="222" y="23"/>
                  </a:lnTo>
                  <a:lnTo>
                    <a:pt x="228" y="15"/>
                  </a:lnTo>
                  <a:lnTo>
                    <a:pt x="236" y="9"/>
                  </a:lnTo>
                  <a:lnTo>
                    <a:pt x="245" y="4"/>
                  </a:lnTo>
                  <a:lnTo>
                    <a:pt x="255" y="1"/>
                  </a:lnTo>
                  <a:lnTo>
                    <a:pt x="265" y="0"/>
                  </a:lnTo>
                  <a:lnTo>
                    <a:pt x="276" y="1"/>
                  </a:lnTo>
                  <a:lnTo>
                    <a:pt x="286" y="4"/>
                  </a:lnTo>
                  <a:lnTo>
                    <a:pt x="295" y="9"/>
                  </a:lnTo>
                  <a:lnTo>
                    <a:pt x="303" y="15"/>
                  </a:lnTo>
                  <a:lnTo>
                    <a:pt x="309" y="23"/>
                  </a:lnTo>
                  <a:lnTo>
                    <a:pt x="314" y="32"/>
                  </a:lnTo>
                  <a:lnTo>
                    <a:pt x="318" y="42"/>
                  </a:lnTo>
                  <a:lnTo>
                    <a:pt x="319" y="52"/>
                  </a:lnTo>
                  <a:lnTo>
                    <a:pt x="318" y="60"/>
                  </a:lnTo>
                  <a:lnTo>
                    <a:pt x="317" y="68"/>
                  </a:lnTo>
                  <a:lnTo>
                    <a:pt x="314" y="76"/>
                  </a:lnTo>
                  <a:lnTo>
                    <a:pt x="310" y="82"/>
                  </a:lnTo>
                  <a:lnTo>
                    <a:pt x="305" y="87"/>
                  </a:lnTo>
                  <a:lnTo>
                    <a:pt x="300" y="93"/>
                  </a:lnTo>
                  <a:lnTo>
                    <a:pt x="295" y="97"/>
                  </a:lnTo>
                  <a:lnTo>
                    <a:pt x="288" y="101"/>
                  </a:lnTo>
                  <a:lnTo>
                    <a:pt x="288" y="320"/>
                  </a:lnTo>
                  <a:lnTo>
                    <a:pt x="287" y="320"/>
                  </a:lnTo>
                  <a:lnTo>
                    <a:pt x="287" y="320"/>
                  </a:lnTo>
                  <a:lnTo>
                    <a:pt x="98" y="320"/>
                  </a:lnTo>
                  <a:lnTo>
                    <a:pt x="94" y="325"/>
                  </a:lnTo>
                  <a:lnTo>
                    <a:pt x="89" y="331"/>
                  </a:lnTo>
                  <a:lnTo>
                    <a:pt x="83" y="334"/>
                  </a:lnTo>
                  <a:lnTo>
                    <a:pt x="78" y="337"/>
                  </a:lnTo>
                  <a:lnTo>
                    <a:pt x="72" y="341"/>
                  </a:lnTo>
                  <a:lnTo>
                    <a:pt x="66" y="342"/>
                  </a:lnTo>
                  <a:lnTo>
                    <a:pt x="59" y="343"/>
                  </a:lnTo>
                  <a:lnTo>
                    <a:pt x="53" y="345"/>
                  </a:lnTo>
                  <a:lnTo>
                    <a:pt x="42" y="343"/>
                  </a:lnTo>
                  <a:lnTo>
                    <a:pt x="32" y="340"/>
                  </a:lnTo>
                  <a:lnTo>
                    <a:pt x="23" y="334"/>
                  </a:lnTo>
                  <a:lnTo>
                    <a:pt x="16" y="328"/>
                  </a:lnTo>
                  <a:lnTo>
                    <a:pt x="9" y="320"/>
                  </a:lnTo>
                  <a:lnTo>
                    <a:pt x="4" y="311"/>
                  </a:lnTo>
                  <a:lnTo>
                    <a:pt x="0" y="301"/>
                  </a:lnTo>
                  <a:lnTo>
                    <a:pt x="0" y="291"/>
                  </a:lnTo>
                  <a:lnTo>
                    <a:pt x="0" y="281"/>
                  </a:lnTo>
                  <a:lnTo>
                    <a:pt x="4" y="270"/>
                  </a:lnTo>
                  <a:lnTo>
                    <a:pt x="9" y="261"/>
                  </a:lnTo>
                  <a:lnTo>
                    <a:pt x="16" y="254"/>
                  </a:lnTo>
                  <a:lnTo>
                    <a:pt x="23" y="247"/>
                  </a:lnTo>
                  <a:lnTo>
                    <a:pt x="32" y="242"/>
                  </a:lnTo>
                  <a:lnTo>
                    <a:pt x="42" y="240"/>
                  </a:lnTo>
                  <a:lnTo>
                    <a:pt x="53" y="238"/>
                  </a:lnTo>
                  <a:close/>
                  <a:moveTo>
                    <a:pt x="265" y="27"/>
                  </a:moveTo>
                  <a:lnTo>
                    <a:pt x="271" y="28"/>
                  </a:lnTo>
                  <a:lnTo>
                    <a:pt x="276" y="29"/>
                  </a:lnTo>
                  <a:lnTo>
                    <a:pt x="280" y="32"/>
                  </a:lnTo>
                  <a:lnTo>
                    <a:pt x="283" y="34"/>
                  </a:lnTo>
                  <a:lnTo>
                    <a:pt x="287" y="38"/>
                  </a:lnTo>
                  <a:lnTo>
                    <a:pt x="290" y="43"/>
                  </a:lnTo>
                  <a:lnTo>
                    <a:pt x="291" y="47"/>
                  </a:lnTo>
                  <a:lnTo>
                    <a:pt x="291" y="52"/>
                  </a:lnTo>
                  <a:lnTo>
                    <a:pt x="291" y="58"/>
                  </a:lnTo>
                  <a:lnTo>
                    <a:pt x="290" y="63"/>
                  </a:lnTo>
                  <a:lnTo>
                    <a:pt x="287" y="68"/>
                  </a:lnTo>
                  <a:lnTo>
                    <a:pt x="283" y="70"/>
                  </a:lnTo>
                  <a:lnTo>
                    <a:pt x="280" y="74"/>
                  </a:lnTo>
                  <a:lnTo>
                    <a:pt x="276" y="77"/>
                  </a:lnTo>
                  <a:lnTo>
                    <a:pt x="271" y="78"/>
                  </a:lnTo>
                  <a:lnTo>
                    <a:pt x="265" y="78"/>
                  </a:lnTo>
                  <a:lnTo>
                    <a:pt x="260" y="78"/>
                  </a:lnTo>
                  <a:lnTo>
                    <a:pt x="255" y="77"/>
                  </a:lnTo>
                  <a:lnTo>
                    <a:pt x="251" y="74"/>
                  </a:lnTo>
                  <a:lnTo>
                    <a:pt x="247" y="70"/>
                  </a:lnTo>
                  <a:lnTo>
                    <a:pt x="244" y="68"/>
                  </a:lnTo>
                  <a:lnTo>
                    <a:pt x="242" y="63"/>
                  </a:lnTo>
                  <a:lnTo>
                    <a:pt x="240" y="58"/>
                  </a:lnTo>
                  <a:lnTo>
                    <a:pt x="240" y="52"/>
                  </a:lnTo>
                  <a:lnTo>
                    <a:pt x="240" y="47"/>
                  </a:lnTo>
                  <a:lnTo>
                    <a:pt x="242" y="43"/>
                  </a:lnTo>
                  <a:lnTo>
                    <a:pt x="244" y="38"/>
                  </a:lnTo>
                  <a:lnTo>
                    <a:pt x="247" y="34"/>
                  </a:lnTo>
                  <a:lnTo>
                    <a:pt x="251" y="32"/>
                  </a:lnTo>
                  <a:lnTo>
                    <a:pt x="255" y="29"/>
                  </a:lnTo>
                  <a:lnTo>
                    <a:pt x="260" y="28"/>
                  </a:lnTo>
                  <a:lnTo>
                    <a:pt x="265" y="27"/>
                  </a:lnTo>
                  <a:close/>
                  <a:moveTo>
                    <a:pt x="53" y="265"/>
                  </a:moveTo>
                  <a:lnTo>
                    <a:pt x="58" y="266"/>
                  </a:lnTo>
                  <a:lnTo>
                    <a:pt x="63" y="268"/>
                  </a:lnTo>
                  <a:lnTo>
                    <a:pt x="67" y="270"/>
                  </a:lnTo>
                  <a:lnTo>
                    <a:pt x="71" y="273"/>
                  </a:lnTo>
                  <a:lnTo>
                    <a:pt x="74" y="277"/>
                  </a:lnTo>
                  <a:lnTo>
                    <a:pt x="76" y="281"/>
                  </a:lnTo>
                  <a:lnTo>
                    <a:pt x="78" y="286"/>
                  </a:lnTo>
                  <a:lnTo>
                    <a:pt x="78" y="291"/>
                  </a:lnTo>
                  <a:lnTo>
                    <a:pt x="78" y="296"/>
                  </a:lnTo>
                  <a:lnTo>
                    <a:pt x="76" y="301"/>
                  </a:lnTo>
                  <a:lnTo>
                    <a:pt x="74" y="305"/>
                  </a:lnTo>
                  <a:lnTo>
                    <a:pt x="71" y="309"/>
                  </a:lnTo>
                  <a:lnTo>
                    <a:pt x="67" y="313"/>
                  </a:lnTo>
                  <a:lnTo>
                    <a:pt x="63" y="315"/>
                  </a:lnTo>
                  <a:lnTo>
                    <a:pt x="58" y="316"/>
                  </a:lnTo>
                  <a:lnTo>
                    <a:pt x="53" y="316"/>
                  </a:lnTo>
                  <a:lnTo>
                    <a:pt x="48" y="316"/>
                  </a:lnTo>
                  <a:lnTo>
                    <a:pt x="42" y="315"/>
                  </a:lnTo>
                  <a:lnTo>
                    <a:pt x="39" y="313"/>
                  </a:lnTo>
                  <a:lnTo>
                    <a:pt x="35" y="309"/>
                  </a:lnTo>
                  <a:lnTo>
                    <a:pt x="31" y="305"/>
                  </a:lnTo>
                  <a:lnTo>
                    <a:pt x="30" y="301"/>
                  </a:lnTo>
                  <a:lnTo>
                    <a:pt x="27" y="296"/>
                  </a:lnTo>
                  <a:lnTo>
                    <a:pt x="27" y="291"/>
                  </a:lnTo>
                  <a:lnTo>
                    <a:pt x="27" y="286"/>
                  </a:lnTo>
                  <a:lnTo>
                    <a:pt x="30" y="281"/>
                  </a:lnTo>
                  <a:lnTo>
                    <a:pt x="31" y="277"/>
                  </a:lnTo>
                  <a:lnTo>
                    <a:pt x="35" y="273"/>
                  </a:lnTo>
                  <a:lnTo>
                    <a:pt x="39" y="270"/>
                  </a:lnTo>
                  <a:lnTo>
                    <a:pt x="42" y="268"/>
                  </a:lnTo>
                  <a:lnTo>
                    <a:pt x="48" y="266"/>
                  </a:lnTo>
                  <a:lnTo>
                    <a:pt x="53" y="265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1" name="Freeform 28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4916488" y="4859338"/>
              <a:ext cx="168275" cy="182562"/>
            </a:xfrm>
            <a:custGeom>
              <a:avLst/>
              <a:gdLst>
                <a:gd name="T0" fmla="*/ 249 w 319"/>
                <a:gd name="T1" fmla="*/ 241 h 345"/>
                <a:gd name="T2" fmla="*/ 228 w 319"/>
                <a:gd name="T3" fmla="*/ 254 h 345"/>
                <a:gd name="T4" fmla="*/ 215 w 319"/>
                <a:gd name="T5" fmla="*/ 275 h 345"/>
                <a:gd name="T6" fmla="*/ 82 w 319"/>
                <a:gd name="T7" fmla="*/ 97 h 345"/>
                <a:gd name="T8" fmla="*/ 97 w 319"/>
                <a:gd name="T9" fmla="*/ 82 h 345"/>
                <a:gd name="T10" fmla="*/ 106 w 319"/>
                <a:gd name="T11" fmla="*/ 60 h 345"/>
                <a:gd name="T12" fmla="*/ 102 w 319"/>
                <a:gd name="T13" fmla="*/ 32 h 345"/>
                <a:gd name="T14" fmla="*/ 83 w 319"/>
                <a:gd name="T15" fmla="*/ 9 h 345"/>
                <a:gd name="T16" fmla="*/ 54 w 319"/>
                <a:gd name="T17" fmla="*/ 0 h 345"/>
                <a:gd name="T18" fmla="*/ 23 w 319"/>
                <a:gd name="T19" fmla="*/ 9 h 345"/>
                <a:gd name="T20" fmla="*/ 4 w 319"/>
                <a:gd name="T21" fmla="*/ 32 h 345"/>
                <a:gd name="T22" fmla="*/ 1 w 319"/>
                <a:gd name="T23" fmla="*/ 60 h 345"/>
                <a:gd name="T24" fmla="*/ 9 w 319"/>
                <a:gd name="T25" fmla="*/ 82 h 345"/>
                <a:gd name="T26" fmla="*/ 24 w 319"/>
                <a:gd name="T27" fmla="*/ 97 h 345"/>
                <a:gd name="T28" fmla="*/ 31 w 319"/>
                <a:gd name="T29" fmla="*/ 320 h 345"/>
                <a:gd name="T30" fmla="*/ 225 w 319"/>
                <a:gd name="T31" fmla="*/ 325 h 345"/>
                <a:gd name="T32" fmla="*/ 241 w 319"/>
                <a:gd name="T33" fmla="*/ 337 h 345"/>
                <a:gd name="T34" fmla="*/ 259 w 319"/>
                <a:gd name="T35" fmla="*/ 343 h 345"/>
                <a:gd name="T36" fmla="*/ 287 w 319"/>
                <a:gd name="T37" fmla="*/ 340 h 345"/>
                <a:gd name="T38" fmla="*/ 310 w 319"/>
                <a:gd name="T39" fmla="*/ 320 h 345"/>
                <a:gd name="T40" fmla="*/ 319 w 319"/>
                <a:gd name="T41" fmla="*/ 291 h 345"/>
                <a:gd name="T42" fmla="*/ 310 w 319"/>
                <a:gd name="T43" fmla="*/ 261 h 345"/>
                <a:gd name="T44" fmla="*/ 287 w 319"/>
                <a:gd name="T45" fmla="*/ 242 h 345"/>
                <a:gd name="T46" fmla="*/ 54 w 319"/>
                <a:gd name="T47" fmla="*/ 27 h 345"/>
                <a:gd name="T48" fmla="*/ 38 w 319"/>
                <a:gd name="T49" fmla="*/ 32 h 345"/>
                <a:gd name="T50" fmla="*/ 29 w 319"/>
                <a:gd name="T51" fmla="*/ 43 h 345"/>
                <a:gd name="T52" fmla="*/ 28 w 319"/>
                <a:gd name="T53" fmla="*/ 58 h 345"/>
                <a:gd name="T54" fmla="*/ 35 w 319"/>
                <a:gd name="T55" fmla="*/ 70 h 345"/>
                <a:gd name="T56" fmla="*/ 49 w 319"/>
                <a:gd name="T57" fmla="*/ 78 h 345"/>
                <a:gd name="T58" fmla="*/ 63 w 319"/>
                <a:gd name="T59" fmla="*/ 77 h 345"/>
                <a:gd name="T60" fmla="*/ 74 w 319"/>
                <a:gd name="T61" fmla="*/ 68 h 345"/>
                <a:gd name="T62" fmla="*/ 79 w 319"/>
                <a:gd name="T63" fmla="*/ 52 h 345"/>
                <a:gd name="T64" fmla="*/ 74 w 319"/>
                <a:gd name="T65" fmla="*/ 38 h 345"/>
                <a:gd name="T66" fmla="*/ 63 w 319"/>
                <a:gd name="T67" fmla="*/ 29 h 345"/>
                <a:gd name="T68" fmla="*/ 266 w 319"/>
                <a:gd name="T69" fmla="*/ 265 h 345"/>
                <a:gd name="T70" fmla="*/ 252 w 319"/>
                <a:gd name="T71" fmla="*/ 270 h 345"/>
                <a:gd name="T72" fmla="*/ 242 w 319"/>
                <a:gd name="T73" fmla="*/ 281 h 345"/>
                <a:gd name="T74" fmla="*/ 241 w 319"/>
                <a:gd name="T75" fmla="*/ 296 h 345"/>
                <a:gd name="T76" fmla="*/ 249 w 319"/>
                <a:gd name="T77" fmla="*/ 309 h 345"/>
                <a:gd name="T78" fmla="*/ 261 w 319"/>
                <a:gd name="T79" fmla="*/ 316 h 345"/>
                <a:gd name="T80" fmla="*/ 277 w 319"/>
                <a:gd name="T81" fmla="*/ 315 h 345"/>
                <a:gd name="T82" fmla="*/ 287 w 319"/>
                <a:gd name="T83" fmla="*/ 305 h 345"/>
                <a:gd name="T84" fmla="*/ 292 w 319"/>
                <a:gd name="T85" fmla="*/ 291 h 345"/>
                <a:gd name="T86" fmla="*/ 287 w 319"/>
                <a:gd name="T87" fmla="*/ 277 h 345"/>
                <a:gd name="T88" fmla="*/ 277 w 319"/>
                <a:gd name="T89" fmla="*/ 26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5">
                  <a:moveTo>
                    <a:pt x="266" y="238"/>
                  </a:moveTo>
                  <a:lnTo>
                    <a:pt x="258" y="238"/>
                  </a:lnTo>
                  <a:lnTo>
                    <a:pt x="249" y="241"/>
                  </a:lnTo>
                  <a:lnTo>
                    <a:pt x="241" y="243"/>
                  </a:lnTo>
                  <a:lnTo>
                    <a:pt x="234" y="249"/>
                  </a:lnTo>
                  <a:lnTo>
                    <a:pt x="228" y="254"/>
                  </a:lnTo>
                  <a:lnTo>
                    <a:pt x="223" y="260"/>
                  </a:lnTo>
                  <a:lnTo>
                    <a:pt x="219" y="268"/>
                  </a:lnTo>
                  <a:lnTo>
                    <a:pt x="215" y="275"/>
                  </a:lnTo>
                  <a:lnTo>
                    <a:pt x="76" y="275"/>
                  </a:lnTo>
                  <a:lnTo>
                    <a:pt x="76" y="101"/>
                  </a:lnTo>
                  <a:lnTo>
                    <a:pt x="82" y="97"/>
                  </a:lnTo>
                  <a:lnTo>
                    <a:pt x="88" y="93"/>
                  </a:lnTo>
                  <a:lnTo>
                    <a:pt x="94" y="87"/>
                  </a:lnTo>
                  <a:lnTo>
                    <a:pt x="97" y="82"/>
                  </a:lnTo>
                  <a:lnTo>
                    <a:pt x="101" y="76"/>
                  </a:lnTo>
                  <a:lnTo>
                    <a:pt x="104" y="68"/>
                  </a:lnTo>
                  <a:lnTo>
                    <a:pt x="106" y="60"/>
                  </a:lnTo>
                  <a:lnTo>
                    <a:pt x="106" y="52"/>
                  </a:lnTo>
                  <a:lnTo>
                    <a:pt x="105" y="42"/>
                  </a:lnTo>
                  <a:lnTo>
                    <a:pt x="102" y="32"/>
                  </a:lnTo>
                  <a:lnTo>
                    <a:pt x="97" y="23"/>
                  </a:lnTo>
                  <a:lnTo>
                    <a:pt x="91" y="15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2" y="1"/>
                  </a:lnTo>
                  <a:lnTo>
                    <a:pt x="33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9" y="82"/>
                  </a:lnTo>
                  <a:lnTo>
                    <a:pt x="13" y="87"/>
                  </a:lnTo>
                  <a:lnTo>
                    <a:pt x="18" y="93"/>
                  </a:lnTo>
                  <a:lnTo>
                    <a:pt x="24" y="97"/>
                  </a:lnTo>
                  <a:lnTo>
                    <a:pt x="31" y="101"/>
                  </a:lnTo>
                  <a:lnTo>
                    <a:pt x="31" y="320"/>
                  </a:lnTo>
                  <a:lnTo>
                    <a:pt x="31" y="320"/>
                  </a:lnTo>
                  <a:lnTo>
                    <a:pt x="31" y="320"/>
                  </a:lnTo>
                  <a:lnTo>
                    <a:pt x="222" y="320"/>
                  </a:lnTo>
                  <a:lnTo>
                    <a:pt x="225" y="325"/>
                  </a:lnTo>
                  <a:lnTo>
                    <a:pt x="231" y="331"/>
                  </a:lnTo>
                  <a:lnTo>
                    <a:pt x="236" y="334"/>
                  </a:lnTo>
                  <a:lnTo>
                    <a:pt x="241" y="337"/>
                  </a:lnTo>
                  <a:lnTo>
                    <a:pt x="246" y="341"/>
                  </a:lnTo>
                  <a:lnTo>
                    <a:pt x="252" y="342"/>
                  </a:lnTo>
                  <a:lnTo>
                    <a:pt x="259" y="343"/>
                  </a:lnTo>
                  <a:lnTo>
                    <a:pt x="266" y="345"/>
                  </a:lnTo>
                  <a:lnTo>
                    <a:pt x="277" y="343"/>
                  </a:lnTo>
                  <a:lnTo>
                    <a:pt x="287" y="340"/>
                  </a:lnTo>
                  <a:lnTo>
                    <a:pt x="296" y="334"/>
                  </a:lnTo>
                  <a:lnTo>
                    <a:pt x="304" y="328"/>
                  </a:lnTo>
                  <a:lnTo>
                    <a:pt x="310" y="320"/>
                  </a:lnTo>
                  <a:lnTo>
                    <a:pt x="315" y="311"/>
                  </a:lnTo>
                  <a:lnTo>
                    <a:pt x="318" y="301"/>
                  </a:lnTo>
                  <a:lnTo>
                    <a:pt x="319" y="291"/>
                  </a:lnTo>
                  <a:lnTo>
                    <a:pt x="318" y="281"/>
                  </a:lnTo>
                  <a:lnTo>
                    <a:pt x="315" y="270"/>
                  </a:lnTo>
                  <a:lnTo>
                    <a:pt x="310" y="261"/>
                  </a:lnTo>
                  <a:lnTo>
                    <a:pt x="304" y="254"/>
                  </a:lnTo>
                  <a:lnTo>
                    <a:pt x="296" y="247"/>
                  </a:lnTo>
                  <a:lnTo>
                    <a:pt x="287" y="242"/>
                  </a:lnTo>
                  <a:lnTo>
                    <a:pt x="277" y="240"/>
                  </a:lnTo>
                  <a:lnTo>
                    <a:pt x="266" y="238"/>
                  </a:lnTo>
                  <a:close/>
                  <a:moveTo>
                    <a:pt x="54" y="27"/>
                  </a:moveTo>
                  <a:lnTo>
                    <a:pt x="49" y="28"/>
                  </a:lnTo>
                  <a:lnTo>
                    <a:pt x="44" y="29"/>
                  </a:lnTo>
                  <a:lnTo>
                    <a:pt x="38" y="32"/>
                  </a:lnTo>
                  <a:lnTo>
                    <a:pt x="35" y="34"/>
                  </a:lnTo>
                  <a:lnTo>
                    <a:pt x="32" y="38"/>
                  </a:lnTo>
                  <a:lnTo>
                    <a:pt x="29" y="43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8"/>
                  </a:lnTo>
                  <a:lnTo>
                    <a:pt x="29" y="63"/>
                  </a:lnTo>
                  <a:lnTo>
                    <a:pt x="32" y="68"/>
                  </a:lnTo>
                  <a:lnTo>
                    <a:pt x="35" y="70"/>
                  </a:lnTo>
                  <a:lnTo>
                    <a:pt x="38" y="74"/>
                  </a:lnTo>
                  <a:lnTo>
                    <a:pt x="44" y="77"/>
                  </a:lnTo>
                  <a:lnTo>
                    <a:pt x="49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7" y="63"/>
                  </a:lnTo>
                  <a:lnTo>
                    <a:pt x="78" y="58"/>
                  </a:lnTo>
                  <a:lnTo>
                    <a:pt x="79" y="52"/>
                  </a:lnTo>
                  <a:lnTo>
                    <a:pt x="78" y="47"/>
                  </a:lnTo>
                  <a:lnTo>
                    <a:pt x="77" y="43"/>
                  </a:lnTo>
                  <a:lnTo>
                    <a:pt x="74" y="38"/>
                  </a:lnTo>
                  <a:lnTo>
                    <a:pt x="72" y="34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59" y="28"/>
                  </a:lnTo>
                  <a:lnTo>
                    <a:pt x="54" y="27"/>
                  </a:lnTo>
                  <a:close/>
                  <a:moveTo>
                    <a:pt x="266" y="265"/>
                  </a:moveTo>
                  <a:lnTo>
                    <a:pt x="261" y="266"/>
                  </a:lnTo>
                  <a:lnTo>
                    <a:pt x="256" y="268"/>
                  </a:lnTo>
                  <a:lnTo>
                    <a:pt x="252" y="270"/>
                  </a:lnTo>
                  <a:lnTo>
                    <a:pt x="249" y="273"/>
                  </a:lnTo>
                  <a:lnTo>
                    <a:pt x="245" y="277"/>
                  </a:lnTo>
                  <a:lnTo>
                    <a:pt x="242" y="281"/>
                  </a:lnTo>
                  <a:lnTo>
                    <a:pt x="241" y="286"/>
                  </a:lnTo>
                  <a:lnTo>
                    <a:pt x="241" y="291"/>
                  </a:lnTo>
                  <a:lnTo>
                    <a:pt x="241" y="296"/>
                  </a:lnTo>
                  <a:lnTo>
                    <a:pt x="242" y="301"/>
                  </a:lnTo>
                  <a:lnTo>
                    <a:pt x="245" y="305"/>
                  </a:lnTo>
                  <a:lnTo>
                    <a:pt x="249" y="309"/>
                  </a:lnTo>
                  <a:lnTo>
                    <a:pt x="252" y="313"/>
                  </a:lnTo>
                  <a:lnTo>
                    <a:pt x="256" y="315"/>
                  </a:lnTo>
                  <a:lnTo>
                    <a:pt x="261" y="316"/>
                  </a:lnTo>
                  <a:lnTo>
                    <a:pt x="266" y="316"/>
                  </a:lnTo>
                  <a:lnTo>
                    <a:pt x="272" y="316"/>
                  </a:lnTo>
                  <a:lnTo>
                    <a:pt x="277" y="315"/>
                  </a:lnTo>
                  <a:lnTo>
                    <a:pt x="281" y="313"/>
                  </a:lnTo>
                  <a:lnTo>
                    <a:pt x="284" y="309"/>
                  </a:lnTo>
                  <a:lnTo>
                    <a:pt x="287" y="305"/>
                  </a:lnTo>
                  <a:lnTo>
                    <a:pt x="290" y="301"/>
                  </a:lnTo>
                  <a:lnTo>
                    <a:pt x="291" y="296"/>
                  </a:lnTo>
                  <a:lnTo>
                    <a:pt x="292" y="291"/>
                  </a:lnTo>
                  <a:lnTo>
                    <a:pt x="291" y="286"/>
                  </a:lnTo>
                  <a:lnTo>
                    <a:pt x="290" y="281"/>
                  </a:lnTo>
                  <a:lnTo>
                    <a:pt x="287" y="277"/>
                  </a:lnTo>
                  <a:lnTo>
                    <a:pt x="284" y="273"/>
                  </a:lnTo>
                  <a:lnTo>
                    <a:pt x="281" y="270"/>
                  </a:lnTo>
                  <a:lnTo>
                    <a:pt x="277" y="268"/>
                  </a:lnTo>
                  <a:lnTo>
                    <a:pt x="272" y="266"/>
                  </a:lnTo>
                  <a:lnTo>
                    <a:pt x="266" y="265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2" name="Freeform 28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4595813" y="5199063"/>
              <a:ext cx="168275" cy="182562"/>
            </a:xfrm>
            <a:custGeom>
              <a:avLst/>
              <a:gdLst>
                <a:gd name="T0" fmla="*/ 69 w 319"/>
                <a:gd name="T1" fmla="*/ 103 h 344"/>
                <a:gd name="T2" fmla="*/ 91 w 319"/>
                <a:gd name="T3" fmla="*/ 90 h 344"/>
                <a:gd name="T4" fmla="*/ 104 w 319"/>
                <a:gd name="T5" fmla="*/ 68 h 344"/>
                <a:gd name="T6" fmla="*/ 236 w 319"/>
                <a:gd name="T7" fmla="*/ 246 h 344"/>
                <a:gd name="T8" fmla="*/ 221 w 319"/>
                <a:gd name="T9" fmla="*/ 262 h 344"/>
                <a:gd name="T10" fmla="*/ 213 w 319"/>
                <a:gd name="T11" fmla="*/ 284 h 344"/>
                <a:gd name="T12" fmla="*/ 217 w 319"/>
                <a:gd name="T13" fmla="*/ 312 h 344"/>
                <a:gd name="T14" fmla="*/ 236 w 319"/>
                <a:gd name="T15" fmla="*/ 335 h 344"/>
                <a:gd name="T16" fmla="*/ 265 w 319"/>
                <a:gd name="T17" fmla="*/ 344 h 344"/>
                <a:gd name="T18" fmla="*/ 295 w 319"/>
                <a:gd name="T19" fmla="*/ 335 h 344"/>
                <a:gd name="T20" fmla="*/ 314 w 319"/>
                <a:gd name="T21" fmla="*/ 312 h 344"/>
                <a:gd name="T22" fmla="*/ 318 w 319"/>
                <a:gd name="T23" fmla="*/ 284 h 344"/>
                <a:gd name="T24" fmla="*/ 310 w 319"/>
                <a:gd name="T25" fmla="*/ 262 h 344"/>
                <a:gd name="T26" fmla="*/ 295 w 319"/>
                <a:gd name="T27" fmla="*/ 246 h 344"/>
                <a:gd name="T28" fmla="*/ 287 w 319"/>
                <a:gd name="T29" fmla="*/ 25 h 344"/>
                <a:gd name="T30" fmla="*/ 94 w 319"/>
                <a:gd name="T31" fmla="*/ 18 h 344"/>
                <a:gd name="T32" fmla="*/ 78 w 319"/>
                <a:gd name="T33" fmla="*/ 7 h 344"/>
                <a:gd name="T34" fmla="*/ 59 w 319"/>
                <a:gd name="T35" fmla="*/ 0 h 344"/>
                <a:gd name="T36" fmla="*/ 32 w 319"/>
                <a:gd name="T37" fmla="*/ 4 h 344"/>
                <a:gd name="T38" fmla="*/ 9 w 319"/>
                <a:gd name="T39" fmla="*/ 23 h 344"/>
                <a:gd name="T40" fmla="*/ 0 w 319"/>
                <a:gd name="T41" fmla="*/ 53 h 344"/>
                <a:gd name="T42" fmla="*/ 9 w 319"/>
                <a:gd name="T43" fmla="*/ 82 h 344"/>
                <a:gd name="T44" fmla="*/ 32 w 319"/>
                <a:gd name="T45" fmla="*/ 102 h 344"/>
                <a:gd name="T46" fmla="*/ 265 w 319"/>
                <a:gd name="T47" fmla="*/ 317 h 344"/>
                <a:gd name="T48" fmla="*/ 280 w 319"/>
                <a:gd name="T49" fmla="*/ 313 h 344"/>
                <a:gd name="T50" fmla="*/ 290 w 319"/>
                <a:gd name="T51" fmla="*/ 301 h 344"/>
                <a:gd name="T52" fmla="*/ 291 w 319"/>
                <a:gd name="T53" fmla="*/ 286 h 344"/>
                <a:gd name="T54" fmla="*/ 283 w 319"/>
                <a:gd name="T55" fmla="*/ 273 h 344"/>
                <a:gd name="T56" fmla="*/ 271 w 319"/>
                <a:gd name="T57" fmla="*/ 266 h 344"/>
                <a:gd name="T58" fmla="*/ 255 w 319"/>
                <a:gd name="T59" fmla="*/ 268 h 344"/>
                <a:gd name="T60" fmla="*/ 244 w 319"/>
                <a:gd name="T61" fmla="*/ 277 h 344"/>
                <a:gd name="T62" fmla="*/ 240 w 319"/>
                <a:gd name="T63" fmla="*/ 291 h 344"/>
                <a:gd name="T64" fmla="*/ 244 w 319"/>
                <a:gd name="T65" fmla="*/ 305 h 344"/>
                <a:gd name="T66" fmla="*/ 255 w 319"/>
                <a:gd name="T67" fmla="*/ 314 h 344"/>
                <a:gd name="T68" fmla="*/ 53 w 319"/>
                <a:gd name="T69" fmla="*/ 78 h 344"/>
                <a:gd name="T70" fmla="*/ 67 w 319"/>
                <a:gd name="T71" fmla="*/ 75 h 344"/>
                <a:gd name="T72" fmla="*/ 76 w 319"/>
                <a:gd name="T73" fmla="*/ 63 h 344"/>
                <a:gd name="T74" fmla="*/ 78 w 319"/>
                <a:gd name="T75" fmla="*/ 48 h 344"/>
                <a:gd name="T76" fmla="*/ 71 w 319"/>
                <a:gd name="T77" fmla="*/ 35 h 344"/>
                <a:gd name="T78" fmla="*/ 58 w 319"/>
                <a:gd name="T79" fmla="*/ 28 h 344"/>
                <a:gd name="T80" fmla="*/ 42 w 319"/>
                <a:gd name="T81" fmla="*/ 30 h 344"/>
                <a:gd name="T82" fmla="*/ 31 w 319"/>
                <a:gd name="T83" fmla="*/ 39 h 344"/>
                <a:gd name="T84" fmla="*/ 27 w 319"/>
                <a:gd name="T85" fmla="*/ 53 h 344"/>
                <a:gd name="T86" fmla="*/ 31 w 319"/>
                <a:gd name="T87" fmla="*/ 67 h 344"/>
                <a:gd name="T88" fmla="*/ 42 w 319"/>
                <a:gd name="T89" fmla="*/ 7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4">
                  <a:moveTo>
                    <a:pt x="53" y="107"/>
                  </a:moveTo>
                  <a:lnTo>
                    <a:pt x="62" y="105"/>
                  </a:lnTo>
                  <a:lnTo>
                    <a:pt x="69" y="103"/>
                  </a:lnTo>
                  <a:lnTo>
                    <a:pt x="77" y="100"/>
                  </a:lnTo>
                  <a:lnTo>
                    <a:pt x="85" y="95"/>
                  </a:lnTo>
                  <a:lnTo>
                    <a:pt x="91" y="90"/>
                  </a:lnTo>
                  <a:lnTo>
                    <a:pt x="96" y="84"/>
                  </a:lnTo>
                  <a:lnTo>
                    <a:pt x="100" y="77"/>
                  </a:lnTo>
                  <a:lnTo>
                    <a:pt x="104" y="68"/>
                  </a:lnTo>
                  <a:lnTo>
                    <a:pt x="244" y="68"/>
                  </a:lnTo>
                  <a:lnTo>
                    <a:pt x="244" y="243"/>
                  </a:lnTo>
                  <a:lnTo>
                    <a:pt x="236" y="246"/>
                  </a:lnTo>
                  <a:lnTo>
                    <a:pt x="231" y="251"/>
                  </a:lnTo>
                  <a:lnTo>
                    <a:pt x="226" y="257"/>
                  </a:lnTo>
                  <a:lnTo>
                    <a:pt x="221" y="262"/>
                  </a:lnTo>
                  <a:lnTo>
                    <a:pt x="217" y="269"/>
                  </a:lnTo>
                  <a:lnTo>
                    <a:pt x="214" y="276"/>
                  </a:lnTo>
                  <a:lnTo>
                    <a:pt x="213" y="284"/>
                  </a:lnTo>
                  <a:lnTo>
                    <a:pt x="213" y="291"/>
                  </a:lnTo>
                  <a:lnTo>
                    <a:pt x="213" y="301"/>
                  </a:lnTo>
                  <a:lnTo>
                    <a:pt x="217" y="312"/>
                  </a:lnTo>
                  <a:lnTo>
                    <a:pt x="222" y="321"/>
                  </a:lnTo>
                  <a:lnTo>
                    <a:pt x="228" y="328"/>
                  </a:lnTo>
                  <a:lnTo>
                    <a:pt x="236" y="335"/>
                  </a:lnTo>
                  <a:lnTo>
                    <a:pt x="245" y="340"/>
                  </a:lnTo>
                  <a:lnTo>
                    <a:pt x="255" y="344"/>
                  </a:lnTo>
                  <a:lnTo>
                    <a:pt x="265" y="344"/>
                  </a:lnTo>
                  <a:lnTo>
                    <a:pt x="276" y="344"/>
                  </a:lnTo>
                  <a:lnTo>
                    <a:pt x="286" y="340"/>
                  </a:lnTo>
                  <a:lnTo>
                    <a:pt x="295" y="335"/>
                  </a:lnTo>
                  <a:lnTo>
                    <a:pt x="303" y="328"/>
                  </a:lnTo>
                  <a:lnTo>
                    <a:pt x="309" y="321"/>
                  </a:lnTo>
                  <a:lnTo>
                    <a:pt x="314" y="312"/>
                  </a:lnTo>
                  <a:lnTo>
                    <a:pt x="318" y="301"/>
                  </a:lnTo>
                  <a:lnTo>
                    <a:pt x="319" y="291"/>
                  </a:lnTo>
                  <a:lnTo>
                    <a:pt x="318" y="284"/>
                  </a:lnTo>
                  <a:lnTo>
                    <a:pt x="317" y="276"/>
                  </a:lnTo>
                  <a:lnTo>
                    <a:pt x="314" y="269"/>
                  </a:lnTo>
                  <a:lnTo>
                    <a:pt x="310" y="262"/>
                  </a:lnTo>
                  <a:lnTo>
                    <a:pt x="305" y="257"/>
                  </a:lnTo>
                  <a:lnTo>
                    <a:pt x="300" y="251"/>
                  </a:lnTo>
                  <a:lnTo>
                    <a:pt x="295" y="246"/>
                  </a:lnTo>
                  <a:lnTo>
                    <a:pt x="288" y="243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7" y="23"/>
                  </a:lnTo>
                  <a:lnTo>
                    <a:pt x="98" y="23"/>
                  </a:lnTo>
                  <a:lnTo>
                    <a:pt x="94" y="18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78" y="7"/>
                  </a:lnTo>
                  <a:lnTo>
                    <a:pt x="72" y="4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4" y="73"/>
                  </a:lnTo>
                  <a:lnTo>
                    <a:pt x="9" y="82"/>
                  </a:lnTo>
                  <a:lnTo>
                    <a:pt x="16" y="90"/>
                  </a:lnTo>
                  <a:lnTo>
                    <a:pt x="23" y="98"/>
                  </a:lnTo>
                  <a:lnTo>
                    <a:pt x="32" y="102"/>
                  </a:lnTo>
                  <a:lnTo>
                    <a:pt x="42" y="105"/>
                  </a:lnTo>
                  <a:lnTo>
                    <a:pt x="53" y="107"/>
                  </a:lnTo>
                  <a:close/>
                  <a:moveTo>
                    <a:pt x="265" y="317"/>
                  </a:moveTo>
                  <a:lnTo>
                    <a:pt x="271" y="317"/>
                  </a:lnTo>
                  <a:lnTo>
                    <a:pt x="276" y="314"/>
                  </a:lnTo>
                  <a:lnTo>
                    <a:pt x="280" y="313"/>
                  </a:lnTo>
                  <a:lnTo>
                    <a:pt x="283" y="309"/>
                  </a:lnTo>
                  <a:lnTo>
                    <a:pt x="287" y="305"/>
                  </a:lnTo>
                  <a:lnTo>
                    <a:pt x="290" y="301"/>
                  </a:lnTo>
                  <a:lnTo>
                    <a:pt x="291" y="296"/>
                  </a:lnTo>
                  <a:lnTo>
                    <a:pt x="291" y="291"/>
                  </a:lnTo>
                  <a:lnTo>
                    <a:pt x="291" y="286"/>
                  </a:lnTo>
                  <a:lnTo>
                    <a:pt x="290" y="281"/>
                  </a:lnTo>
                  <a:lnTo>
                    <a:pt x="287" y="277"/>
                  </a:lnTo>
                  <a:lnTo>
                    <a:pt x="283" y="273"/>
                  </a:lnTo>
                  <a:lnTo>
                    <a:pt x="280" y="269"/>
                  </a:lnTo>
                  <a:lnTo>
                    <a:pt x="276" y="268"/>
                  </a:lnTo>
                  <a:lnTo>
                    <a:pt x="271" y="266"/>
                  </a:lnTo>
                  <a:lnTo>
                    <a:pt x="265" y="266"/>
                  </a:lnTo>
                  <a:lnTo>
                    <a:pt x="260" y="266"/>
                  </a:lnTo>
                  <a:lnTo>
                    <a:pt x="255" y="268"/>
                  </a:lnTo>
                  <a:lnTo>
                    <a:pt x="251" y="269"/>
                  </a:lnTo>
                  <a:lnTo>
                    <a:pt x="247" y="273"/>
                  </a:lnTo>
                  <a:lnTo>
                    <a:pt x="244" y="277"/>
                  </a:lnTo>
                  <a:lnTo>
                    <a:pt x="242" y="281"/>
                  </a:lnTo>
                  <a:lnTo>
                    <a:pt x="240" y="286"/>
                  </a:lnTo>
                  <a:lnTo>
                    <a:pt x="240" y="291"/>
                  </a:lnTo>
                  <a:lnTo>
                    <a:pt x="240" y="296"/>
                  </a:lnTo>
                  <a:lnTo>
                    <a:pt x="242" y="301"/>
                  </a:lnTo>
                  <a:lnTo>
                    <a:pt x="244" y="305"/>
                  </a:lnTo>
                  <a:lnTo>
                    <a:pt x="247" y="309"/>
                  </a:lnTo>
                  <a:lnTo>
                    <a:pt x="251" y="313"/>
                  </a:lnTo>
                  <a:lnTo>
                    <a:pt x="255" y="314"/>
                  </a:lnTo>
                  <a:lnTo>
                    <a:pt x="260" y="317"/>
                  </a:lnTo>
                  <a:lnTo>
                    <a:pt x="265" y="317"/>
                  </a:lnTo>
                  <a:close/>
                  <a:moveTo>
                    <a:pt x="53" y="78"/>
                  </a:moveTo>
                  <a:lnTo>
                    <a:pt x="58" y="78"/>
                  </a:lnTo>
                  <a:lnTo>
                    <a:pt x="63" y="77"/>
                  </a:lnTo>
                  <a:lnTo>
                    <a:pt x="67" y="75"/>
                  </a:lnTo>
                  <a:lnTo>
                    <a:pt x="71" y="71"/>
                  </a:lnTo>
                  <a:lnTo>
                    <a:pt x="74" y="67"/>
                  </a:lnTo>
                  <a:lnTo>
                    <a:pt x="76" y="63"/>
                  </a:lnTo>
                  <a:lnTo>
                    <a:pt x="78" y="58"/>
                  </a:lnTo>
                  <a:lnTo>
                    <a:pt x="78" y="53"/>
                  </a:lnTo>
                  <a:lnTo>
                    <a:pt x="78" y="48"/>
                  </a:lnTo>
                  <a:lnTo>
                    <a:pt x="76" y="43"/>
                  </a:lnTo>
                  <a:lnTo>
                    <a:pt x="74" y="39"/>
                  </a:lnTo>
                  <a:lnTo>
                    <a:pt x="71" y="35"/>
                  </a:lnTo>
                  <a:lnTo>
                    <a:pt x="67" y="32"/>
                  </a:lnTo>
                  <a:lnTo>
                    <a:pt x="63" y="30"/>
                  </a:lnTo>
                  <a:lnTo>
                    <a:pt x="58" y="28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2" y="30"/>
                  </a:lnTo>
                  <a:lnTo>
                    <a:pt x="39" y="32"/>
                  </a:lnTo>
                  <a:lnTo>
                    <a:pt x="35" y="35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7" y="48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30" y="63"/>
                  </a:lnTo>
                  <a:lnTo>
                    <a:pt x="31" y="67"/>
                  </a:lnTo>
                  <a:lnTo>
                    <a:pt x="35" y="71"/>
                  </a:lnTo>
                  <a:lnTo>
                    <a:pt x="39" y="75"/>
                  </a:lnTo>
                  <a:lnTo>
                    <a:pt x="42" y="77"/>
                  </a:lnTo>
                  <a:lnTo>
                    <a:pt x="48" y="78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3" name="Freeform 28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4916488" y="5199063"/>
              <a:ext cx="168275" cy="182562"/>
            </a:xfrm>
            <a:custGeom>
              <a:avLst/>
              <a:gdLst>
                <a:gd name="T0" fmla="*/ 249 w 319"/>
                <a:gd name="T1" fmla="*/ 103 h 344"/>
                <a:gd name="T2" fmla="*/ 228 w 319"/>
                <a:gd name="T3" fmla="*/ 90 h 344"/>
                <a:gd name="T4" fmla="*/ 215 w 319"/>
                <a:gd name="T5" fmla="*/ 68 h 344"/>
                <a:gd name="T6" fmla="*/ 82 w 319"/>
                <a:gd name="T7" fmla="*/ 246 h 344"/>
                <a:gd name="T8" fmla="*/ 97 w 319"/>
                <a:gd name="T9" fmla="*/ 262 h 344"/>
                <a:gd name="T10" fmla="*/ 106 w 319"/>
                <a:gd name="T11" fmla="*/ 284 h 344"/>
                <a:gd name="T12" fmla="*/ 102 w 319"/>
                <a:gd name="T13" fmla="*/ 312 h 344"/>
                <a:gd name="T14" fmla="*/ 83 w 319"/>
                <a:gd name="T15" fmla="*/ 335 h 344"/>
                <a:gd name="T16" fmla="*/ 54 w 319"/>
                <a:gd name="T17" fmla="*/ 344 h 344"/>
                <a:gd name="T18" fmla="*/ 23 w 319"/>
                <a:gd name="T19" fmla="*/ 335 h 344"/>
                <a:gd name="T20" fmla="*/ 4 w 319"/>
                <a:gd name="T21" fmla="*/ 312 h 344"/>
                <a:gd name="T22" fmla="*/ 1 w 319"/>
                <a:gd name="T23" fmla="*/ 284 h 344"/>
                <a:gd name="T24" fmla="*/ 9 w 319"/>
                <a:gd name="T25" fmla="*/ 262 h 344"/>
                <a:gd name="T26" fmla="*/ 24 w 319"/>
                <a:gd name="T27" fmla="*/ 246 h 344"/>
                <a:gd name="T28" fmla="*/ 31 w 319"/>
                <a:gd name="T29" fmla="*/ 25 h 344"/>
                <a:gd name="T30" fmla="*/ 225 w 319"/>
                <a:gd name="T31" fmla="*/ 18 h 344"/>
                <a:gd name="T32" fmla="*/ 241 w 319"/>
                <a:gd name="T33" fmla="*/ 7 h 344"/>
                <a:gd name="T34" fmla="*/ 259 w 319"/>
                <a:gd name="T35" fmla="*/ 0 h 344"/>
                <a:gd name="T36" fmla="*/ 287 w 319"/>
                <a:gd name="T37" fmla="*/ 4 h 344"/>
                <a:gd name="T38" fmla="*/ 310 w 319"/>
                <a:gd name="T39" fmla="*/ 23 h 344"/>
                <a:gd name="T40" fmla="*/ 319 w 319"/>
                <a:gd name="T41" fmla="*/ 53 h 344"/>
                <a:gd name="T42" fmla="*/ 310 w 319"/>
                <a:gd name="T43" fmla="*/ 82 h 344"/>
                <a:gd name="T44" fmla="*/ 287 w 319"/>
                <a:gd name="T45" fmla="*/ 102 h 344"/>
                <a:gd name="T46" fmla="*/ 54 w 319"/>
                <a:gd name="T47" fmla="*/ 317 h 344"/>
                <a:gd name="T48" fmla="*/ 38 w 319"/>
                <a:gd name="T49" fmla="*/ 313 h 344"/>
                <a:gd name="T50" fmla="*/ 29 w 319"/>
                <a:gd name="T51" fmla="*/ 301 h 344"/>
                <a:gd name="T52" fmla="*/ 28 w 319"/>
                <a:gd name="T53" fmla="*/ 286 h 344"/>
                <a:gd name="T54" fmla="*/ 35 w 319"/>
                <a:gd name="T55" fmla="*/ 273 h 344"/>
                <a:gd name="T56" fmla="*/ 49 w 319"/>
                <a:gd name="T57" fmla="*/ 266 h 344"/>
                <a:gd name="T58" fmla="*/ 63 w 319"/>
                <a:gd name="T59" fmla="*/ 268 h 344"/>
                <a:gd name="T60" fmla="*/ 74 w 319"/>
                <a:gd name="T61" fmla="*/ 277 h 344"/>
                <a:gd name="T62" fmla="*/ 79 w 319"/>
                <a:gd name="T63" fmla="*/ 291 h 344"/>
                <a:gd name="T64" fmla="*/ 74 w 319"/>
                <a:gd name="T65" fmla="*/ 305 h 344"/>
                <a:gd name="T66" fmla="*/ 63 w 319"/>
                <a:gd name="T67" fmla="*/ 314 h 344"/>
                <a:gd name="T68" fmla="*/ 266 w 319"/>
                <a:gd name="T69" fmla="*/ 78 h 344"/>
                <a:gd name="T70" fmla="*/ 252 w 319"/>
                <a:gd name="T71" fmla="*/ 75 h 344"/>
                <a:gd name="T72" fmla="*/ 242 w 319"/>
                <a:gd name="T73" fmla="*/ 63 h 344"/>
                <a:gd name="T74" fmla="*/ 241 w 319"/>
                <a:gd name="T75" fmla="*/ 48 h 344"/>
                <a:gd name="T76" fmla="*/ 249 w 319"/>
                <a:gd name="T77" fmla="*/ 35 h 344"/>
                <a:gd name="T78" fmla="*/ 261 w 319"/>
                <a:gd name="T79" fmla="*/ 28 h 344"/>
                <a:gd name="T80" fmla="*/ 277 w 319"/>
                <a:gd name="T81" fmla="*/ 30 h 344"/>
                <a:gd name="T82" fmla="*/ 287 w 319"/>
                <a:gd name="T83" fmla="*/ 39 h 344"/>
                <a:gd name="T84" fmla="*/ 292 w 319"/>
                <a:gd name="T85" fmla="*/ 53 h 344"/>
                <a:gd name="T86" fmla="*/ 287 w 319"/>
                <a:gd name="T87" fmla="*/ 67 h 344"/>
                <a:gd name="T88" fmla="*/ 277 w 319"/>
                <a:gd name="T89" fmla="*/ 7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4">
                  <a:moveTo>
                    <a:pt x="266" y="107"/>
                  </a:moveTo>
                  <a:lnTo>
                    <a:pt x="258" y="105"/>
                  </a:lnTo>
                  <a:lnTo>
                    <a:pt x="249" y="103"/>
                  </a:lnTo>
                  <a:lnTo>
                    <a:pt x="241" y="100"/>
                  </a:lnTo>
                  <a:lnTo>
                    <a:pt x="234" y="95"/>
                  </a:lnTo>
                  <a:lnTo>
                    <a:pt x="228" y="90"/>
                  </a:lnTo>
                  <a:lnTo>
                    <a:pt x="223" y="84"/>
                  </a:lnTo>
                  <a:lnTo>
                    <a:pt x="219" y="77"/>
                  </a:lnTo>
                  <a:lnTo>
                    <a:pt x="215" y="68"/>
                  </a:lnTo>
                  <a:lnTo>
                    <a:pt x="76" y="68"/>
                  </a:lnTo>
                  <a:lnTo>
                    <a:pt x="76" y="243"/>
                  </a:lnTo>
                  <a:lnTo>
                    <a:pt x="82" y="246"/>
                  </a:lnTo>
                  <a:lnTo>
                    <a:pt x="88" y="251"/>
                  </a:lnTo>
                  <a:lnTo>
                    <a:pt x="94" y="257"/>
                  </a:lnTo>
                  <a:lnTo>
                    <a:pt x="97" y="262"/>
                  </a:lnTo>
                  <a:lnTo>
                    <a:pt x="101" y="269"/>
                  </a:lnTo>
                  <a:lnTo>
                    <a:pt x="104" y="276"/>
                  </a:lnTo>
                  <a:lnTo>
                    <a:pt x="106" y="284"/>
                  </a:lnTo>
                  <a:lnTo>
                    <a:pt x="106" y="291"/>
                  </a:lnTo>
                  <a:lnTo>
                    <a:pt x="105" y="301"/>
                  </a:lnTo>
                  <a:lnTo>
                    <a:pt x="102" y="312"/>
                  </a:lnTo>
                  <a:lnTo>
                    <a:pt x="97" y="321"/>
                  </a:lnTo>
                  <a:lnTo>
                    <a:pt x="91" y="328"/>
                  </a:lnTo>
                  <a:lnTo>
                    <a:pt x="83" y="335"/>
                  </a:lnTo>
                  <a:lnTo>
                    <a:pt x="74" y="340"/>
                  </a:lnTo>
                  <a:lnTo>
                    <a:pt x="64" y="344"/>
                  </a:lnTo>
                  <a:lnTo>
                    <a:pt x="54" y="344"/>
                  </a:lnTo>
                  <a:lnTo>
                    <a:pt x="42" y="344"/>
                  </a:lnTo>
                  <a:lnTo>
                    <a:pt x="33" y="340"/>
                  </a:lnTo>
                  <a:lnTo>
                    <a:pt x="23" y="335"/>
                  </a:lnTo>
                  <a:lnTo>
                    <a:pt x="15" y="328"/>
                  </a:lnTo>
                  <a:lnTo>
                    <a:pt x="9" y="321"/>
                  </a:lnTo>
                  <a:lnTo>
                    <a:pt x="4" y="312"/>
                  </a:lnTo>
                  <a:lnTo>
                    <a:pt x="1" y="301"/>
                  </a:lnTo>
                  <a:lnTo>
                    <a:pt x="0" y="291"/>
                  </a:lnTo>
                  <a:lnTo>
                    <a:pt x="1" y="284"/>
                  </a:lnTo>
                  <a:lnTo>
                    <a:pt x="3" y="276"/>
                  </a:lnTo>
                  <a:lnTo>
                    <a:pt x="5" y="269"/>
                  </a:lnTo>
                  <a:lnTo>
                    <a:pt x="9" y="262"/>
                  </a:lnTo>
                  <a:lnTo>
                    <a:pt x="13" y="257"/>
                  </a:lnTo>
                  <a:lnTo>
                    <a:pt x="18" y="251"/>
                  </a:lnTo>
                  <a:lnTo>
                    <a:pt x="24" y="246"/>
                  </a:lnTo>
                  <a:lnTo>
                    <a:pt x="31" y="24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22" y="23"/>
                  </a:lnTo>
                  <a:lnTo>
                    <a:pt x="225" y="18"/>
                  </a:lnTo>
                  <a:lnTo>
                    <a:pt x="231" y="14"/>
                  </a:lnTo>
                  <a:lnTo>
                    <a:pt x="236" y="11"/>
                  </a:lnTo>
                  <a:lnTo>
                    <a:pt x="241" y="7"/>
                  </a:lnTo>
                  <a:lnTo>
                    <a:pt x="246" y="4"/>
                  </a:lnTo>
                  <a:lnTo>
                    <a:pt x="252" y="2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7" y="2"/>
                  </a:lnTo>
                  <a:lnTo>
                    <a:pt x="287" y="4"/>
                  </a:lnTo>
                  <a:lnTo>
                    <a:pt x="296" y="9"/>
                  </a:lnTo>
                  <a:lnTo>
                    <a:pt x="304" y="16"/>
                  </a:lnTo>
                  <a:lnTo>
                    <a:pt x="310" y="23"/>
                  </a:lnTo>
                  <a:lnTo>
                    <a:pt x="315" y="32"/>
                  </a:lnTo>
                  <a:lnTo>
                    <a:pt x="318" y="43"/>
                  </a:lnTo>
                  <a:lnTo>
                    <a:pt x="319" y="53"/>
                  </a:lnTo>
                  <a:lnTo>
                    <a:pt x="318" y="64"/>
                  </a:lnTo>
                  <a:lnTo>
                    <a:pt x="315" y="73"/>
                  </a:lnTo>
                  <a:lnTo>
                    <a:pt x="310" y="82"/>
                  </a:lnTo>
                  <a:lnTo>
                    <a:pt x="304" y="90"/>
                  </a:lnTo>
                  <a:lnTo>
                    <a:pt x="296" y="98"/>
                  </a:lnTo>
                  <a:lnTo>
                    <a:pt x="287" y="102"/>
                  </a:lnTo>
                  <a:lnTo>
                    <a:pt x="277" y="105"/>
                  </a:lnTo>
                  <a:lnTo>
                    <a:pt x="266" y="107"/>
                  </a:lnTo>
                  <a:close/>
                  <a:moveTo>
                    <a:pt x="54" y="317"/>
                  </a:moveTo>
                  <a:lnTo>
                    <a:pt x="49" y="317"/>
                  </a:lnTo>
                  <a:lnTo>
                    <a:pt x="44" y="314"/>
                  </a:lnTo>
                  <a:lnTo>
                    <a:pt x="38" y="313"/>
                  </a:lnTo>
                  <a:lnTo>
                    <a:pt x="35" y="309"/>
                  </a:lnTo>
                  <a:lnTo>
                    <a:pt x="32" y="305"/>
                  </a:lnTo>
                  <a:lnTo>
                    <a:pt x="29" y="301"/>
                  </a:lnTo>
                  <a:lnTo>
                    <a:pt x="28" y="296"/>
                  </a:lnTo>
                  <a:lnTo>
                    <a:pt x="28" y="291"/>
                  </a:lnTo>
                  <a:lnTo>
                    <a:pt x="28" y="286"/>
                  </a:lnTo>
                  <a:lnTo>
                    <a:pt x="29" y="281"/>
                  </a:lnTo>
                  <a:lnTo>
                    <a:pt x="32" y="277"/>
                  </a:lnTo>
                  <a:lnTo>
                    <a:pt x="35" y="273"/>
                  </a:lnTo>
                  <a:lnTo>
                    <a:pt x="38" y="269"/>
                  </a:lnTo>
                  <a:lnTo>
                    <a:pt x="44" y="268"/>
                  </a:lnTo>
                  <a:lnTo>
                    <a:pt x="49" y="266"/>
                  </a:lnTo>
                  <a:lnTo>
                    <a:pt x="54" y="266"/>
                  </a:lnTo>
                  <a:lnTo>
                    <a:pt x="59" y="266"/>
                  </a:lnTo>
                  <a:lnTo>
                    <a:pt x="63" y="268"/>
                  </a:lnTo>
                  <a:lnTo>
                    <a:pt x="68" y="269"/>
                  </a:lnTo>
                  <a:lnTo>
                    <a:pt x="72" y="273"/>
                  </a:lnTo>
                  <a:lnTo>
                    <a:pt x="74" y="277"/>
                  </a:lnTo>
                  <a:lnTo>
                    <a:pt x="77" y="281"/>
                  </a:lnTo>
                  <a:lnTo>
                    <a:pt x="78" y="286"/>
                  </a:lnTo>
                  <a:lnTo>
                    <a:pt x="79" y="291"/>
                  </a:lnTo>
                  <a:lnTo>
                    <a:pt x="78" y="296"/>
                  </a:lnTo>
                  <a:lnTo>
                    <a:pt x="77" y="301"/>
                  </a:lnTo>
                  <a:lnTo>
                    <a:pt x="74" y="305"/>
                  </a:lnTo>
                  <a:lnTo>
                    <a:pt x="72" y="309"/>
                  </a:lnTo>
                  <a:lnTo>
                    <a:pt x="68" y="313"/>
                  </a:lnTo>
                  <a:lnTo>
                    <a:pt x="63" y="314"/>
                  </a:lnTo>
                  <a:lnTo>
                    <a:pt x="59" y="317"/>
                  </a:lnTo>
                  <a:lnTo>
                    <a:pt x="54" y="317"/>
                  </a:lnTo>
                  <a:close/>
                  <a:moveTo>
                    <a:pt x="266" y="78"/>
                  </a:moveTo>
                  <a:lnTo>
                    <a:pt x="261" y="78"/>
                  </a:lnTo>
                  <a:lnTo>
                    <a:pt x="256" y="77"/>
                  </a:lnTo>
                  <a:lnTo>
                    <a:pt x="252" y="75"/>
                  </a:lnTo>
                  <a:lnTo>
                    <a:pt x="249" y="71"/>
                  </a:lnTo>
                  <a:lnTo>
                    <a:pt x="245" y="67"/>
                  </a:lnTo>
                  <a:lnTo>
                    <a:pt x="242" y="63"/>
                  </a:lnTo>
                  <a:lnTo>
                    <a:pt x="241" y="58"/>
                  </a:lnTo>
                  <a:lnTo>
                    <a:pt x="241" y="53"/>
                  </a:lnTo>
                  <a:lnTo>
                    <a:pt x="241" y="48"/>
                  </a:lnTo>
                  <a:lnTo>
                    <a:pt x="242" y="43"/>
                  </a:lnTo>
                  <a:lnTo>
                    <a:pt x="245" y="39"/>
                  </a:lnTo>
                  <a:lnTo>
                    <a:pt x="249" y="35"/>
                  </a:lnTo>
                  <a:lnTo>
                    <a:pt x="252" y="32"/>
                  </a:lnTo>
                  <a:lnTo>
                    <a:pt x="256" y="30"/>
                  </a:lnTo>
                  <a:lnTo>
                    <a:pt x="261" y="28"/>
                  </a:lnTo>
                  <a:lnTo>
                    <a:pt x="266" y="27"/>
                  </a:lnTo>
                  <a:lnTo>
                    <a:pt x="272" y="28"/>
                  </a:lnTo>
                  <a:lnTo>
                    <a:pt x="277" y="30"/>
                  </a:lnTo>
                  <a:lnTo>
                    <a:pt x="281" y="32"/>
                  </a:lnTo>
                  <a:lnTo>
                    <a:pt x="284" y="35"/>
                  </a:lnTo>
                  <a:lnTo>
                    <a:pt x="287" y="39"/>
                  </a:lnTo>
                  <a:lnTo>
                    <a:pt x="290" y="43"/>
                  </a:lnTo>
                  <a:lnTo>
                    <a:pt x="291" y="48"/>
                  </a:lnTo>
                  <a:lnTo>
                    <a:pt x="292" y="53"/>
                  </a:lnTo>
                  <a:lnTo>
                    <a:pt x="291" y="58"/>
                  </a:lnTo>
                  <a:lnTo>
                    <a:pt x="290" y="63"/>
                  </a:lnTo>
                  <a:lnTo>
                    <a:pt x="287" y="67"/>
                  </a:lnTo>
                  <a:lnTo>
                    <a:pt x="284" y="71"/>
                  </a:lnTo>
                  <a:lnTo>
                    <a:pt x="281" y="75"/>
                  </a:lnTo>
                  <a:lnTo>
                    <a:pt x="277" y="77"/>
                  </a:lnTo>
                  <a:lnTo>
                    <a:pt x="272" y="78"/>
                  </a:lnTo>
                  <a:lnTo>
                    <a:pt x="266" y="78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4715" name="Group 693"/>
          <p:cNvGrpSpPr>
            <a:grpSpLocks/>
          </p:cNvGrpSpPr>
          <p:nvPr/>
        </p:nvGrpSpPr>
        <p:grpSpPr bwMode="auto">
          <a:xfrm>
            <a:off x="5991225" y="5715000"/>
            <a:ext cx="373063" cy="530225"/>
            <a:chOff x="5908675" y="4854575"/>
            <a:chExt cx="373063" cy="530226"/>
          </a:xfrm>
        </p:grpSpPr>
        <p:sp>
          <p:nvSpPr>
            <p:cNvPr id="695" name="Freeform 28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926138" y="4854575"/>
              <a:ext cx="344487" cy="525464"/>
            </a:xfrm>
            <a:custGeom>
              <a:avLst/>
              <a:gdLst>
                <a:gd name="T0" fmla="*/ 632 w 651"/>
                <a:gd name="T1" fmla="*/ 437 h 994"/>
                <a:gd name="T2" fmla="*/ 605 w 651"/>
                <a:gd name="T3" fmla="*/ 517 h 994"/>
                <a:gd name="T4" fmla="*/ 569 w 651"/>
                <a:gd name="T5" fmla="*/ 598 h 994"/>
                <a:gd name="T6" fmla="*/ 528 w 651"/>
                <a:gd name="T7" fmla="*/ 679 h 994"/>
                <a:gd name="T8" fmla="*/ 482 w 651"/>
                <a:gd name="T9" fmla="*/ 758 h 994"/>
                <a:gd name="T10" fmla="*/ 434 w 651"/>
                <a:gd name="T11" fmla="*/ 833 h 994"/>
                <a:gd name="T12" fmla="*/ 364 w 651"/>
                <a:gd name="T13" fmla="*/ 935 h 994"/>
                <a:gd name="T14" fmla="*/ 305 w 651"/>
                <a:gd name="T15" fmla="*/ 976 h 994"/>
                <a:gd name="T16" fmla="*/ 266 w 651"/>
                <a:gd name="T17" fmla="*/ 928 h 994"/>
                <a:gd name="T18" fmla="*/ 223 w 651"/>
                <a:gd name="T19" fmla="*/ 867 h 994"/>
                <a:gd name="T20" fmla="*/ 177 w 651"/>
                <a:gd name="T21" fmla="*/ 797 h 994"/>
                <a:gd name="T22" fmla="*/ 131 w 651"/>
                <a:gd name="T23" fmla="*/ 719 h 994"/>
                <a:gd name="T24" fmla="*/ 87 w 651"/>
                <a:gd name="T25" fmla="*/ 634 h 994"/>
                <a:gd name="T26" fmla="*/ 50 w 651"/>
                <a:gd name="T27" fmla="*/ 546 h 994"/>
                <a:gd name="T28" fmla="*/ 27 w 651"/>
                <a:gd name="T29" fmla="*/ 479 h 994"/>
                <a:gd name="T30" fmla="*/ 15 w 651"/>
                <a:gd name="T31" fmla="*/ 434 h 994"/>
                <a:gd name="T32" fmla="*/ 3 w 651"/>
                <a:gd name="T33" fmla="*/ 361 h 994"/>
                <a:gd name="T34" fmla="*/ 3 w 651"/>
                <a:gd name="T35" fmla="*/ 269 h 994"/>
                <a:gd name="T36" fmla="*/ 20 w 651"/>
                <a:gd name="T37" fmla="*/ 191 h 994"/>
                <a:gd name="T38" fmla="*/ 54 w 651"/>
                <a:gd name="T39" fmla="*/ 127 h 994"/>
                <a:gd name="T40" fmla="*/ 100 w 651"/>
                <a:gd name="T41" fmla="*/ 75 h 994"/>
                <a:gd name="T42" fmla="*/ 158 w 651"/>
                <a:gd name="T43" fmla="*/ 37 h 994"/>
                <a:gd name="T44" fmla="*/ 220 w 651"/>
                <a:gd name="T45" fmla="*/ 12 h 994"/>
                <a:gd name="T46" fmla="*/ 288 w 651"/>
                <a:gd name="T47" fmla="*/ 1 h 994"/>
                <a:gd name="T48" fmla="*/ 357 w 651"/>
                <a:gd name="T49" fmla="*/ 1 h 994"/>
                <a:gd name="T50" fmla="*/ 427 w 651"/>
                <a:gd name="T51" fmla="*/ 15 h 994"/>
                <a:gd name="T52" fmla="*/ 489 w 651"/>
                <a:gd name="T53" fmla="*/ 41 h 994"/>
                <a:gd name="T54" fmla="*/ 547 w 651"/>
                <a:gd name="T55" fmla="*/ 79 h 994"/>
                <a:gd name="T56" fmla="*/ 594 w 651"/>
                <a:gd name="T57" fmla="*/ 129 h 994"/>
                <a:gd name="T58" fmla="*/ 629 w 651"/>
                <a:gd name="T59" fmla="*/ 191 h 994"/>
                <a:gd name="T60" fmla="*/ 647 w 651"/>
                <a:gd name="T61" fmla="*/ 264 h 994"/>
                <a:gd name="T62" fmla="*/ 648 w 651"/>
                <a:gd name="T63" fmla="*/ 35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1" h="994">
                  <a:moveTo>
                    <a:pt x="641" y="397"/>
                  </a:moveTo>
                  <a:lnTo>
                    <a:pt x="632" y="437"/>
                  </a:lnTo>
                  <a:lnTo>
                    <a:pt x="619" y="476"/>
                  </a:lnTo>
                  <a:lnTo>
                    <a:pt x="605" y="517"/>
                  </a:lnTo>
                  <a:lnTo>
                    <a:pt x="587" y="557"/>
                  </a:lnTo>
                  <a:lnTo>
                    <a:pt x="569" y="598"/>
                  </a:lnTo>
                  <a:lnTo>
                    <a:pt x="548" y="639"/>
                  </a:lnTo>
                  <a:lnTo>
                    <a:pt x="528" y="679"/>
                  </a:lnTo>
                  <a:lnTo>
                    <a:pt x="505" y="719"/>
                  </a:lnTo>
                  <a:lnTo>
                    <a:pt x="482" y="758"/>
                  </a:lnTo>
                  <a:lnTo>
                    <a:pt x="459" y="796"/>
                  </a:lnTo>
                  <a:lnTo>
                    <a:pt x="434" y="833"/>
                  </a:lnTo>
                  <a:lnTo>
                    <a:pt x="410" y="869"/>
                  </a:lnTo>
                  <a:lnTo>
                    <a:pt x="364" y="935"/>
                  </a:lnTo>
                  <a:lnTo>
                    <a:pt x="322" y="994"/>
                  </a:lnTo>
                  <a:lnTo>
                    <a:pt x="305" y="976"/>
                  </a:lnTo>
                  <a:lnTo>
                    <a:pt x="287" y="953"/>
                  </a:lnTo>
                  <a:lnTo>
                    <a:pt x="266" y="928"/>
                  </a:lnTo>
                  <a:lnTo>
                    <a:pt x="245" y="899"/>
                  </a:lnTo>
                  <a:lnTo>
                    <a:pt x="223" y="867"/>
                  </a:lnTo>
                  <a:lnTo>
                    <a:pt x="200" y="833"/>
                  </a:lnTo>
                  <a:lnTo>
                    <a:pt x="177" y="797"/>
                  </a:lnTo>
                  <a:lnTo>
                    <a:pt x="154" y="758"/>
                  </a:lnTo>
                  <a:lnTo>
                    <a:pt x="131" y="719"/>
                  </a:lnTo>
                  <a:lnTo>
                    <a:pt x="109" y="676"/>
                  </a:lnTo>
                  <a:lnTo>
                    <a:pt x="87" y="634"/>
                  </a:lnTo>
                  <a:lnTo>
                    <a:pt x="68" y="590"/>
                  </a:lnTo>
                  <a:lnTo>
                    <a:pt x="50" y="546"/>
                  </a:lnTo>
                  <a:lnTo>
                    <a:pt x="35" y="501"/>
                  </a:lnTo>
                  <a:lnTo>
                    <a:pt x="27" y="479"/>
                  </a:lnTo>
                  <a:lnTo>
                    <a:pt x="20" y="457"/>
                  </a:lnTo>
                  <a:lnTo>
                    <a:pt x="15" y="434"/>
                  </a:lnTo>
                  <a:lnTo>
                    <a:pt x="10" y="412"/>
                  </a:lnTo>
                  <a:lnTo>
                    <a:pt x="3" y="361"/>
                  </a:lnTo>
                  <a:lnTo>
                    <a:pt x="0" y="314"/>
                  </a:lnTo>
                  <a:lnTo>
                    <a:pt x="3" y="269"/>
                  </a:lnTo>
                  <a:lnTo>
                    <a:pt x="9" y="228"/>
                  </a:lnTo>
                  <a:lnTo>
                    <a:pt x="20" y="191"/>
                  </a:lnTo>
                  <a:lnTo>
                    <a:pt x="36" y="157"/>
                  </a:lnTo>
                  <a:lnTo>
                    <a:pt x="54" y="127"/>
                  </a:lnTo>
                  <a:lnTo>
                    <a:pt x="76" y="100"/>
                  </a:lnTo>
                  <a:lnTo>
                    <a:pt x="100" y="75"/>
                  </a:lnTo>
                  <a:lnTo>
                    <a:pt x="128" y="55"/>
                  </a:lnTo>
                  <a:lnTo>
                    <a:pt x="158" y="37"/>
                  </a:lnTo>
                  <a:lnTo>
                    <a:pt x="188" y="23"/>
                  </a:lnTo>
                  <a:lnTo>
                    <a:pt x="220" y="12"/>
                  </a:lnTo>
                  <a:lnTo>
                    <a:pt x="254" y="5"/>
                  </a:lnTo>
                  <a:lnTo>
                    <a:pt x="288" y="1"/>
                  </a:lnTo>
                  <a:lnTo>
                    <a:pt x="323" y="0"/>
                  </a:lnTo>
                  <a:lnTo>
                    <a:pt x="357" y="1"/>
                  </a:lnTo>
                  <a:lnTo>
                    <a:pt x="392" y="6"/>
                  </a:lnTo>
                  <a:lnTo>
                    <a:pt x="427" y="15"/>
                  </a:lnTo>
                  <a:lnTo>
                    <a:pt x="459" y="27"/>
                  </a:lnTo>
                  <a:lnTo>
                    <a:pt x="489" y="41"/>
                  </a:lnTo>
                  <a:lnTo>
                    <a:pt x="519" y="59"/>
                  </a:lnTo>
                  <a:lnTo>
                    <a:pt x="547" y="79"/>
                  </a:lnTo>
                  <a:lnTo>
                    <a:pt x="571" y="102"/>
                  </a:lnTo>
                  <a:lnTo>
                    <a:pt x="594" y="129"/>
                  </a:lnTo>
                  <a:lnTo>
                    <a:pt x="612" y="159"/>
                  </a:lnTo>
                  <a:lnTo>
                    <a:pt x="629" y="191"/>
                  </a:lnTo>
                  <a:lnTo>
                    <a:pt x="641" y="226"/>
                  </a:lnTo>
                  <a:lnTo>
                    <a:pt x="647" y="264"/>
                  </a:lnTo>
                  <a:lnTo>
                    <a:pt x="651" y="306"/>
                  </a:lnTo>
                  <a:lnTo>
                    <a:pt x="648" y="350"/>
                  </a:lnTo>
                  <a:lnTo>
                    <a:pt x="641" y="397"/>
                  </a:lnTo>
                  <a:close/>
                </a:path>
              </a:pathLst>
            </a:custGeom>
            <a:solidFill>
              <a:srgbClr val="A3D134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6" name="Freeform 28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943600" y="4875213"/>
              <a:ext cx="303213" cy="422276"/>
            </a:xfrm>
            <a:custGeom>
              <a:avLst/>
              <a:gdLst>
                <a:gd name="T0" fmla="*/ 325 w 571"/>
                <a:gd name="T1" fmla="*/ 50 h 798"/>
                <a:gd name="T2" fmla="*/ 371 w 571"/>
                <a:gd name="T3" fmla="*/ 62 h 798"/>
                <a:gd name="T4" fmla="*/ 412 w 571"/>
                <a:gd name="T5" fmla="*/ 82 h 798"/>
                <a:gd name="T6" fmla="*/ 449 w 571"/>
                <a:gd name="T7" fmla="*/ 111 h 798"/>
                <a:gd name="T8" fmla="*/ 481 w 571"/>
                <a:gd name="T9" fmla="*/ 145 h 798"/>
                <a:gd name="T10" fmla="*/ 506 w 571"/>
                <a:gd name="T11" fmla="*/ 185 h 798"/>
                <a:gd name="T12" fmla="*/ 524 w 571"/>
                <a:gd name="T13" fmla="*/ 230 h 798"/>
                <a:gd name="T14" fmla="*/ 533 w 571"/>
                <a:gd name="T15" fmla="*/ 278 h 798"/>
                <a:gd name="T16" fmla="*/ 534 w 571"/>
                <a:gd name="T17" fmla="*/ 308 h 798"/>
                <a:gd name="T18" fmla="*/ 571 w 571"/>
                <a:gd name="T19" fmla="*/ 313 h 798"/>
                <a:gd name="T20" fmla="*/ 531 w 571"/>
                <a:gd name="T21" fmla="*/ 337 h 798"/>
                <a:gd name="T22" fmla="*/ 522 w 571"/>
                <a:gd name="T23" fmla="*/ 381 h 798"/>
                <a:gd name="T24" fmla="*/ 506 w 571"/>
                <a:gd name="T25" fmla="*/ 422 h 798"/>
                <a:gd name="T26" fmla="*/ 484 w 571"/>
                <a:gd name="T27" fmla="*/ 459 h 798"/>
                <a:gd name="T28" fmla="*/ 456 w 571"/>
                <a:gd name="T29" fmla="*/ 491 h 798"/>
                <a:gd name="T30" fmla="*/ 422 w 571"/>
                <a:gd name="T31" fmla="*/ 518 h 798"/>
                <a:gd name="T32" fmla="*/ 385 w 571"/>
                <a:gd name="T33" fmla="*/ 539 h 798"/>
                <a:gd name="T34" fmla="*/ 344 w 571"/>
                <a:gd name="T35" fmla="*/ 553 h 798"/>
                <a:gd name="T36" fmla="*/ 302 w 571"/>
                <a:gd name="T37" fmla="*/ 560 h 798"/>
                <a:gd name="T38" fmla="*/ 274 w 571"/>
                <a:gd name="T39" fmla="*/ 798 h 798"/>
                <a:gd name="T40" fmla="*/ 252 w 571"/>
                <a:gd name="T41" fmla="*/ 558 h 798"/>
                <a:gd name="T42" fmla="*/ 210 w 571"/>
                <a:gd name="T43" fmla="*/ 548 h 798"/>
                <a:gd name="T44" fmla="*/ 171 w 571"/>
                <a:gd name="T45" fmla="*/ 530 h 798"/>
                <a:gd name="T46" fmla="*/ 135 w 571"/>
                <a:gd name="T47" fmla="*/ 507 h 798"/>
                <a:gd name="T48" fmla="*/ 105 w 571"/>
                <a:gd name="T49" fmla="*/ 476 h 798"/>
                <a:gd name="T50" fmla="*/ 79 w 571"/>
                <a:gd name="T51" fmla="*/ 441 h 798"/>
                <a:gd name="T52" fmla="*/ 60 w 571"/>
                <a:gd name="T53" fmla="*/ 403 h 798"/>
                <a:gd name="T54" fmla="*/ 46 w 571"/>
                <a:gd name="T55" fmla="*/ 359 h 798"/>
                <a:gd name="T56" fmla="*/ 0 w 571"/>
                <a:gd name="T57" fmla="*/ 337 h 798"/>
                <a:gd name="T58" fmla="*/ 41 w 571"/>
                <a:gd name="T59" fmla="*/ 313 h 798"/>
                <a:gd name="T60" fmla="*/ 41 w 571"/>
                <a:gd name="T61" fmla="*/ 304 h 798"/>
                <a:gd name="T62" fmla="*/ 46 w 571"/>
                <a:gd name="T63" fmla="*/ 254 h 798"/>
                <a:gd name="T64" fmla="*/ 58 w 571"/>
                <a:gd name="T65" fmla="*/ 207 h 798"/>
                <a:gd name="T66" fmla="*/ 80 w 571"/>
                <a:gd name="T67" fmla="*/ 164 h 798"/>
                <a:gd name="T68" fmla="*/ 108 w 571"/>
                <a:gd name="T69" fmla="*/ 127 h 798"/>
                <a:gd name="T70" fmla="*/ 143 w 571"/>
                <a:gd name="T71" fmla="*/ 95 h 798"/>
                <a:gd name="T72" fmla="*/ 183 w 571"/>
                <a:gd name="T73" fmla="*/ 71 h 798"/>
                <a:gd name="T74" fmla="*/ 226 w 571"/>
                <a:gd name="T75" fmla="*/ 55 h 798"/>
                <a:gd name="T76" fmla="*/ 274 w 571"/>
                <a:gd name="T77" fmla="*/ 48 h 798"/>
                <a:gd name="T78" fmla="*/ 302 w 571"/>
                <a:gd name="T7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1" h="798">
                  <a:moveTo>
                    <a:pt x="302" y="48"/>
                  </a:moveTo>
                  <a:lnTo>
                    <a:pt x="325" y="50"/>
                  </a:lnTo>
                  <a:lnTo>
                    <a:pt x="348" y="55"/>
                  </a:lnTo>
                  <a:lnTo>
                    <a:pt x="371" y="62"/>
                  </a:lnTo>
                  <a:lnTo>
                    <a:pt x="392" y="72"/>
                  </a:lnTo>
                  <a:lnTo>
                    <a:pt x="412" y="82"/>
                  </a:lnTo>
                  <a:lnTo>
                    <a:pt x="431" y="96"/>
                  </a:lnTo>
                  <a:lnTo>
                    <a:pt x="449" y="111"/>
                  </a:lnTo>
                  <a:lnTo>
                    <a:pt x="466" y="127"/>
                  </a:lnTo>
                  <a:lnTo>
                    <a:pt x="481" y="145"/>
                  </a:lnTo>
                  <a:lnTo>
                    <a:pt x="494" y="164"/>
                  </a:lnTo>
                  <a:lnTo>
                    <a:pt x="506" y="185"/>
                  </a:lnTo>
                  <a:lnTo>
                    <a:pt x="516" y="207"/>
                  </a:lnTo>
                  <a:lnTo>
                    <a:pt x="524" y="230"/>
                  </a:lnTo>
                  <a:lnTo>
                    <a:pt x="529" y="254"/>
                  </a:lnTo>
                  <a:lnTo>
                    <a:pt x="533" y="278"/>
                  </a:lnTo>
                  <a:lnTo>
                    <a:pt x="534" y="304"/>
                  </a:lnTo>
                  <a:lnTo>
                    <a:pt x="534" y="308"/>
                  </a:lnTo>
                  <a:lnTo>
                    <a:pt x="534" y="313"/>
                  </a:lnTo>
                  <a:lnTo>
                    <a:pt x="571" y="313"/>
                  </a:lnTo>
                  <a:lnTo>
                    <a:pt x="571" y="337"/>
                  </a:lnTo>
                  <a:lnTo>
                    <a:pt x="531" y="337"/>
                  </a:lnTo>
                  <a:lnTo>
                    <a:pt x="527" y="359"/>
                  </a:lnTo>
                  <a:lnTo>
                    <a:pt x="522" y="381"/>
                  </a:lnTo>
                  <a:lnTo>
                    <a:pt x="515" y="402"/>
                  </a:lnTo>
                  <a:lnTo>
                    <a:pt x="506" y="422"/>
                  </a:lnTo>
                  <a:lnTo>
                    <a:pt x="495" y="441"/>
                  </a:lnTo>
                  <a:lnTo>
                    <a:pt x="484" y="459"/>
                  </a:lnTo>
                  <a:lnTo>
                    <a:pt x="470" y="476"/>
                  </a:lnTo>
                  <a:lnTo>
                    <a:pt x="456" y="491"/>
                  </a:lnTo>
                  <a:lnTo>
                    <a:pt x="439" y="505"/>
                  </a:lnTo>
                  <a:lnTo>
                    <a:pt x="422" y="518"/>
                  </a:lnTo>
                  <a:lnTo>
                    <a:pt x="404" y="530"/>
                  </a:lnTo>
                  <a:lnTo>
                    <a:pt x="385" y="539"/>
                  </a:lnTo>
                  <a:lnTo>
                    <a:pt x="366" y="548"/>
                  </a:lnTo>
                  <a:lnTo>
                    <a:pt x="344" y="553"/>
                  </a:lnTo>
                  <a:lnTo>
                    <a:pt x="324" y="558"/>
                  </a:lnTo>
                  <a:lnTo>
                    <a:pt x="302" y="560"/>
                  </a:lnTo>
                  <a:lnTo>
                    <a:pt x="302" y="798"/>
                  </a:lnTo>
                  <a:lnTo>
                    <a:pt x="274" y="798"/>
                  </a:lnTo>
                  <a:lnTo>
                    <a:pt x="274" y="560"/>
                  </a:lnTo>
                  <a:lnTo>
                    <a:pt x="252" y="558"/>
                  </a:lnTo>
                  <a:lnTo>
                    <a:pt x="230" y="554"/>
                  </a:lnTo>
                  <a:lnTo>
                    <a:pt x="210" y="548"/>
                  </a:lnTo>
                  <a:lnTo>
                    <a:pt x="189" y="540"/>
                  </a:lnTo>
                  <a:lnTo>
                    <a:pt x="171" y="530"/>
                  </a:lnTo>
                  <a:lnTo>
                    <a:pt x="152" y="519"/>
                  </a:lnTo>
                  <a:lnTo>
                    <a:pt x="135" y="507"/>
                  </a:lnTo>
                  <a:lnTo>
                    <a:pt x="119" y="491"/>
                  </a:lnTo>
                  <a:lnTo>
                    <a:pt x="105" y="476"/>
                  </a:lnTo>
                  <a:lnTo>
                    <a:pt x="91" y="459"/>
                  </a:lnTo>
                  <a:lnTo>
                    <a:pt x="79" y="441"/>
                  </a:lnTo>
                  <a:lnTo>
                    <a:pt x="69" y="422"/>
                  </a:lnTo>
                  <a:lnTo>
                    <a:pt x="60" y="403"/>
                  </a:lnTo>
                  <a:lnTo>
                    <a:pt x="52" y="381"/>
                  </a:lnTo>
                  <a:lnTo>
                    <a:pt x="46" y="359"/>
                  </a:lnTo>
                  <a:lnTo>
                    <a:pt x="42" y="337"/>
                  </a:lnTo>
                  <a:lnTo>
                    <a:pt x="0" y="337"/>
                  </a:lnTo>
                  <a:lnTo>
                    <a:pt x="0" y="313"/>
                  </a:lnTo>
                  <a:lnTo>
                    <a:pt x="41" y="313"/>
                  </a:lnTo>
                  <a:lnTo>
                    <a:pt x="41" y="308"/>
                  </a:lnTo>
                  <a:lnTo>
                    <a:pt x="41" y="304"/>
                  </a:lnTo>
                  <a:lnTo>
                    <a:pt x="42" y="278"/>
                  </a:lnTo>
                  <a:lnTo>
                    <a:pt x="46" y="254"/>
                  </a:lnTo>
                  <a:lnTo>
                    <a:pt x="51" y="230"/>
                  </a:lnTo>
                  <a:lnTo>
                    <a:pt x="58" y="207"/>
                  </a:lnTo>
                  <a:lnTo>
                    <a:pt x="69" y="185"/>
                  </a:lnTo>
                  <a:lnTo>
                    <a:pt x="80" y="164"/>
                  </a:lnTo>
                  <a:lnTo>
                    <a:pt x="93" y="145"/>
                  </a:lnTo>
                  <a:lnTo>
                    <a:pt x="108" y="127"/>
                  </a:lnTo>
                  <a:lnTo>
                    <a:pt x="125" y="111"/>
                  </a:lnTo>
                  <a:lnTo>
                    <a:pt x="143" y="95"/>
                  </a:lnTo>
                  <a:lnTo>
                    <a:pt x="162" y="82"/>
                  </a:lnTo>
                  <a:lnTo>
                    <a:pt x="183" y="71"/>
                  </a:lnTo>
                  <a:lnTo>
                    <a:pt x="205" y="62"/>
                  </a:lnTo>
                  <a:lnTo>
                    <a:pt x="226" y="55"/>
                  </a:lnTo>
                  <a:lnTo>
                    <a:pt x="251" y="50"/>
                  </a:lnTo>
                  <a:lnTo>
                    <a:pt x="274" y="48"/>
                  </a:lnTo>
                  <a:lnTo>
                    <a:pt x="274" y="0"/>
                  </a:lnTo>
                  <a:lnTo>
                    <a:pt x="302" y="0"/>
                  </a:lnTo>
                  <a:lnTo>
                    <a:pt x="302" y="4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7" name="Freeform 28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6000750" y="4937125"/>
              <a:ext cx="190500" cy="196850"/>
            </a:xfrm>
            <a:custGeom>
              <a:avLst/>
              <a:gdLst>
                <a:gd name="T0" fmla="*/ 214 w 358"/>
                <a:gd name="T1" fmla="*/ 4 h 373"/>
                <a:gd name="T2" fmla="*/ 264 w 358"/>
                <a:gd name="T3" fmla="*/ 23 h 373"/>
                <a:gd name="T4" fmla="*/ 305 w 358"/>
                <a:gd name="T5" fmla="*/ 55 h 373"/>
                <a:gd name="T6" fmla="*/ 336 w 358"/>
                <a:gd name="T7" fmla="*/ 97 h 373"/>
                <a:gd name="T8" fmla="*/ 354 w 358"/>
                <a:gd name="T9" fmla="*/ 149 h 373"/>
                <a:gd name="T10" fmla="*/ 357 w 358"/>
                <a:gd name="T11" fmla="*/ 206 h 373"/>
                <a:gd name="T12" fmla="*/ 344 w 358"/>
                <a:gd name="T13" fmla="*/ 259 h 373"/>
                <a:gd name="T14" fmla="*/ 317 w 358"/>
                <a:gd name="T15" fmla="*/ 305 h 373"/>
                <a:gd name="T16" fmla="*/ 279 w 358"/>
                <a:gd name="T17" fmla="*/ 341 h 373"/>
                <a:gd name="T18" fmla="*/ 232 w 358"/>
                <a:gd name="T19" fmla="*/ 365 h 373"/>
                <a:gd name="T20" fmla="*/ 179 w 358"/>
                <a:gd name="T21" fmla="*/ 373 h 373"/>
                <a:gd name="T22" fmla="*/ 126 w 358"/>
                <a:gd name="T23" fmla="*/ 365 h 373"/>
                <a:gd name="T24" fmla="*/ 79 w 358"/>
                <a:gd name="T25" fmla="*/ 341 h 373"/>
                <a:gd name="T26" fmla="*/ 40 w 358"/>
                <a:gd name="T27" fmla="*/ 305 h 373"/>
                <a:gd name="T28" fmla="*/ 15 w 358"/>
                <a:gd name="T29" fmla="*/ 259 h 373"/>
                <a:gd name="T30" fmla="*/ 0 w 358"/>
                <a:gd name="T31" fmla="*/ 206 h 373"/>
                <a:gd name="T32" fmla="*/ 3 w 358"/>
                <a:gd name="T33" fmla="*/ 149 h 373"/>
                <a:gd name="T34" fmla="*/ 21 w 358"/>
                <a:gd name="T35" fmla="*/ 97 h 373"/>
                <a:gd name="T36" fmla="*/ 52 w 358"/>
                <a:gd name="T37" fmla="*/ 55 h 373"/>
                <a:gd name="T38" fmla="*/ 94 w 358"/>
                <a:gd name="T39" fmla="*/ 23 h 373"/>
                <a:gd name="T40" fmla="*/ 143 w 358"/>
                <a:gd name="T41" fmla="*/ 4 h 373"/>
                <a:gd name="T42" fmla="*/ 179 w 358"/>
                <a:gd name="T43" fmla="*/ 64 h 373"/>
                <a:gd name="T44" fmla="*/ 214 w 358"/>
                <a:gd name="T45" fmla="*/ 70 h 373"/>
                <a:gd name="T46" fmla="*/ 245 w 358"/>
                <a:gd name="T47" fmla="*/ 86 h 373"/>
                <a:gd name="T48" fmla="*/ 270 w 358"/>
                <a:gd name="T49" fmla="*/ 109 h 373"/>
                <a:gd name="T50" fmla="*/ 287 w 358"/>
                <a:gd name="T51" fmla="*/ 140 h 373"/>
                <a:gd name="T52" fmla="*/ 296 w 358"/>
                <a:gd name="T53" fmla="*/ 174 h 373"/>
                <a:gd name="T54" fmla="*/ 294 w 358"/>
                <a:gd name="T55" fmla="*/ 211 h 373"/>
                <a:gd name="T56" fmla="*/ 282 w 358"/>
                <a:gd name="T57" fmla="*/ 245 h 373"/>
                <a:gd name="T58" fmla="*/ 262 w 358"/>
                <a:gd name="T59" fmla="*/ 273 h 373"/>
                <a:gd name="T60" fmla="*/ 235 w 358"/>
                <a:gd name="T61" fmla="*/ 295 h 373"/>
                <a:gd name="T62" fmla="*/ 203 w 358"/>
                <a:gd name="T63" fmla="*/ 306 h 373"/>
                <a:gd name="T64" fmla="*/ 167 w 358"/>
                <a:gd name="T65" fmla="*/ 309 h 373"/>
                <a:gd name="T66" fmla="*/ 134 w 358"/>
                <a:gd name="T67" fmla="*/ 300 h 373"/>
                <a:gd name="T68" fmla="*/ 104 w 358"/>
                <a:gd name="T69" fmla="*/ 281 h 373"/>
                <a:gd name="T70" fmla="*/ 81 w 358"/>
                <a:gd name="T71" fmla="*/ 255 h 373"/>
                <a:gd name="T72" fmla="*/ 67 w 358"/>
                <a:gd name="T73" fmla="*/ 223 h 373"/>
                <a:gd name="T74" fmla="*/ 62 w 358"/>
                <a:gd name="T75" fmla="*/ 187 h 373"/>
                <a:gd name="T76" fmla="*/ 67 w 358"/>
                <a:gd name="T77" fmla="*/ 150 h 373"/>
                <a:gd name="T78" fmla="*/ 81 w 358"/>
                <a:gd name="T79" fmla="*/ 118 h 373"/>
                <a:gd name="T80" fmla="*/ 104 w 358"/>
                <a:gd name="T81" fmla="*/ 92 h 373"/>
                <a:gd name="T82" fmla="*/ 134 w 358"/>
                <a:gd name="T83" fmla="*/ 74 h 373"/>
                <a:gd name="T84" fmla="*/ 167 w 358"/>
                <a:gd name="T85" fmla="*/ 6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8" h="373">
                  <a:moveTo>
                    <a:pt x="179" y="0"/>
                  </a:moveTo>
                  <a:lnTo>
                    <a:pt x="198" y="1"/>
                  </a:lnTo>
                  <a:lnTo>
                    <a:pt x="214" y="4"/>
                  </a:lnTo>
                  <a:lnTo>
                    <a:pt x="232" y="9"/>
                  </a:lnTo>
                  <a:lnTo>
                    <a:pt x="249" y="15"/>
                  </a:lnTo>
                  <a:lnTo>
                    <a:pt x="264" y="23"/>
                  </a:lnTo>
                  <a:lnTo>
                    <a:pt x="279" y="32"/>
                  </a:lnTo>
                  <a:lnTo>
                    <a:pt x="293" y="44"/>
                  </a:lnTo>
                  <a:lnTo>
                    <a:pt x="305" y="55"/>
                  </a:lnTo>
                  <a:lnTo>
                    <a:pt x="317" y="68"/>
                  </a:lnTo>
                  <a:lnTo>
                    <a:pt x="327" y="82"/>
                  </a:lnTo>
                  <a:lnTo>
                    <a:pt x="336" y="97"/>
                  </a:lnTo>
                  <a:lnTo>
                    <a:pt x="344" y="114"/>
                  </a:lnTo>
                  <a:lnTo>
                    <a:pt x="350" y="132"/>
                  </a:lnTo>
                  <a:lnTo>
                    <a:pt x="354" y="149"/>
                  </a:lnTo>
                  <a:lnTo>
                    <a:pt x="357" y="168"/>
                  </a:lnTo>
                  <a:lnTo>
                    <a:pt x="358" y="187"/>
                  </a:lnTo>
                  <a:lnTo>
                    <a:pt x="357" y="206"/>
                  </a:lnTo>
                  <a:lnTo>
                    <a:pt x="354" y="224"/>
                  </a:lnTo>
                  <a:lnTo>
                    <a:pt x="350" y="242"/>
                  </a:lnTo>
                  <a:lnTo>
                    <a:pt x="344" y="259"/>
                  </a:lnTo>
                  <a:lnTo>
                    <a:pt x="336" y="276"/>
                  </a:lnTo>
                  <a:lnTo>
                    <a:pt x="327" y="291"/>
                  </a:lnTo>
                  <a:lnTo>
                    <a:pt x="317" y="305"/>
                  </a:lnTo>
                  <a:lnTo>
                    <a:pt x="305" y="319"/>
                  </a:lnTo>
                  <a:lnTo>
                    <a:pt x="293" y="331"/>
                  </a:lnTo>
                  <a:lnTo>
                    <a:pt x="279" y="341"/>
                  </a:lnTo>
                  <a:lnTo>
                    <a:pt x="264" y="351"/>
                  </a:lnTo>
                  <a:lnTo>
                    <a:pt x="249" y="359"/>
                  </a:lnTo>
                  <a:lnTo>
                    <a:pt x="232" y="365"/>
                  </a:lnTo>
                  <a:lnTo>
                    <a:pt x="214" y="369"/>
                  </a:lnTo>
                  <a:lnTo>
                    <a:pt x="198" y="372"/>
                  </a:lnTo>
                  <a:lnTo>
                    <a:pt x="179" y="373"/>
                  </a:lnTo>
                  <a:lnTo>
                    <a:pt x="161" y="372"/>
                  </a:lnTo>
                  <a:lnTo>
                    <a:pt x="143" y="369"/>
                  </a:lnTo>
                  <a:lnTo>
                    <a:pt x="126" y="365"/>
                  </a:lnTo>
                  <a:lnTo>
                    <a:pt x="109" y="359"/>
                  </a:lnTo>
                  <a:lnTo>
                    <a:pt x="94" y="351"/>
                  </a:lnTo>
                  <a:lnTo>
                    <a:pt x="79" y="341"/>
                  </a:lnTo>
                  <a:lnTo>
                    <a:pt x="65" y="331"/>
                  </a:lnTo>
                  <a:lnTo>
                    <a:pt x="52" y="319"/>
                  </a:lnTo>
                  <a:lnTo>
                    <a:pt x="40" y="305"/>
                  </a:lnTo>
                  <a:lnTo>
                    <a:pt x="30" y="291"/>
                  </a:lnTo>
                  <a:lnTo>
                    <a:pt x="21" y="276"/>
                  </a:lnTo>
                  <a:lnTo>
                    <a:pt x="15" y="259"/>
                  </a:lnTo>
                  <a:lnTo>
                    <a:pt x="8" y="242"/>
                  </a:lnTo>
                  <a:lnTo>
                    <a:pt x="3" y="224"/>
                  </a:lnTo>
                  <a:lnTo>
                    <a:pt x="0" y="206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3" y="149"/>
                  </a:lnTo>
                  <a:lnTo>
                    <a:pt x="8" y="132"/>
                  </a:lnTo>
                  <a:lnTo>
                    <a:pt x="15" y="114"/>
                  </a:lnTo>
                  <a:lnTo>
                    <a:pt x="21" y="97"/>
                  </a:lnTo>
                  <a:lnTo>
                    <a:pt x="30" y="82"/>
                  </a:lnTo>
                  <a:lnTo>
                    <a:pt x="40" y="68"/>
                  </a:lnTo>
                  <a:lnTo>
                    <a:pt x="52" y="55"/>
                  </a:lnTo>
                  <a:lnTo>
                    <a:pt x="65" y="44"/>
                  </a:lnTo>
                  <a:lnTo>
                    <a:pt x="79" y="32"/>
                  </a:lnTo>
                  <a:lnTo>
                    <a:pt x="94" y="23"/>
                  </a:lnTo>
                  <a:lnTo>
                    <a:pt x="109" y="15"/>
                  </a:lnTo>
                  <a:lnTo>
                    <a:pt x="126" y="9"/>
                  </a:lnTo>
                  <a:lnTo>
                    <a:pt x="143" y="4"/>
                  </a:lnTo>
                  <a:lnTo>
                    <a:pt x="161" y="1"/>
                  </a:lnTo>
                  <a:lnTo>
                    <a:pt x="179" y="0"/>
                  </a:lnTo>
                  <a:close/>
                  <a:moveTo>
                    <a:pt x="179" y="64"/>
                  </a:moveTo>
                  <a:lnTo>
                    <a:pt x="191" y="65"/>
                  </a:lnTo>
                  <a:lnTo>
                    <a:pt x="203" y="67"/>
                  </a:lnTo>
                  <a:lnTo>
                    <a:pt x="214" y="70"/>
                  </a:lnTo>
                  <a:lnTo>
                    <a:pt x="225" y="74"/>
                  </a:lnTo>
                  <a:lnTo>
                    <a:pt x="235" y="79"/>
                  </a:lnTo>
                  <a:lnTo>
                    <a:pt x="245" y="86"/>
                  </a:lnTo>
                  <a:lnTo>
                    <a:pt x="254" y="92"/>
                  </a:lnTo>
                  <a:lnTo>
                    <a:pt x="262" y="100"/>
                  </a:lnTo>
                  <a:lnTo>
                    <a:pt x="270" y="109"/>
                  </a:lnTo>
                  <a:lnTo>
                    <a:pt x="276" y="118"/>
                  </a:lnTo>
                  <a:lnTo>
                    <a:pt x="282" y="128"/>
                  </a:lnTo>
                  <a:lnTo>
                    <a:pt x="287" y="140"/>
                  </a:lnTo>
                  <a:lnTo>
                    <a:pt x="291" y="150"/>
                  </a:lnTo>
                  <a:lnTo>
                    <a:pt x="294" y="163"/>
                  </a:lnTo>
                  <a:lnTo>
                    <a:pt x="296" y="174"/>
                  </a:lnTo>
                  <a:lnTo>
                    <a:pt x="296" y="187"/>
                  </a:lnTo>
                  <a:lnTo>
                    <a:pt x="296" y="199"/>
                  </a:lnTo>
                  <a:lnTo>
                    <a:pt x="294" y="211"/>
                  </a:lnTo>
                  <a:lnTo>
                    <a:pt x="291" y="223"/>
                  </a:lnTo>
                  <a:lnTo>
                    <a:pt x="287" y="235"/>
                  </a:lnTo>
                  <a:lnTo>
                    <a:pt x="282" y="245"/>
                  </a:lnTo>
                  <a:lnTo>
                    <a:pt x="276" y="255"/>
                  </a:lnTo>
                  <a:lnTo>
                    <a:pt x="270" y="264"/>
                  </a:lnTo>
                  <a:lnTo>
                    <a:pt x="262" y="273"/>
                  </a:lnTo>
                  <a:lnTo>
                    <a:pt x="254" y="281"/>
                  </a:lnTo>
                  <a:lnTo>
                    <a:pt x="245" y="288"/>
                  </a:lnTo>
                  <a:lnTo>
                    <a:pt x="235" y="295"/>
                  </a:lnTo>
                  <a:lnTo>
                    <a:pt x="225" y="300"/>
                  </a:lnTo>
                  <a:lnTo>
                    <a:pt x="214" y="304"/>
                  </a:lnTo>
                  <a:lnTo>
                    <a:pt x="203" y="306"/>
                  </a:lnTo>
                  <a:lnTo>
                    <a:pt x="191" y="309"/>
                  </a:lnTo>
                  <a:lnTo>
                    <a:pt x="179" y="309"/>
                  </a:lnTo>
                  <a:lnTo>
                    <a:pt x="167" y="309"/>
                  </a:lnTo>
                  <a:lnTo>
                    <a:pt x="155" y="306"/>
                  </a:lnTo>
                  <a:lnTo>
                    <a:pt x="144" y="304"/>
                  </a:lnTo>
                  <a:lnTo>
                    <a:pt x="134" y="300"/>
                  </a:lnTo>
                  <a:lnTo>
                    <a:pt x="123" y="295"/>
                  </a:lnTo>
                  <a:lnTo>
                    <a:pt x="113" y="288"/>
                  </a:lnTo>
                  <a:lnTo>
                    <a:pt x="104" y="281"/>
                  </a:lnTo>
                  <a:lnTo>
                    <a:pt x="95" y="273"/>
                  </a:lnTo>
                  <a:lnTo>
                    <a:pt x="89" y="264"/>
                  </a:lnTo>
                  <a:lnTo>
                    <a:pt x="81" y="255"/>
                  </a:lnTo>
                  <a:lnTo>
                    <a:pt x="76" y="245"/>
                  </a:lnTo>
                  <a:lnTo>
                    <a:pt x="71" y="235"/>
                  </a:lnTo>
                  <a:lnTo>
                    <a:pt x="67" y="223"/>
                  </a:lnTo>
                  <a:lnTo>
                    <a:pt x="63" y="211"/>
                  </a:lnTo>
                  <a:lnTo>
                    <a:pt x="62" y="199"/>
                  </a:lnTo>
                  <a:lnTo>
                    <a:pt x="62" y="187"/>
                  </a:lnTo>
                  <a:lnTo>
                    <a:pt x="62" y="174"/>
                  </a:lnTo>
                  <a:lnTo>
                    <a:pt x="63" y="163"/>
                  </a:lnTo>
                  <a:lnTo>
                    <a:pt x="67" y="150"/>
                  </a:lnTo>
                  <a:lnTo>
                    <a:pt x="71" y="140"/>
                  </a:lnTo>
                  <a:lnTo>
                    <a:pt x="76" y="128"/>
                  </a:lnTo>
                  <a:lnTo>
                    <a:pt x="81" y="118"/>
                  </a:lnTo>
                  <a:lnTo>
                    <a:pt x="89" y="109"/>
                  </a:lnTo>
                  <a:lnTo>
                    <a:pt x="95" y="100"/>
                  </a:lnTo>
                  <a:lnTo>
                    <a:pt x="104" y="92"/>
                  </a:lnTo>
                  <a:lnTo>
                    <a:pt x="113" y="86"/>
                  </a:lnTo>
                  <a:lnTo>
                    <a:pt x="123" y="79"/>
                  </a:lnTo>
                  <a:lnTo>
                    <a:pt x="134" y="74"/>
                  </a:lnTo>
                  <a:lnTo>
                    <a:pt x="144" y="70"/>
                  </a:lnTo>
                  <a:lnTo>
                    <a:pt x="155" y="67"/>
                  </a:lnTo>
                  <a:lnTo>
                    <a:pt x="167" y="65"/>
                  </a:lnTo>
                  <a:lnTo>
                    <a:pt x="179" y="64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8" name="Freeform 28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067425" y="5005388"/>
              <a:ext cx="57150" cy="60325"/>
            </a:xfrm>
            <a:custGeom>
              <a:avLst/>
              <a:gdLst>
                <a:gd name="T0" fmla="*/ 54 w 109"/>
                <a:gd name="T1" fmla="*/ 0 h 115"/>
                <a:gd name="T2" fmla="*/ 65 w 109"/>
                <a:gd name="T3" fmla="*/ 2 h 115"/>
                <a:gd name="T4" fmla="*/ 75 w 109"/>
                <a:gd name="T5" fmla="*/ 6 h 115"/>
                <a:gd name="T6" fmla="*/ 84 w 109"/>
                <a:gd name="T7" fmla="*/ 11 h 115"/>
                <a:gd name="T8" fmla="*/ 92 w 109"/>
                <a:gd name="T9" fmla="*/ 17 h 115"/>
                <a:gd name="T10" fmla="*/ 100 w 109"/>
                <a:gd name="T11" fmla="*/ 26 h 115"/>
                <a:gd name="T12" fmla="*/ 105 w 109"/>
                <a:gd name="T13" fmla="*/ 36 h 115"/>
                <a:gd name="T14" fmla="*/ 107 w 109"/>
                <a:gd name="T15" fmla="*/ 47 h 115"/>
                <a:gd name="T16" fmla="*/ 109 w 109"/>
                <a:gd name="T17" fmla="*/ 58 h 115"/>
                <a:gd name="T18" fmla="*/ 107 w 109"/>
                <a:gd name="T19" fmla="*/ 70 h 115"/>
                <a:gd name="T20" fmla="*/ 105 w 109"/>
                <a:gd name="T21" fmla="*/ 80 h 115"/>
                <a:gd name="T22" fmla="*/ 100 w 109"/>
                <a:gd name="T23" fmla="*/ 89 h 115"/>
                <a:gd name="T24" fmla="*/ 92 w 109"/>
                <a:gd name="T25" fmla="*/ 98 h 115"/>
                <a:gd name="T26" fmla="*/ 84 w 109"/>
                <a:gd name="T27" fmla="*/ 104 h 115"/>
                <a:gd name="T28" fmla="*/ 75 w 109"/>
                <a:gd name="T29" fmla="*/ 111 h 115"/>
                <a:gd name="T30" fmla="*/ 65 w 109"/>
                <a:gd name="T31" fmla="*/ 113 h 115"/>
                <a:gd name="T32" fmla="*/ 54 w 109"/>
                <a:gd name="T33" fmla="*/ 115 h 115"/>
                <a:gd name="T34" fmla="*/ 43 w 109"/>
                <a:gd name="T35" fmla="*/ 113 h 115"/>
                <a:gd name="T36" fmla="*/ 33 w 109"/>
                <a:gd name="T37" fmla="*/ 111 h 115"/>
                <a:gd name="T38" fmla="*/ 24 w 109"/>
                <a:gd name="T39" fmla="*/ 104 h 115"/>
                <a:gd name="T40" fmla="*/ 15 w 109"/>
                <a:gd name="T41" fmla="*/ 98 h 115"/>
                <a:gd name="T42" fmla="*/ 9 w 109"/>
                <a:gd name="T43" fmla="*/ 89 h 115"/>
                <a:gd name="T44" fmla="*/ 4 w 109"/>
                <a:gd name="T45" fmla="*/ 80 h 115"/>
                <a:gd name="T46" fmla="*/ 1 w 109"/>
                <a:gd name="T47" fmla="*/ 70 h 115"/>
                <a:gd name="T48" fmla="*/ 0 w 109"/>
                <a:gd name="T49" fmla="*/ 58 h 115"/>
                <a:gd name="T50" fmla="*/ 1 w 109"/>
                <a:gd name="T51" fmla="*/ 47 h 115"/>
                <a:gd name="T52" fmla="*/ 4 w 109"/>
                <a:gd name="T53" fmla="*/ 36 h 115"/>
                <a:gd name="T54" fmla="*/ 9 w 109"/>
                <a:gd name="T55" fmla="*/ 26 h 115"/>
                <a:gd name="T56" fmla="*/ 15 w 109"/>
                <a:gd name="T57" fmla="*/ 17 h 115"/>
                <a:gd name="T58" fmla="*/ 24 w 109"/>
                <a:gd name="T59" fmla="*/ 11 h 115"/>
                <a:gd name="T60" fmla="*/ 33 w 109"/>
                <a:gd name="T61" fmla="*/ 6 h 115"/>
                <a:gd name="T62" fmla="*/ 43 w 109"/>
                <a:gd name="T63" fmla="*/ 2 h 115"/>
                <a:gd name="T64" fmla="*/ 54 w 109"/>
                <a:gd name="T6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15">
                  <a:moveTo>
                    <a:pt x="54" y="0"/>
                  </a:moveTo>
                  <a:lnTo>
                    <a:pt x="65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100" y="26"/>
                  </a:lnTo>
                  <a:lnTo>
                    <a:pt x="105" y="36"/>
                  </a:lnTo>
                  <a:lnTo>
                    <a:pt x="107" y="47"/>
                  </a:lnTo>
                  <a:lnTo>
                    <a:pt x="109" y="58"/>
                  </a:lnTo>
                  <a:lnTo>
                    <a:pt x="107" y="70"/>
                  </a:lnTo>
                  <a:lnTo>
                    <a:pt x="105" y="80"/>
                  </a:lnTo>
                  <a:lnTo>
                    <a:pt x="100" y="89"/>
                  </a:lnTo>
                  <a:lnTo>
                    <a:pt x="92" y="98"/>
                  </a:lnTo>
                  <a:lnTo>
                    <a:pt x="84" y="104"/>
                  </a:lnTo>
                  <a:lnTo>
                    <a:pt x="75" y="111"/>
                  </a:lnTo>
                  <a:lnTo>
                    <a:pt x="65" y="113"/>
                  </a:lnTo>
                  <a:lnTo>
                    <a:pt x="54" y="115"/>
                  </a:lnTo>
                  <a:lnTo>
                    <a:pt x="43" y="113"/>
                  </a:lnTo>
                  <a:lnTo>
                    <a:pt x="33" y="111"/>
                  </a:lnTo>
                  <a:lnTo>
                    <a:pt x="24" y="104"/>
                  </a:lnTo>
                  <a:lnTo>
                    <a:pt x="15" y="98"/>
                  </a:lnTo>
                  <a:lnTo>
                    <a:pt x="9" y="89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5" y="17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4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9" name="Rectangle 28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908675" y="5360989"/>
              <a:ext cx="144463" cy="23812"/>
            </a:xfrm>
            <a:prstGeom prst="rect">
              <a:avLst/>
            </a:pr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0" name="Rectangle 28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5360989"/>
              <a:ext cx="144463" cy="23812"/>
            </a:xfrm>
            <a:prstGeom prst="rect">
              <a:avLst/>
            </a:pr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4716" name="Group 700"/>
          <p:cNvGrpSpPr>
            <a:grpSpLocks/>
          </p:cNvGrpSpPr>
          <p:nvPr/>
        </p:nvGrpSpPr>
        <p:grpSpPr bwMode="auto">
          <a:xfrm>
            <a:off x="7169150" y="5719763"/>
            <a:ext cx="531813" cy="531812"/>
            <a:chOff x="7086600" y="4859338"/>
            <a:chExt cx="531813" cy="531812"/>
          </a:xfrm>
        </p:grpSpPr>
        <p:sp>
          <p:nvSpPr>
            <p:cNvPr id="702" name="Rectangle 29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72325" y="4962525"/>
              <a:ext cx="407988" cy="263525"/>
            </a:xfrm>
            <a:prstGeom prst="rect">
              <a:avLst/>
            </a:prstGeom>
            <a:solidFill>
              <a:srgbClr val="A3D134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3" name="Rectangle 29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4883150"/>
              <a:ext cx="25400" cy="3968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4" name="Rectangle 29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188200" y="4883150"/>
              <a:ext cx="12700" cy="3968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5" name="Rectangle 29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229475" y="4883150"/>
              <a:ext cx="15875" cy="3968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6" name="Freeform 29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7127875" y="4943475"/>
              <a:ext cx="474663" cy="336550"/>
            </a:xfrm>
            <a:custGeom>
              <a:avLst/>
              <a:gdLst>
                <a:gd name="T0" fmla="*/ 0 w 899"/>
                <a:gd name="T1" fmla="*/ 579 h 636"/>
                <a:gd name="T2" fmla="*/ 50 w 899"/>
                <a:gd name="T3" fmla="*/ 579 h 636"/>
                <a:gd name="T4" fmla="*/ 50 w 899"/>
                <a:gd name="T5" fmla="*/ 18 h 636"/>
                <a:gd name="T6" fmla="*/ 50 w 899"/>
                <a:gd name="T7" fmla="*/ 0 h 636"/>
                <a:gd name="T8" fmla="*/ 66 w 899"/>
                <a:gd name="T9" fmla="*/ 0 h 636"/>
                <a:gd name="T10" fmla="*/ 879 w 899"/>
                <a:gd name="T11" fmla="*/ 0 h 636"/>
                <a:gd name="T12" fmla="*/ 895 w 899"/>
                <a:gd name="T13" fmla="*/ 0 h 636"/>
                <a:gd name="T14" fmla="*/ 895 w 899"/>
                <a:gd name="T15" fmla="*/ 18 h 636"/>
                <a:gd name="T16" fmla="*/ 895 w 899"/>
                <a:gd name="T17" fmla="*/ 579 h 636"/>
                <a:gd name="T18" fmla="*/ 899 w 899"/>
                <a:gd name="T19" fmla="*/ 579 h 636"/>
                <a:gd name="T20" fmla="*/ 899 w 899"/>
                <a:gd name="T21" fmla="*/ 636 h 636"/>
                <a:gd name="T22" fmla="*/ 0 w 899"/>
                <a:gd name="T23" fmla="*/ 636 h 636"/>
                <a:gd name="T24" fmla="*/ 0 w 899"/>
                <a:gd name="T25" fmla="*/ 579 h 636"/>
                <a:gd name="T26" fmla="*/ 84 w 899"/>
                <a:gd name="T27" fmla="*/ 579 h 636"/>
                <a:gd name="T28" fmla="*/ 861 w 899"/>
                <a:gd name="T29" fmla="*/ 579 h 636"/>
                <a:gd name="T30" fmla="*/ 861 w 899"/>
                <a:gd name="T31" fmla="*/ 35 h 636"/>
                <a:gd name="T32" fmla="*/ 84 w 899"/>
                <a:gd name="T33" fmla="*/ 35 h 636"/>
                <a:gd name="T34" fmla="*/ 84 w 899"/>
                <a:gd name="T35" fmla="*/ 57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9" h="636">
                  <a:moveTo>
                    <a:pt x="0" y="579"/>
                  </a:moveTo>
                  <a:lnTo>
                    <a:pt x="50" y="579"/>
                  </a:lnTo>
                  <a:lnTo>
                    <a:pt x="50" y="18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79" y="0"/>
                  </a:lnTo>
                  <a:lnTo>
                    <a:pt x="895" y="0"/>
                  </a:lnTo>
                  <a:lnTo>
                    <a:pt x="895" y="18"/>
                  </a:lnTo>
                  <a:lnTo>
                    <a:pt x="895" y="579"/>
                  </a:lnTo>
                  <a:lnTo>
                    <a:pt x="899" y="579"/>
                  </a:lnTo>
                  <a:lnTo>
                    <a:pt x="899" y="636"/>
                  </a:lnTo>
                  <a:lnTo>
                    <a:pt x="0" y="636"/>
                  </a:lnTo>
                  <a:lnTo>
                    <a:pt x="0" y="579"/>
                  </a:lnTo>
                  <a:close/>
                  <a:moveTo>
                    <a:pt x="84" y="579"/>
                  </a:moveTo>
                  <a:lnTo>
                    <a:pt x="861" y="579"/>
                  </a:lnTo>
                  <a:lnTo>
                    <a:pt x="861" y="35"/>
                  </a:lnTo>
                  <a:lnTo>
                    <a:pt x="84" y="35"/>
                  </a:lnTo>
                  <a:lnTo>
                    <a:pt x="84" y="579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7" name="Freeform 2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092950" y="4859338"/>
              <a:ext cx="511175" cy="403225"/>
            </a:xfrm>
            <a:custGeom>
              <a:avLst/>
              <a:gdLst>
                <a:gd name="T0" fmla="*/ 35 w 968"/>
                <a:gd name="T1" fmla="*/ 762 h 762"/>
                <a:gd name="T2" fmla="*/ 35 w 968"/>
                <a:gd name="T3" fmla="*/ 34 h 762"/>
                <a:gd name="T4" fmla="*/ 345 w 968"/>
                <a:gd name="T5" fmla="*/ 34 h 762"/>
                <a:gd name="T6" fmla="*/ 404 w 968"/>
                <a:gd name="T7" fmla="*/ 103 h 762"/>
                <a:gd name="T8" fmla="*/ 409 w 968"/>
                <a:gd name="T9" fmla="*/ 110 h 762"/>
                <a:gd name="T10" fmla="*/ 417 w 968"/>
                <a:gd name="T11" fmla="*/ 110 h 762"/>
                <a:gd name="T12" fmla="*/ 933 w 968"/>
                <a:gd name="T13" fmla="*/ 110 h 762"/>
                <a:gd name="T14" fmla="*/ 933 w 968"/>
                <a:gd name="T15" fmla="*/ 161 h 762"/>
                <a:gd name="T16" fmla="*/ 945 w 968"/>
                <a:gd name="T17" fmla="*/ 161 h 762"/>
                <a:gd name="T18" fmla="*/ 961 w 968"/>
                <a:gd name="T19" fmla="*/ 161 h 762"/>
                <a:gd name="T20" fmla="*/ 961 w 968"/>
                <a:gd name="T21" fmla="*/ 171 h 762"/>
                <a:gd name="T22" fmla="*/ 968 w 968"/>
                <a:gd name="T23" fmla="*/ 171 h 762"/>
                <a:gd name="T24" fmla="*/ 968 w 968"/>
                <a:gd name="T25" fmla="*/ 92 h 762"/>
                <a:gd name="T26" fmla="*/ 968 w 968"/>
                <a:gd name="T27" fmla="*/ 75 h 762"/>
                <a:gd name="T28" fmla="*/ 950 w 968"/>
                <a:gd name="T29" fmla="*/ 75 h 762"/>
                <a:gd name="T30" fmla="*/ 426 w 968"/>
                <a:gd name="T31" fmla="*/ 75 h 762"/>
                <a:gd name="T32" fmla="*/ 365 w 968"/>
                <a:gd name="T33" fmla="*/ 6 h 762"/>
                <a:gd name="T34" fmla="*/ 360 w 968"/>
                <a:gd name="T35" fmla="*/ 0 h 762"/>
                <a:gd name="T36" fmla="*/ 353 w 968"/>
                <a:gd name="T37" fmla="*/ 0 h 762"/>
                <a:gd name="T38" fmla="*/ 18 w 968"/>
                <a:gd name="T39" fmla="*/ 0 h 762"/>
                <a:gd name="T40" fmla="*/ 0 w 968"/>
                <a:gd name="T41" fmla="*/ 0 h 762"/>
                <a:gd name="T42" fmla="*/ 0 w 968"/>
                <a:gd name="T43" fmla="*/ 16 h 762"/>
                <a:gd name="T44" fmla="*/ 0 w 968"/>
                <a:gd name="T45" fmla="*/ 762 h 762"/>
                <a:gd name="T46" fmla="*/ 35 w 968"/>
                <a:gd name="T4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8" h="762">
                  <a:moveTo>
                    <a:pt x="35" y="762"/>
                  </a:moveTo>
                  <a:lnTo>
                    <a:pt x="35" y="34"/>
                  </a:lnTo>
                  <a:lnTo>
                    <a:pt x="345" y="34"/>
                  </a:lnTo>
                  <a:lnTo>
                    <a:pt x="404" y="103"/>
                  </a:lnTo>
                  <a:lnTo>
                    <a:pt x="409" y="110"/>
                  </a:lnTo>
                  <a:lnTo>
                    <a:pt x="417" y="110"/>
                  </a:lnTo>
                  <a:lnTo>
                    <a:pt x="933" y="110"/>
                  </a:lnTo>
                  <a:lnTo>
                    <a:pt x="933" y="161"/>
                  </a:lnTo>
                  <a:lnTo>
                    <a:pt x="945" y="161"/>
                  </a:lnTo>
                  <a:lnTo>
                    <a:pt x="961" y="161"/>
                  </a:lnTo>
                  <a:lnTo>
                    <a:pt x="961" y="171"/>
                  </a:lnTo>
                  <a:lnTo>
                    <a:pt x="968" y="171"/>
                  </a:lnTo>
                  <a:lnTo>
                    <a:pt x="968" y="92"/>
                  </a:lnTo>
                  <a:lnTo>
                    <a:pt x="968" y="75"/>
                  </a:lnTo>
                  <a:lnTo>
                    <a:pt x="950" y="75"/>
                  </a:lnTo>
                  <a:lnTo>
                    <a:pt x="426" y="75"/>
                  </a:lnTo>
                  <a:lnTo>
                    <a:pt x="365" y="6"/>
                  </a:lnTo>
                  <a:lnTo>
                    <a:pt x="360" y="0"/>
                  </a:lnTo>
                  <a:lnTo>
                    <a:pt x="353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762"/>
                  </a:lnTo>
                  <a:lnTo>
                    <a:pt x="35" y="762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8" name="Freeform 2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086600" y="5280025"/>
              <a:ext cx="531813" cy="111125"/>
            </a:xfrm>
            <a:custGeom>
              <a:avLst/>
              <a:gdLst>
                <a:gd name="T0" fmla="*/ 0 w 1004"/>
                <a:gd name="T1" fmla="*/ 102 h 209"/>
                <a:gd name="T2" fmla="*/ 438 w 1004"/>
                <a:gd name="T3" fmla="*/ 102 h 209"/>
                <a:gd name="T4" fmla="*/ 444 w 1004"/>
                <a:gd name="T5" fmla="*/ 93 h 209"/>
                <a:gd name="T6" fmla="*/ 452 w 1004"/>
                <a:gd name="T7" fmla="*/ 84 h 209"/>
                <a:gd name="T8" fmla="*/ 461 w 1004"/>
                <a:gd name="T9" fmla="*/ 78 h 209"/>
                <a:gd name="T10" fmla="*/ 471 w 1004"/>
                <a:gd name="T11" fmla="*/ 72 h 209"/>
                <a:gd name="T12" fmla="*/ 471 w 1004"/>
                <a:gd name="T13" fmla="*/ 0 h 209"/>
                <a:gd name="T14" fmla="*/ 533 w 1004"/>
                <a:gd name="T15" fmla="*/ 0 h 209"/>
                <a:gd name="T16" fmla="*/ 533 w 1004"/>
                <a:gd name="T17" fmla="*/ 72 h 209"/>
                <a:gd name="T18" fmla="*/ 542 w 1004"/>
                <a:gd name="T19" fmla="*/ 78 h 209"/>
                <a:gd name="T20" fmla="*/ 551 w 1004"/>
                <a:gd name="T21" fmla="*/ 84 h 209"/>
                <a:gd name="T22" fmla="*/ 558 w 1004"/>
                <a:gd name="T23" fmla="*/ 93 h 209"/>
                <a:gd name="T24" fmla="*/ 565 w 1004"/>
                <a:gd name="T25" fmla="*/ 102 h 209"/>
                <a:gd name="T26" fmla="*/ 1004 w 1004"/>
                <a:gd name="T27" fmla="*/ 102 h 209"/>
                <a:gd name="T28" fmla="*/ 1004 w 1004"/>
                <a:gd name="T29" fmla="*/ 172 h 209"/>
                <a:gd name="T30" fmla="*/ 565 w 1004"/>
                <a:gd name="T31" fmla="*/ 172 h 209"/>
                <a:gd name="T32" fmla="*/ 560 w 1004"/>
                <a:gd name="T33" fmla="*/ 179 h 209"/>
                <a:gd name="T34" fmla="*/ 553 w 1004"/>
                <a:gd name="T35" fmla="*/ 187 h 209"/>
                <a:gd name="T36" fmla="*/ 547 w 1004"/>
                <a:gd name="T37" fmla="*/ 193 h 209"/>
                <a:gd name="T38" fmla="*/ 539 w 1004"/>
                <a:gd name="T39" fmla="*/ 198 h 209"/>
                <a:gd name="T40" fmla="*/ 530 w 1004"/>
                <a:gd name="T41" fmla="*/ 204 h 209"/>
                <a:gd name="T42" fmla="*/ 521 w 1004"/>
                <a:gd name="T43" fmla="*/ 206 h 209"/>
                <a:gd name="T44" fmla="*/ 512 w 1004"/>
                <a:gd name="T45" fmla="*/ 209 h 209"/>
                <a:gd name="T46" fmla="*/ 502 w 1004"/>
                <a:gd name="T47" fmla="*/ 209 h 209"/>
                <a:gd name="T48" fmla="*/ 492 w 1004"/>
                <a:gd name="T49" fmla="*/ 209 h 209"/>
                <a:gd name="T50" fmla="*/ 481 w 1004"/>
                <a:gd name="T51" fmla="*/ 206 h 209"/>
                <a:gd name="T52" fmla="*/ 472 w 1004"/>
                <a:gd name="T53" fmla="*/ 204 h 209"/>
                <a:gd name="T54" fmla="*/ 464 w 1004"/>
                <a:gd name="T55" fmla="*/ 198 h 209"/>
                <a:gd name="T56" fmla="*/ 456 w 1004"/>
                <a:gd name="T57" fmla="*/ 193 h 209"/>
                <a:gd name="T58" fmla="*/ 449 w 1004"/>
                <a:gd name="T59" fmla="*/ 187 h 209"/>
                <a:gd name="T60" fmla="*/ 443 w 1004"/>
                <a:gd name="T61" fmla="*/ 179 h 209"/>
                <a:gd name="T62" fmla="*/ 438 w 1004"/>
                <a:gd name="T63" fmla="*/ 172 h 209"/>
                <a:gd name="T64" fmla="*/ 0 w 1004"/>
                <a:gd name="T65" fmla="*/ 172 h 209"/>
                <a:gd name="T66" fmla="*/ 0 w 1004"/>
                <a:gd name="T67" fmla="*/ 10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4" h="209">
                  <a:moveTo>
                    <a:pt x="0" y="102"/>
                  </a:moveTo>
                  <a:lnTo>
                    <a:pt x="438" y="102"/>
                  </a:lnTo>
                  <a:lnTo>
                    <a:pt x="444" y="93"/>
                  </a:lnTo>
                  <a:lnTo>
                    <a:pt x="452" y="84"/>
                  </a:lnTo>
                  <a:lnTo>
                    <a:pt x="461" y="78"/>
                  </a:lnTo>
                  <a:lnTo>
                    <a:pt x="471" y="72"/>
                  </a:lnTo>
                  <a:lnTo>
                    <a:pt x="471" y="0"/>
                  </a:lnTo>
                  <a:lnTo>
                    <a:pt x="533" y="0"/>
                  </a:lnTo>
                  <a:lnTo>
                    <a:pt x="533" y="72"/>
                  </a:lnTo>
                  <a:lnTo>
                    <a:pt x="542" y="78"/>
                  </a:lnTo>
                  <a:lnTo>
                    <a:pt x="551" y="84"/>
                  </a:lnTo>
                  <a:lnTo>
                    <a:pt x="558" y="93"/>
                  </a:lnTo>
                  <a:lnTo>
                    <a:pt x="565" y="102"/>
                  </a:lnTo>
                  <a:lnTo>
                    <a:pt x="1004" y="102"/>
                  </a:lnTo>
                  <a:lnTo>
                    <a:pt x="1004" y="172"/>
                  </a:lnTo>
                  <a:lnTo>
                    <a:pt x="565" y="172"/>
                  </a:lnTo>
                  <a:lnTo>
                    <a:pt x="560" y="179"/>
                  </a:lnTo>
                  <a:lnTo>
                    <a:pt x="553" y="187"/>
                  </a:lnTo>
                  <a:lnTo>
                    <a:pt x="547" y="193"/>
                  </a:lnTo>
                  <a:lnTo>
                    <a:pt x="539" y="198"/>
                  </a:lnTo>
                  <a:lnTo>
                    <a:pt x="530" y="204"/>
                  </a:lnTo>
                  <a:lnTo>
                    <a:pt x="521" y="206"/>
                  </a:lnTo>
                  <a:lnTo>
                    <a:pt x="512" y="209"/>
                  </a:lnTo>
                  <a:lnTo>
                    <a:pt x="502" y="209"/>
                  </a:lnTo>
                  <a:lnTo>
                    <a:pt x="492" y="209"/>
                  </a:lnTo>
                  <a:lnTo>
                    <a:pt x="481" y="206"/>
                  </a:lnTo>
                  <a:lnTo>
                    <a:pt x="472" y="204"/>
                  </a:lnTo>
                  <a:lnTo>
                    <a:pt x="464" y="198"/>
                  </a:lnTo>
                  <a:lnTo>
                    <a:pt x="456" y="193"/>
                  </a:lnTo>
                  <a:lnTo>
                    <a:pt x="449" y="187"/>
                  </a:lnTo>
                  <a:lnTo>
                    <a:pt x="443" y="179"/>
                  </a:lnTo>
                  <a:lnTo>
                    <a:pt x="438" y="172"/>
                  </a:lnTo>
                  <a:lnTo>
                    <a:pt x="0" y="1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54A6D8"/>
            </a:solidFill>
            <a:ln>
              <a:noFill/>
            </a:ln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9" name="Rectangle 29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464425" y="4984750"/>
              <a:ext cx="95250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0" name="Rectangle 29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464425" y="5008563"/>
              <a:ext cx="65088" cy="23812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16" name="TextBox 715">
            <a:extLst>
              <a:ext uri="{FF2B5EF4-FFF2-40B4-BE49-F238E27FC236}"/>
            </a:extLst>
          </p:cNvPr>
          <p:cNvSpPr txBox="1"/>
          <p:nvPr/>
        </p:nvSpPr>
        <p:spPr>
          <a:xfrm>
            <a:off x="4816475" y="3806825"/>
            <a:ext cx="2816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kern="0" dirty="0">
                <a:latin typeface="Arial" pitchFamily="34" charset="0"/>
                <a:cs typeface="B Mitra" panose="00000400000000000000" pitchFamily="2" charset="-78"/>
              </a:rPr>
              <a:t>تدوین برنامه های راهبردی و عملیاتی ارتقای زیست بوم نوآوری</a:t>
            </a:r>
            <a:endParaRPr lang="en-US" sz="2400" b="1" kern="0" dirty="0"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717" name="TextBox 716">
            <a:extLst>
              <a:ext uri="{FF2B5EF4-FFF2-40B4-BE49-F238E27FC236}"/>
            </a:extLst>
          </p:cNvPr>
          <p:cNvSpPr txBox="1"/>
          <p:nvPr/>
        </p:nvSpPr>
        <p:spPr>
          <a:xfrm>
            <a:off x="6183313" y="1606550"/>
            <a:ext cx="32242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Low" defTabSz="1218987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b="1" kern="0" dirty="0">
                <a:latin typeface="Arial" pitchFamily="34" charset="0"/>
                <a:cs typeface="B Mitra" panose="00000400000000000000" pitchFamily="2" charset="-78"/>
              </a:rPr>
              <a:t>تدوین و اصلاح قوانین و مقررات</a:t>
            </a:r>
          </a:p>
        </p:txBody>
      </p:sp>
      <p:sp>
        <p:nvSpPr>
          <p:cNvPr id="718" name="TextBox 717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-69850" y="3084513"/>
            <a:ext cx="3209925" cy="9540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kern="0" dirty="0">
                <a:solidFill>
                  <a:schemeClr val="accent5"/>
                </a:solidFill>
                <a:latin typeface="Arial" pitchFamily="34" charset="0"/>
                <a:cs typeface="B Mitra" panose="00000400000000000000" pitchFamily="2" charset="-78"/>
              </a:rPr>
              <a:t>توسعه کسب وکار دانش بنیان</a:t>
            </a:r>
            <a:endParaRPr lang="en-US" sz="2800" b="1" kern="0" dirty="0">
              <a:solidFill>
                <a:schemeClr val="accent5"/>
              </a:solidFill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721" name="Rectangle 720"/>
          <p:cNvSpPr/>
          <p:nvPr/>
        </p:nvSpPr>
        <p:spPr>
          <a:xfrm>
            <a:off x="1465263" y="204788"/>
            <a:ext cx="93091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721" name="Rectangle 27"/>
          <p:cNvSpPr>
            <a:spLocks noChangeArrowheads="1"/>
          </p:cNvSpPr>
          <p:nvPr/>
        </p:nvSpPr>
        <p:spPr bwMode="auto">
          <a:xfrm>
            <a:off x="1470025" y="322263"/>
            <a:ext cx="9277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3200">
                <a:solidFill>
                  <a:schemeClr val="bg1"/>
                </a:solidFill>
                <a:cs typeface="B Titr" pitchFamily="2" charset="-78"/>
              </a:rPr>
              <a:t>نقش مجلس در تحقق اقتصاد دانش‌بنیان و مقاومتی</a:t>
            </a:r>
            <a:endParaRPr lang="en-US" altLang="en-US" sz="320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726" name="Rectangl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92088" y="4995863"/>
            <a:ext cx="2513012" cy="692150"/>
          </a:xfrm>
          <a:prstGeom prst="roundRect">
            <a:avLst>
              <a:gd name="adj" fmla="val 1438"/>
            </a:avLst>
          </a:prstGeom>
          <a:solidFill>
            <a:srgbClr val="06568E"/>
          </a:soli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898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2000" b="1" kern="0" dirty="0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افزایش اشتغال سرمایه انسانی </a:t>
            </a:r>
            <a:r>
              <a:rPr lang="fa-IR" sz="2000" b="1" kern="0" dirty="0" err="1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تحصیلکرده</a:t>
            </a:r>
            <a:endParaRPr lang="en-US" sz="2000" b="1" dirty="0">
              <a:solidFill>
                <a:prstClr val="black"/>
              </a:solidFill>
              <a:latin typeface="Calibri"/>
              <a:cs typeface="B Mitra" panose="00000400000000000000" pitchFamily="2" charset="-78"/>
            </a:endParaRPr>
          </a:p>
        </p:txBody>
      </p:sp>
      <p:sp>
        <p:nvSpPr>
          <p:cNvPr id="727" name="Rectangl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82563" y="5730875"/>
            <a:ext cx="2513012" cy="692150"/>
          </a:xfrm>
          <a:prstGeom prst="roundRect">
            <a:avLst>
              <a:gd name="adj" fmla="val 1438"/>
            </a:avLst>
          </a:prstGeom>
          <a:solidFill>
            <a:srgbClr val="06568E"/>
          </a:soli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898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2000" b="1" kern="0" dirty="0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ارتقای فرهنگ </a:t>
            </a:r>
            <a:r>
              <a:rPr lang="fa-IR" sz="2000" b="1" kern="0" dirty="0" err="1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کارآفرینی</a:t>
            </a:r>
            <a:r>
              <a:rPr lang="fa-IR" sz="2000" b="1" kern="0" dirty="0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 در بین جوانان</a:t>
            </a:r>
            <a:endParaRPr lang="en-US" sz="2000" b="1" dirty="0">
              <a:solidFill>
                <a:prstClr val="black"/>
              </a:solidFill>
              <a:latin typeface="Calibri"/>
              <a:cs typeface="B Mitra" panose="00000400000000000000" pitchFamily="2" charset="-78"/>
            </a:endParaRPr>
          </a:p>
        </p:txBody>
      </p:sp>
      <p:sp>
        <p:nvSpPr>
          <p:cNvPr id="728" name="Rectangl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1450" y="4276725"/>
            <a:ext cx="2513013" cy="692150"/>
          </a:xfrm>
          <a:prstGeom prst="roundRect">
            <a:avLst>
              <a:gd name="adj" fmla="val 1438"/>
            </a:avLst>
          </a:prstGeom>
          <a:solidFill>
            <a:srgbClr val="06568E"/>
          </a:soli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898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2000" b="1" kern="0" dirty="0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افزایش نشاط و امید در جوانان و دانشگاهیان</a:t>
            </a:r>
            <a:endParaRPr lang="en-US" sz="2000" b="1" dirty="0">
              <a:solidFill>
                <a:prstClr val="black"/>
              </a:solidFill>
              <a:latin typeface="Calibri"/>
              <a:cs typeface="B Mitra" panose="00000400000000000000" pitchFamily="2" charset="-78"/>
            </a:endParaRPr>
          </a:p>
        </p:txBody>
      </p:sp>
      <p:sp>
        <p:nvSpPr>
          <p:cNvPr id="729" name="Line 43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2703513" y="4654550"/>
            <a:ext cx="280987" cy="0"/>
          </a:xfrm>
          <a:prstGeom prst="line">
            <a:avLst/>
          </a:prstGeom>
          <a:noFill/>
          <a:ln w="38100">
            <a:solidFill>
              <a:srgbClr val="A3D134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0" name="Line 4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2703513" y="5351463"/>
            <a:ext cx="280987" cy="0"/>
          </a:xfrm>
          <a:prstGeom prst="line">
            <a:avLst/>
          </a:prstGeom>
          <a:noFill/>
          <a:ln w="38100">
            <a:solidFill>
              <a:srgbClr val="A3D134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1" name="Line 45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2703513" y="6043613"/>
            <a:ext cx="280987" cy="0"/>
          </a:xfrm>
          <a:prstGeom prst="line">
            <a:avLst/>
          </a:prstGeom>
          <a:noFill/>
          <a:ln w="38100">
            <a:solidFill>
              <a:srgbClr val="A3D134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2" name="TextBox 73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599613" y="2590800"/>
            <a:ext cx="2295525" cy="1200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kern="0" dirty="0">
                <a:solidFill>
                  <a:schemeClr val="accent5"/>
                </a:solidFill>
                <a:latin typeface="Arial" pitchFamily="34" charset="0"/>
                <a:cs typeface="B Mitra" panose="00000400000000000000" pitchFamily="2" charset="-78"/>
              </a:rPr>
              <a:t>ایجاد تحول در </a:t>
            </a:r>
            <a:r>
              <a:rPr lang="fa-IR" sz="2400" b="1" kern="0" dirty="0">
                <a:solidFill>
                  <a:schemeClr val="accent5"/>
                </a:solidFill>
                <a:latin typeface="Arial" pitchFamily="34" charset="0"/>
                <a:cs typeface="B Mitra" panose="00000400000000000000" pitchFamily="2" charset="-78"/>
              </a:rPr>
              <a:t>خوشه های </a:t>
            </a:r>
            <a:r>
              <a:rPr lang="fa-IR" sz="2400" b="1" kern="0" dirty="0">
                <a:solidFill>
                  <a:schemeClr val="accent5"/>
                </a:solidFill>
                <a:latin typeface="Arial" pitchFamily="34" charset="0"/>
                <a:cs typeface="B Mitra" panose="00000400000000000000" pitchFamily="2" charset="-78"/>
              </a:rPr>
              <a:t>اولویت‌دار و راهبردی</a:t>
            </a:r>
            <a:endParaRPr lang="en-US" sz="2400" b="1" kern="0" dirty="0">
              <a:solidFill>
                <a:schemeClr val="accent5"/>
              </a:solidFill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733" name="TextBox 73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39313" y="4654550"/>
            <a:ext cx="2295525" cy="8318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kern="0" dirty="0">
                <a:solidFill>
                  <a:schemeClr val="accent5"/>
                </a:solidFill>
                <a:latin typeface="Arial" pitchFamily="34" charset="0"/>
                <a:cs typeface="B Mitra" panose="00000400000000000000" pitchFamily="2" charset="-78"/>
              </a:rPr>
              <a:t>توسعه اقتصاد دیجیتال و هوشمند</a:t>
            </a:r>
            <a:endParaRPr lang="en-US" sz="2400" b="1" kern="0" dirty="0">
              <a:solidFill>
                <a:schemeClr val="accent5"/>
              </a:solidFill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734" name="Rectangl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542463" y="3835400"/>
            <a:ext cx="2513012" cy="692150"/>
          </a:xfrm>
          <a:prstGeom prst="roundRect">
            <a:avLst>
              <a:gd name="adj" fmla="val 1438"/>
            </a:avLst>
          </a:prstGeom>
          <a:solidFill>
            <a:srgbClr val="06568E"/>
          </a:soli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898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2000" b="1" kern="0" dirty="0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رفع گلوگاه های اقتصادی، صنعتی و ملی</a:t>
            </a:r>
            <a:endParaRPr lang="en-US" sz="2000" b="1" dirty="0">
              <a:solidFill>
                <a:prstClr val="black"/>
              </a:solidFill>
              <a:latin typeface="Calibri"/>
              <a:cs typeface="B Mitra" panose="00000400000000000000" pitchFamily="2" charset="-78"/>
            </a:endParaRPr>
          </a:p>
        </p:txBody>
      </p:sp>
      <p:sp>
        <p:nvSpPr>
          <p:cNvPr id="735" name="Line 6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flipH="1">
            <a:off x="9334500" y="5870575"/>
            <a:ext cx="276225" cy="0"/>
          </a:xfrm>
          <a:prstGeom prst="line">
            <a:avLst/>
          </a:prstGeom>
          <a:noFill/>
          <a:ln w="31750">
            <a:solidFill>
              <a:srgbClr val="A3D134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6" name="Rectangl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536113" y="5527675"/>
            <a:ext cx="2513012" cy="885825"/>
          </a:xfrm>
          <a:prstGeom prst="roundRect">
            <a:avLst>
              <a:gd name="adj" fmla="val 1438"/>
            </a:avLst>
          </a:prstGeom>
          <a:solidFill>
            <a:srgbClr val="06568E"/>
          </a:soli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898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2000" b="1" kern="0" dirty="0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بهبود محیط کسب و کار با هدف افزایش اشتغال جوانان </a:t>
            </a:r>
            <a:r>
              <a:rPr lang="fa-IR" sz="2000" b="1" kern="0" dirty="0" err="1">
                <a:solidFill>
                  <a:prstClr val="white"/>
                </a:solidFill>
                <a:latin typeface="Arial" pitchFamily="34" charset="0"/>
                <a:cs typeface="B Mitra" panose="00000400000000000000" pitchFamily="2" charset="-78"/>
              </a:rPr>
              <a:t>تحصیلکرده</a:t>
            </a:r>
            <a:endParaRPr lang="en-US" sz="2000" b="1" dirty="0">
              <a:solidFill>
                <a:prstClr val="black"/>
              </a:solidFill>
              <a:latin typeface="Calibri"/>
              <a:cs typeface="B Mitra" panose="00000400000000000000" pitchFamily="2" charset="-78"/>
            </a:endParaRPr>
          </a:p>
        </p:txBody>
      </p:sp>
      <p:sp>
        <p:nvSpPr>
          <p:cNvPr id="345" name="TextBox 344">
            <a:extLst>
              <a:ext uri="{FF2B5EF4-FFF2-40B4-BE49-F238E27FC236}"/>
            </a:extLst>
          </p:cNvPr>
          <p:cNvSpPr txBox="1"/>
          <p:nvPr/>
        </p:nvSpPr>
        <p:spPr>
          <a:xfrm>
            <a:off x="2420938" y="1606550"/>
            <a:ext cx="401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Low" defTabSz="1218987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b="1" kern="0" dirty="0">
                <a:latin typeface="Arial" pitchFamily="34" charset="0"/>
                <a:cs typeface="B Mitra" panose="00000400000000000000" pitchFamily="2" charset="-78"/>
              </a:rPr>
              <a:t>کنترل راهبردی و اجرای قوانین موجود</a:t>
            </a:r>
          </a:p>
        </p:txBody>
      </p:sp>
      <p:sp>
        <p:nvSpPr>
          <p:cNvPr id="346" name="TextBox 345">
            <a:extLst>
              <a:ext uri="{FF2B5EF4-FFF2-40B4-BE49-F238E27FC236}"/>
            </a:extLst>
          </p:cNvPr>
          <p:cNvSpPr txBox="1"/>
          <p:nvPr/>
        </p:nvSpPr>
        <p:spPr>
          <a:xfrm>
            <a:off x="-158750" y="1611313"/>
            <a:ext cx="3224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Low" defTabSz="1218987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b="1" kern="0" dirty="0">
                <a:latin typeface="Arial" pitchFamily="34" charset="0"/>
                <a:cs typeface="B Mitra" panose="00000400000000000000" pitchFamily="2" charset="-78"/>
              </a:rPr>
              <a:t>اختصاص بودجه مبتنی بر برنامه</a:t>
            </a:r>
            <a:endParaRPr lang="en-US" b="1" kern="0" dirty="0"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347" name="TextBox 346">
            <a:extLst>
              <a:ext uri="{FF2B5EF4-FFF2-40B4-BE49-F238E27FC236}"/>
            </a:extLst>
          </p:cNvPr>
          <p:cNvSpPr txBox="1"/>
          <p:nvPr/>
        </p:nvSpPr>
        <p:spPr>
          <a:xfrm>
            <a:off x="9334500" y="1401763"/>
            <a:ext cx="28162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kern="0" dirty="0">
                <a:latin typeface="Arial" pitchFamily="34" charset="0"/>
                <a:cs typeface="B Mitra" panose="00000400000000000000" pitchFamily="2" charset="-78"/>
              </a:rPr>
              <a:t>همکاری مجلس در توسعه اقتصاد </a:t>
            </a:r>
            <a:r>
              <a:rPr lang="fa-IR" sz="2400" b="1" kern="0" dirty="0" err="1">
                <a:latin typeface="Arial" pitchFamily="34" charset="0"/>
                <a:cs typeface="B Mitra" panose="00000400000000000000" pitchFamily="2" charset="-78"/>
              </a:rPr>
              <a:t>دانش‌بنیان</a:t>
            </a:r>
            <a:endParaRPr lang="en-US" sz="2400" b="1" kern="0" dirty="0">
              <a:latin typeface="Arial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Image result for ‫عکس رهبری‬‎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597244" y="985006"/>
            <a:ext cx="3216229" cy="49405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Oval 46"/>
          <p:cNvSpPr>
            <a:spLocks noChangeArrowheads="1"/>
          </p:cNvSpPr>
          <p:nvPr/>
        </p:nvSpPr>
        <p:spPr bwMode="gray">
          <a:xfrm>
            <a:off x="652463" y="984250"/>
            <a:ext cx="7683500" cy="4941888"/>
          </a:xfrm>
          <a:prstGeom prst="rect">
            <a:avLst/>
          </a:prstGeom>
          <a:solidFill>
            <a:srgbClr val="00DEFF">
              <a:alpha val="5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  <a:effectLst>
            <a:outerShdw dist="35921" dir="2700000" algn="ctr" rotWithShape="0">
              <a:srgbClr val="E7E6E6"/>
            </a:outerShdw>
          </a:effectLst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Calibri"/>
              <a:cs typeface="B Yekan"/>
            </a:endParaRPr>
          </a:p>
        </p:txBody>
      </p:sp>
      <p:sp>
        <p:nvSpPr>
          <p:cNvPr id="93188" name="Rectangle 7"/>
          <p:cNvSpPr>
            <a:spLocks noChangeArrowheads="1"/>
          </p:cNvSpPr>
          <p:nvPr/>
        </p:nvSpPr>
        <p:spPr bwMode="auto">
          <a:xfrm>
            <a:off x="746125" y="1306513"/>
            <a:ext cx="7327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3200">
                <a:solidFill>
                  <a:srgbClr val="000000"/>
                </a:solidFill>
                <a:latin typeface="Tahoma" pitchFamily="34" charset="0"/>
                <a:cs typeface="B Yekan" pitchFamily="2" charset="-78"/>
              </a:rPr>
              <a:t>اولاً بایستی زیرساخت‌های قانونی این شرکتهای دانش‌بنیان فراهم بشود؛ </a:t>
            </a:r>
          </a:p>
          <a:p>
            <a:pPr algn="justLow" rtl="1"/>
            <a:endParaRPr lang="fa-IR" sz="3200">
              <a:solidFill>
                <a:srgbClr val="000000"/>
              </a:solidFill>
              <a:latin typeface="Tahoma" pitchFamily="34" charset="0"/>
              <a:cs typeface="B Yekan" pitchFamily="2" charset="-78"/>
            </a:endParaRPr>
          </a:p>
          <a:p>
            <a:pPr algn="justLow" rtl="1"/>
            <a:r>
              <a:rPr lang="fa-IR" sz="3200">
                <a:solidFill>
                  <a:srgbClr val="000000"/>
                </a:solidFill>
                <a:latin typeface="Tahoma" pitchFamily="34" charset="0"/>
                <a:cs typeface="B Yekan" pitchFamily="2" charset="-78"/>
              </a:rPr>
              <a:t>[ثانیاً] موانع را بر طرف کنند که بعضی از موانع را گفتند. ... اینها باید برداشته بشود. موانع کسب و کار اینها است، اصلاح فضای کسب و کار که بنده مکرّر تأکید کرده‌ام بر روی آن، یعنی اینکه موانع کار برداشته بشود، موازی‌کاری‌های غلط انجام نگیرد. </a:t>
            </a:r>
          </a:p>
        </p:txBody>
      </p:sp>
      <p:sp>
        <p:nvSpPr>
          <p:cNvPr id="93189" name="Rectangle 9"/>
          <p:cNvSpPr>
            <a:spLocks noChangeArrowheads="1"/>
          </p:cNvSpPr>
          <p:nvPr/>
        </p:nvSpPr>
        <p:spPr bwMode="auto">
          <a:xfrm>
            <a:off x="652463" y="5422900"/>
            <a:ext cx="7159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1600">
                <a:solidFill>
                  <a:srgbClr val="FF0000"/>
                </a:solidFill>
                <a:latin typeface="Tahoma" pitchFamily="34" charset="0"/>
                <a:cs typeface="B Yekan" pitchFamily="2" charset="-78"/>
              </a:rPr>
              <a:t>دیدار با نخبگان (17 مهرماه 1398)</a:t>
            </a:r>
            <a:endParaRPr lang="en-US" sz="1600">
              <a:solidFill>
                <a:srgbClr val="FF0000"/>
              </a:solidFill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498475" y="23813"/>
            <a:ext cx="11376025" cy="8509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2813" rtl="1">
              <a:lnSpc>
                <a:spcPct val="90000"/>
              </a:lnSpc>
              <a:defRPr/>
            </a:pPr>
            <a:endParaRPr lang="fa-IR" sz="2800" b="1" dirty="0">
              <a:latin typeface="+mj-lt"/>
              <a:ea typeface="+mj-ea"/>
              <a:cs typeface="B Koodak" panose="00000700000000000000" pitchFamily="2" charset="-78"/>
            </a:endParaRPr>
          </a:p>
        </p:txBody>
      </p:sp>
      <p:grpSp>
        <p:nvGrpSpPr>
          <p:cNvPr id="94211" name="Group 101"/>
          <p:cNvGrpSpPr>
            <a:grpSpLocks/>
          </p:cNvGrpSpPr>
          <p:nvPr/>
        </p:nvGrpSpPr>
        <p:grpSpPr bwMode="auto">
          <a:xfrm rot="10800000">
            <a:off x="346075" y="1052513"/>
            <a:ext cx="9717088" cy="5148262"/>
            <a:chOff x="1333405" y="1487922"/>
            <a:chExt cx="3932492" cy="1994676"/>
          </a:xfrm>
        </p:grpSpPr>
        <p:sp>
          <p:nvSpPr>
            <p:cNvPr id="35" name="Freihandform 111"/>
            <p:cNvSpPr/>
            <p:nvPr/>
          </p:nvSpPr>
          <p:spPr bwMode="gray">
            <a:xfrm rot="10489356">
              <a:off x="1333405" y="1487922"/>
              <a:ext cx="3902802" cy="1189780"/>
            </a:xfrm>
            <a:custGeom>
              <a:avLst/>
              <a:gdLst>
                <a:gd name="connsiteX0" fmla="*/ 8369300 w 8394700"/>
                <a:gd name="connsiteY0" fmla="*/ 609600 h 1905000"/>
                <a:gd name="connsiteX1" fmla="*/ 8318500 w 8394700"/>
                <a:gd name="connsiteY1" fmla="*/ 609600 h 1905000"/>
                <a:gd name="connsiteX2" fmla="*/ 0 w 8394700"/>
                <a:gd name="connsiteY2" fmla="*/ 0 h 1905000"/>
                <a:gd name="connsiteX3" fmla="*/ 0 w 8394700"/>
                <a:gd name="connsiteY3" fmla="*/ 1905000 h 1905000"/>
                <a:gd name="connsiteX4" fmla="*/ 8394700 w 8394700"/>
                <a:gd name="connsiteY4" fmla="*/ 990600 h 1905000"/>
                <a:gd name="connsiteX5" fmla="*/ 8369300 w 8394700"/>
                <a:gd name="connsiteY5" fmla="*/ 609600 h 1905000"/>
                <a:gd name="connsiteX0" fmla="*/ 8565765 w 9159027"/>
                <a:gd name="connsiteY0" fmla="*/ 484673 h 1780073"/>
                <a:gd name="connsiteX1" fmla="*/ 8514965 w 9159027"/>
                <a:gd name="connsiteY1" fmla="*/ 484673 h 1780073"/>
                <a:gd name="connsiteX2" fmla="*/ 0 w 9159027"/>
                <a:gd name="connsiteY2" fmla="*/ 0 h 1780073"/>
                <a:gd name="connsiteX3" fmla="*/ 196465 w 9159027"/>
                <a:gd name="connsiteY3" fmla="*/ 1780073 h 1780073"/>
                <a:gd name="connsiteX4" fmla="*/ 8591165 w 9159027"/>
                <a:gd name="connsiteY4" fmla="*/ 865673 h 1780073"/>
                <a:gd name="connsiteX5" fmla="*/ 8565765 w 9159027"/>
                <a:gd name="connsiteY5" fmla="*/ 484673 h 1780073"/>
                <a:gd name="connsiteX0" fmla="*/ 8630270 w 9223532"/>
                <a:gd name="connsiteY0" fmla="*/ 484673 h 1780073"/>
                <a:gd name="connsiteX1" fmla="*/ 8579470 w 9223532"/>
                <a:gd name="connsiteY1" fmla="*/ 484673 h 1780073"/>
                <a:gd name="connsiteX2" fmla="*/ 64505 w 9223532"/>
                <a:gd name="connsiteY2" fmla="*/ 0 h 1780073"/>
                <a:gd name="connsiteX3" fmla="*/ 260970 w 9223532"/>
                <a:gd name="connsiteY3" fmla="*/ 1780073 h 1780073"/>
                <a:gd name="connsiteX4" fmla="*/ 8655670 w 9223532"/>
                <a:gd name="connsiteY4" fmla="*/ 865673 h 1780073"/>
                <a:gd name="connsiteX5" fmla="*/ 8630270 w 9223532"/>
                <a:gd name="connsiteY5" fmla="*/ 484673 h 1780073"/>
                <a:gd name="connsiteX0" fmla="*/ 8806799 w 9400061"/>
                <a:gd name="connsiteY0" fmla="*/ 484673 h 1780073"/>
                <a:gd name="connsiteX1" fmla="*/ 8755999 w 9400061"/>
                <a:gd name="connsiteY1" fmla="*/ 484673 h 1780073"/>
                <a:gd name="connsiteX2" fmla="*/ 241034 w 9400061"/>
                <a:gd name="connsiteY2" fmla="*/ 0 h 1780073"/>
                <a:gd name="connsiteX3" fmla="*/ 437499 w 9400061"/>
                <a:gd name="connsiteY3" fmla="*/ 1780073 h 1780073"/>
                <a:gd name="connsiteX4" fmla="*/ 8832199 w 9400061"/>
                <a:gd name="connsiteY4" fmla="*/ 865673 h 1780073"/>
                <a:gd name="connsiteX5" fmla="*/ 8806799 w 9400061"/>
                <a:gd name="connsiteY5" fmla="*/ 484673 h 1780073"/>
                <a:gd name="connsiteX0" fmla="*/ 8806799 w 9400061"/>
                <a:gd name="connsiteY0" fmla="*/ 484673 h 1780073"/>
                <a:gd name="connsiteX1" fmla="*/ 8755999 w 9400061"/>
                <a:gd name="connsiteY1" fmla="*/ 484673 h 1780073"/>
                <a:gd name="connsiteX2" fmla="*/ 241034 w 9400061"/>
                <a:gd name="connsiteY2" fmla="*/ 0 h 1780073"/>
                <a:gd name="connsiteX3" fmla="*/ 437499 w 9400061"/>
                <a:gd name="connsiteY3" fmla="*/ 1780073 h 1780073"/>
                <a:gd name="connsiteX4" fmla="*/ 8454765 w 9400061"/>
                <a:gd name="connsiteY4" fmla="*/ 1143288 h 1780073"/>
                <a:gd name="connsiteX5" fmla="*/ 8806799 w 9400061"/>
                <a:gd name="connsiteY5" fmla="*/ 484673 h 1780073"/>
                <a:gd name="connsiteX0" fmla="*/ 8806799 w 9400061"/>
                <a:gd name="connsiteY0" fmla="*/ 484673 h 1780073"/>
                <a:gd name="connsiteX1" fmla="*/ 8755999 w 9400061"/>
                <a:gd name="connsiteY1" fmla="*/ 484673 h 1780073"/>
                <a:gd name="connsiteX2" fmla="*/ 241034 w 9400061"/>
                <a:gd name="connsiteY2" fmla="*/ 0 h 1780073"/>
                <a:gd name="connsiteX3" fmla="*/ 437499 w 9400061"/>
                <a:gd name="connsiteY3" fmla="*/ 1780073 h 1780073"/>
                <a:gd name="connsiteX4" fmla="*/ 8454765 w 9400061"/>
                <a:gd name="connsiteY4" fmla="*/ 1143288 h 1780073"/>
                <a:gd name="connsiteX5" fmla="*/ 8806799 w 9400061"/>
                <a:gd name="connsiteY5" fmla="*/ 484673 h 1780073"/>
                <a:gd name="connsiteX0" fmla="*/ 8806799 w 9400061"/>
                <a:gd name="connsiteY0" fmla="*/ 484673 h 1780073"/>
                <a:gd name="connsiteX1" fmla="*/ 8755999 w 9400061"/>
                <a:gd name="connsiteY1" fmla="*/ 484673 h 1780073"/>
                <a:gd name="connsiteX2" fmla="*/ 241034 w 9400061"/>
                <a:gd name="connsiteY2" fmla="*/ 0 h 1780073"/>
                <a:gd name="connsiteX3" fmla="*/ 437499 w 9400061"/>
                <a:gd name="connsiteY3" fmla="*/ 1780073 h 1780073"/>
                <a:gd name="connsiteX4" fmla="*/ 8416054 w 9400061"/>
                <a:gd name="connsiteY4" fmla="*/ 1365380 h 1780073"/>
                <a:gd name="connsiteX5" fmla="*/ 8806799 w 9400061"/>
                <a:gd name="connsiteY5" fmla="*/ 484673 h 1780073"/>
                <a:gd name="connsiteX0" fmla="*/ 9005315 w 9457795"/>
                <a:gd name="connsiteY0" fmla="*/ 890686 h 1780073"/>
                <a:gd name="connsiteX1" fmla="*/ 8755999 w 9457795"/>
                <a:gd name="connsiteY1" fmla="*/ 484673 h 1780073"/>
                <a:gd name="connsiteX2" fmla="*/ 241034 w 9457795"/>
                <a:gd name="connsiteY2" fmla="*/ 0 h 1780073"/>
                <a:gd name="connsiteX3" fmla="*/ 437499 w 9457795"/>
                <a:gd name="connsiteY3" fmla="*/ 1780073 h 1780073"/>
                <a:gd name="connsiteX4" fmla="*/ 8416054 w 9457795"/>
                <a:gd name="connsiteY4" fmla="*/ 1365380 h 1780073"/>
                <a:gd name="connsiteX5" fmla="*/ 9005315 w 9457795"/>
                <a:gd name="connsiteY5" fmla="*/ 890686 h 1780073"/>
                <a:gd name="connsiteX0" fmla="*/ 9005315 w 9457795"/>
                <a:gd name="connsiteY0" fmla="*/ 890686 h 1780073"/>
                <a:gd name="connsiteX1" fmla="*/ 8755999 w 9457795"/>
                <a:gd name="connsiteY1" fmla="*/ 484673 h 1780073"/>
                <a:gd name="connsiteX2" fmla="*/ 241034 w 9457795"/>
                <a:gd name="connsiteY2" fmla="*/ 0 h 1780073"/>
                <a:gd name="connsiteX3" fmla="*/ 437499 w 9457795"/>
                <a:gd name="connsiteY3" fmla="*/ 1780073 h 1780073"/>
                <a:gd name="connsiteX4" fmla="*/ 8416054 w 9457795"/>
                <a:gd name="connsiteY4" fmla="*/ 1365380 h 1780073"/>
                <a:gd name="connsiteX5" fmla="*/ 9005315 w 9457795"/>
                <a:gd name="connsiteY5" fmla="*/ 890686 h 1780073"/>
                <a:gd name="connsiteX0" fmla="*/ 9104573 w 9490617"/>
                <a:gd name="connsiteY0" fmla="*/ 1057255 h 1780073"/>
                <a:gd name="connsiteX1" fmla="*/ 8755999 w 9490617"/>
                <a:gd name="connsiteY1" fmla="*/ 484673 h 1780073"/>
                <a:gd name="connsiteX2" fmla="*/ 241034 w 9490617"/>
                <a:gd name="connsiteY2" fmla="*/ 0 h 1780073"/>
                <a:gd name="connsiteX3" fmla="*/ 437499 w 9490617"/>
                <a:gd name="connsiteY3" fmla="*/ 1780073 h 1780073"/>
                <a:gd name="connsiteX4" fmla="*/ 8416054 w 9490617"/>
                <a:gd name="connsiteY4" fmla="*/ 1365380 h 1780073"/>
                <a:gd name="connsiteX5" fmla="*/ 9104573 w 9490617"/>
                <a:gd name="connsiteY5" fmla="*/ 1057255 h 1780073"/>
                <a:gd name="connsiteX0" fmla="*/ 9104573 w 9490617"/>
                <a:gd name="connsiteY0" fmla="*/ 1057255 h 1780073"/>
                <a:gd name="connsiteX1" fmla="*/ 8755999 w 9490617"/>
                <a:gd name="connsiteY1" fmla="*/ 484673 h 1780073"/>
                <a:gd name="connsiteX2" fmla="*/ 241034 w 9490617"/>
                <a:gd name="connsiteY2" fmla="*/ 0 h 1780073"/>
                <a:gd name="connsiteX3" fmla="*/ 437499 w 9490617"/>
                <a:gd name="connsiteY3" fmla="*/ 1780073 h 1780073"/>
                <a:gd name="connsiteX4" fmla="*/ 8416054 w 9490617"/>
                <a:gd name="connsiteY4" fmla="*/ 1365380 h 1780073"/>
                <a:gd name="connsiteX5" fmla="*/ 9104573 w 9490617"/>
                <a:gd name="connsiteY5" fmla="*/ 1057255 h 1780073"/>
                <a:gd name="connsiteX0" fmla="*/ 9221878 w 9533464"/>
                <a:gd name="connsiteY0" fmla="*/ 807401 h 1780073"/>
                <a:gd name="connsiteX1" fmla="*/ 8755999 w 9533464"/>
                <a:gd name="connsiteY1" fmla="*/ 484673 h 1780073"/>
                <a:gd name="connsiteX2" fmla="*/ 241034 w 9533464"/>
                <a:gd name="connsiteY2" fmla="*/ 0 h 1780073"/>
                <a:gd name="connsiteX3" fmla="*/ 437499 w 9533464"/>
                <a:gd name="connsiteY3" fmla="*/ 1780073 h 1780073"/>
                <a:gd name="connsiteX4" fmla="*/ 8416054 w 9533464"/>
                <a:gd name="connsiteY4" fmla="*/ 1365380 h 1780073"/>
                <a:gd name="connsiteX5" fmla="*/ 9221878 w 9533464"/>
                <a:gd name="connsiteY5" fmla="*/ 807401 h 1780073"/>
                <a:gd name="connsiteX0" fmla="*/ 9221878 w 9553340"/>
                <a:gd name="connsiteY0" fmla="*/ 807401 h 1780073"/>
                <a:gd name="connsiteX1" fmla="*/ 8755999 w 9553340"/>
                <a:gd name="connsiteY1" fmla="*/ 484673 h 1780073"/>
                <a:gd name="connsiteX2" fmla="*/ 241034 w 9553340"/>
                <a:gd name="connsiteY2" fmla="*/ 0 h 1780073"/>
                <a:gd name="connsiteX3" fmla="*/ 437499 w 9553340"/>
                <a:gd name="connsiteY3" fmla="*/ 1780073 h 1780073"/>
                <a:gd name="connsiteX4" fmla="*/ 8416054 w 9553340"/>
                <a:gd name="connsiteY4" fmla="*/ 1365380 h 1780073"/>
                <a:gd name="connsiteX5" fmla="*/ 9221878 w 9553340"/>
                <a:gd name="connsiteY5" fmla="*/ 807401 h 1780073"/>
                <a:gd name="connsiteX0" fmla="*/ 9555745 w 9711737"/>
                <a:gd name="connsiteY0" fmla="*/ 1192592 h 1780073"/>
                <a:gd name="connsiteX1" fmla="*/ 8755999 w 9711737"/>
                <a:gd name="connsiteY1" fmla="*/ 484673 h 1780073"/>
                <a:gd name="connsiteX2" fmla="*/ 241034 w 9711737"/>
                <a:gd name="connsiteY2" fmla="*/ 0 h 1780073"/>
                <a:gd name="connsiteX3" fmla="*/ 437499 w 9711737"/>
                <a:gd name="connsiteY3" fmla="*/ 1780073 h 1780073"/>
                <a:gd name="connsiteX4" fmla="*/ 8416054 w 9711737"/>
                <a:gd name="connsiteY4" fmla="*/ 1365380 h 1780073"/>
                <a:gd name="connsiteX5" fmla="*/ 9555745 w 9711737"/>
                <a:gd name="connsiteY5" fmla="*/ 1192592 h 1780073"/>
                <a:gd name="connsiteX0" fmla="*/ 9555745 w 9560371"/>
                <a:gd name="connsiteY0" fmla="*/ 1192592 h 1780073"/>
                <a:gd name="connsiteX1" fmla="*/ 8755999 w 9560371"/>
                <a:gd name="connsiteY1" fmla="*/ 484673 h 1780073"/>
                <a:gd name="connsiteX2" fmla="*/ 241034 w 9560371"/>
                <a:gd name="connsiteY2" fmla="*/ 0 h 1780073"/>
                <a:gd name="connsiteX3" fmla="*/ 437499 w 9560371"/>
                <a:gd name="connsiteY3" fmla="*/ 1780073 h 1780073"/>
                <a:gd name="connsiteX4" fmla="*/ 8416054 w 9560371"/>
                <a:gd name="connsiteY4" fmla="*/ 1365380 h 1780073"/>
                <a:gd name="connsiteX5" fmla="*/ 9555745 w 9560371"/>
                <a:gd name="connsiteY5" fmla="*/ 1192592 h 1780073"/>
                <a:gd name="connsiteX0" fmla="*/ 9555745 w 9560371"/>
                <a:gd name="connsiteY0" fmla="*/ 1192592 h 1780073"/>
                <a:gd name="connsiteX1" fmla="*/ 8755999 w 9560371"/>
                <a:gd name="connsiteY1" fmla="*/ 484673 h 1780073"/>
                <a:gd name="connsiteX2" fmla="*/ 241034 w 9560371"/>
                <a:gd name="connsiteY2" fmla="*/ 0 h 1780073"/>
                <a:gd name="connsiteX3" fmla="*/ 437499 w 9560371"/>
                <a:gd name="connsiteY3" fmla="*/ 1780073 h 1780073"/>
                <a:gd name="connsiteX4" fmla="*/ 8416054 w 9560371"/>
                <a:gd name="connsiteY4" fmla="*/ 1365380 h 1780073"/>
                <a:gd name="connsiteX5" fmla="*/ 9555745 w 9560371"/>
                <a:gd name="connsiteY5" fmla="*/ 1192592 h 1780073"/>
                <a:gd name="connsiteX0" fmla="*/ 9104572 w 9158328"/>
                <a:gd name="connsiteY0" fmla="*/ 1046844 h 1780073"/>
                <a:gd name="connsiteX1" fmla="*/ 8755999 w 9158328"/>
                <a:gd name="connsiteY1" fmla="*/ 484673 h 1780073"/>
                <a:gd name="connsiteX2" fmla="*/ 241034 w 9158328"/>
                <a:gd name="connsiteY2" fmla="*/ 0 h 1780073"/>
                <a:gd name="connsiteX3" fmla="*/ 437499 w 9158328"/>
                <a:gd name="connsiteY3" fmla="*/ 1780073 h 1780073"/>
                <a:gd name="connsiteX4" fmla="*/ 8416054 w 9158328"/>
                <a:gd name="connsiteY4" fmla="*/ 1365380 h 1780073"/>
                <a:gd name="connsiteX5" fmla="*/ 9104572 w 9158328"/>
                <a:gd name="connsiteY5" fmla="*/ 1046844 h 178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8328" h="1780073">
                  <a:moveTo>
                    <a:pt x="9104572" y="1046844"/>
                  </a:moveTo>
                  <a:cubicBezTo>
                    <a:pt x="9150803" y="828222"/>
                    <a:pt x="9299328" y="513399"/>
                    <a:pt x="8755999" y="484673"/>
                  </a:cubicBezTo>
                  <a:lnTo>
                    <a:pt x="241034" y="0"/>
                  </a:lnTo>
                  <a:cubicBezTo>
                    <a:pt x="-151897" y="399027"/>
                    <a:pt x="-48986" y="1214477"/>
                    <a:pt x="437499" y="1780073"/>
                  </a:cubicBezTo>
                  <a:cubicBezTo>
                    <a:pt x="3109921" y="1567811"/>
                    <a:pt x="3149984" y="1300027"/>
                    <a:pt x="8416054" y="1365380"/>
                  </a:cubicBezTo>
                  <a:cubicBezTo>
                    <a:pt x="9051616" y="1373718"/>
                    <a:pt x="9058341" y="1265466"/>
                    <a:pt x="9104572" y="10468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30000"/>
                  </a:srgbClr>
                </a:gs>
                <a:gs pos="50000">
                  <a:srgbClr val="000000">
                    <a:alpha val="10000"/>
                  </a:srgb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  <a:effectLst>
              <a:softEdge rad="254000"/>
            </a:effectLst>
          </p:spPr>
          <p:txBody>
            <a:bodyPr anchor="ctr"/>
            <a:lstStyle/>
            <a:p>
              <a:pPr algn="ctr" defTabSz="1075155">
                <a:defRPr/>
              </a:pPr>
              <a:endParaRPr lang="en-US" sz="1100" ker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238" name="Gruppieren 4"/>
            <p:cNvGrpSpPr>
              <a:grpSpLocks/>
            </p:cNvGrpSpPr>
            <p:nvPr/>
          </p:nvGrpSpPr>
          <p:grpSpPr bwMode="auto">
            <a:xfrm rot="10800000">
              <a:off x="1449869" y="1653345"/>
              <a:ext cx="3816028" cy="1829253"/>
              <a:chOff x="185205" y="2077690"/>
              <a:chExt cx="4604805" cy="1221315"/>
            </a:xfrm>
          </p:grpSpPr>
          <p:sp>
            <p:nvSpPr>
              <p:cNvPr id="37" name="Oval 6"/>
              <p:cNvSpPr>
                <a:spLocks noChangeArrowheads="1"/>
              </p:cNvSpPr>
              <p:nvPr/>
            </p:nvSpPr>
            <p:spPr bwMode="gray">
              <a:xfrm>
                <a:off x="322426" y="2096169"/>
                <a:ext cx="493838" cy="1151483"/>
              </a:xfrm>
              <a:prstGeom prst="ellipse">
                <a:avLst/>
              </a:prstGeom>
              <a:gradFill flip="none" rotWithShape="1">
                <a:gsLst>
                  <a:gs pos="0">
                    <a:srgbClr val="5B9BD5">
                      <a:lumMod val="20000"/>
                      <a:lumOff val="80000"/>
                    </a:srgbClr>
                  </a:gs>
                  <a:gs pos="54000">
                    <a:srgbClr val="5B9BD5"/>
                  </a:gs>
                  <a:gs pos="100000">
                    <a:srgbClr val="5B9BD5">
                      <a:lumMod val="75000"/>
                    </a:srgbClr>
                  </a:gs>
                  <a:gs pos="85000">
                    <a:srgbClr val="5B9BD5">
                      <a:lumMod val="60000"/>
                      <a:lumOff val="40000"/>
                    </a:srgbClr>
                  </a:gs>
                </a:gsLst>
                <a:lin ang="5400000" scaled="0"/>
                <a:tileRect/>
              </a:gra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75155">
                  <a:defRPr/>
                </a:pPr>
                <a:endParaRPr lang="en-US" sz="11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Ellipse 113"/>
              <p:cNvSpPr/>
              <p:nvPr/>
            </p:nvSpPr>
            <p:spPr bwMode="gray">
              <a:xfrm>
                <a:off x="163498" y="2102329"/>
                <a:ext cx="1081482" cy="1215134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075155">
                  <a:defRPr/>
                </a:pPr>
                <a:endParaRPr lang="en-US" sz="11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gray">
              <a:xfrm>
                <a:off x="529419" y="2102329"/>
                <a:ext cx="4239876" cy="1157642"/>
              </a:xfrm>
              <a:custGeom>
                <a:avLst/>
                <a:gdLst/>
                <a:ahLst/>
                <a:cxnLst/>
                <a:rect l="l" t="t" r="r" b="b"/>
                <a:pathLst>
                  <a:path w="7955384" h="2565998">
                    <a:moveTo>
                      <a:pt x="0" y="2565719"/>
                    </a:moveTo>
                    <a:lnTo>
                      <a:pt x="775" y="2565812"/>
                    </a:lnTo>
                    <a:lnTo>
                      <a:pt x="0" y="2565998"/>
                    </a:lnTo>
                    <a:close/>
                    <a:moveTo>
                      <a:pt x="111061" y="0"/>
                    </a:moveTo>
                    <a:cubicBezTo>
                      <a:pt x="773359" y="152323"/>
                      <a:pt x="4292339" y="921527"/>
                      <a:pt x="7808347" y="921527"/>
                    </a:cubicBezTo>
                    <a:lnTo>
                      <a:pt x="7808347" y="921993"/>
                    </a:lnTo>
                    <a:cubicBezTo>
                      <a:pt x="7808604" y="921809"/>
                      <a:pt x="7808863" y="921807"/>
                      <a:pt x="7809122" y="921807"/>
                    </a:cubicBezTo>
                    <a:cubicBezTo>
                      <a:pt x="7889900" y="921807"/>
                      <a:pt x="7955384" y="1077698"/>
                      <a:pt x="7955384" y="1269999"/>
                    </a:cubicBezTo>
                    <a:cubicBezTo>
                      <a:pt x="7955384" y="1462300"/>
                      <a:pt x="7889900" y="1618191"/>
                      <a:pt x="7809122" y="1618191"/>
                    </a:cubicBezTo>
                    <a:lnTo>
                      <a:pt x="7808347" y="1618005"/>
                    </a:lnTo>
                    <a:cubicBezTo>
                      <a:pt x="7808347" y="1618160"/>
                      <a:pt x="7808347" y="1618315"/>
                      <a:pt x="7808347" y="1618470"/>
                    </a:cubicBezTo>
                    <a:cubicBezTo>
                      <a:pt x="4292339" y="1618470"/>
                      <a:pt x="773359" y="2387673"/>
                      <a:pt x="111061" y="2539996"/>
                    </a:cubicBezTo>
                    <a:cubicBezTo>
                      <a:pt x="359438" y="2420028"/>
                      <a:pt x="546353" y="1897012"/>
                      <a:pt x="546353" y="1269998"/>
                    </a:cubicBezTo>
                    <a:cubicBezTo>
                      <a:pt x="546353" y="642984"/>
                      <a:pt x="359438" y="119968"/>
                      <a:pt x="111061" y="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FFFFFF"/>
                  </a:gs>
                  <a:gs pos="44000">
                    <a:srgbClr val="EAEAEA"/>
                  </a:gs>
                  <a:gs pos="100000">
                    <a:srgbClr val="7D7D7D"/>
                  </a:gs>
                  <a:gs pos="83000">
                    <a:srgbClr val="969696"/>
                  </a:gs>
                  <a:gs pos="56000">
                    <a:srgbClr val="C8C8C8"/>
                  </a:gs>
                </a:gsLst>
                <a:lin ang="5400000" scaled="0"/>
                <a:tileRect/>
              </a:gra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75155">
                  <a:defRPr/>
                </a:pPr>
                <a:endParaRPr lang="en-US" sz="11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0" name="TextBox 154"/>
          <p:cNvSpPr txBox="1">
            <a:spLocks noChangeArrowheads="1"/>
          </p:cNvSpPr>
          <p:nvPr/>
        </p:nvSpPr>
        <p:spPr bwMode="auto">
          <a:xfrm>
            <a:off x="965200" y="5781675"/>
            <a:ext cx="2673350" cy="10144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defRPr/>
            </a:pPr>
            <a:r>
              <a:rPr lang="fa-IR" altLang="en-US" sz="2000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ایجاد نهادهای اصلی </a:t>
            </a:r>
            <a:r>
              <a:rPr lang="fa-IR" altLang="en-US" b="1" dirty="0" smtClean="0">
                <a:solidFill>
                  <a:srgbClr val="FF0000"/>
                </a:solidFill>
                <a:cs typeface="B Koodak" panose="00000700000000000000" pitchFamily="2" charset="-78"/>
              </a:rPr>
              <a:t>(شتابدهنده، سرمایه‌گذاری خطرپذیر و پهنه های نوآوری) </a:t>
            </a:r>
            <a:endParaRPr lang="en-US" altLang="en-US" b="1" dirty="0" smtClean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4213" name="TextBox 128"/>
          <p:cNvSpPr txBox="1">
            <a:spLocks noChangeArrowheads="1"/>
          </p:cNvSpPr>
          <p:nvPr/>
        </p:nvSpPr>
        <p:spPr bwMode="auto">
          <a:xfrm>
            <a:off x="1573213" y="3324225"/>
            <a:ext cx="2078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000" b="1">
                <a:cs typeface="B Mitra" pitchFamily="2" charset="-78"/>
              </a:rPr>
              <a:t>توانمندسازی سرمایه انسانی و ارتقای زیست‌بوم نوآوری</a:t>
            </a:r>
            <a:endParaRPr lang="en-US" altLang="en-US" sz="2000" b="1">
              <a:cs typeface="B Mitra" pitchFamily="2" charset="-78"/>
            </a:endParaRPr>
          </a:p>
        </p:txBody>
      </p:sp>
      <p:sp>
        <p:nvSpPr>
          <p:cNvPr id="43" name="TextBox 145"/>
          <p:cNvSpPr txBox="1">
            <a:spLocks noChangeArrowheads="1"/>
          </p:cNvSpPr>
          <p:nvPr/>
        </p:nvSpPr>
        <p:spPr bwMode="auto">
          <a:xfrm>
            <a:off x="3863975" y="5781675"/>
            <a:ext cx="2413000" cy="10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rtl="1">
              <a:defRPr sz="2000" b="1">
                <a:cs typeface="B Koodak" panose="00000700000000000000" pitchFamily="2" charset="-78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a-IR" altLang="en-US" dirty="0" smtClean="0">
                <a:solidFill>
                  <a:schemeClr val="tx1"/>
                </a:solidFill>
              </a:rPr>
              <a:t>افزایش</a:t>
            </a:r>
            <a:r>
              <a:rPr lang="fa-IR" altLang="en-US" dirty="0" smtClean="0">
                <a:solidFill>
                  <a:srgbClr val="FF0000"/>
                </a:solidFill>
              </a:rPr>
              <a:t> اشتغال و درآمد و صادرات </a:t>
            </a:r>
            <a:r>
              <a:rPr lang="fa-IR" altLang="en-US" dirty="0" smtClean="0">
                <a:solidFill>
                  <a:schemeClr val="tx1"/>
                </a:solidFill>
              </a:rPr>
              <a:t>شرکت های دانش‌بنیان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94215" name="Picture 4" descr="Image result for icon inven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2754313"/>
            <a:ext cx="4016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/>
          <p:nvPr/>
        </p:nvCxnSpPr>
        <p:spPr bwMode="auto">
          <a:xfrm>
            <a:off x="6808788" y="2576513"/>
            <a:ext cx="9525" cy="15652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7" name="TextBox 135"/>
          <p:cNvSpPr txBox="1">
            <a:spLocks noChangeArrowheads="1"/>
          </p:cNvSpPr>
          <p:nvPr/>
        </p:nvSpPr>
        <p:spPr bwMode="auto">
          <a:xfrm>
            <a:off x="4127500" y="3265488"/>
            <a:ext cx="2417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>
                <a:cs typeface="B Mitra" pitchFamily="2" charset="-78"/>
              </a:rPr>
              <a:t>حمایت از شرکت های دانش‌بنیان و ارتقای توانمندی آن‌ها</a:t>
            </a:r>
            <a:endParaRPr lang="en-US" sz="2000" b="1">
              <a:cs typeface="B Mitra" pitchFamily="2" charset="-78"/>
            </a:endParaRPr>
          </a:p>
        </p:txBody>
      </p:sp>
      <p:pic>
        <p:nvPicPr>
          <p:cNvPr id="94218" name="Picture 24" descr="Image result for icon fi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240823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TextBox 141"/>
          <p:cNvSpPr txBox="1">
            <a:spLocks noChangeArrowheads="1"/>
          </p:cNvSpPr>
          <p:nvPr/>
        </p:nvSpPr>
        <p:spPr bwMode="auto">
          <a:xfrm>
            <a:off x="7035800" y="3390900"/>
            <a:ext cx="2606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2000">
                <a:cs typeface="B Koodak" pitchFamily="2" charset="-78"/>
              </a:rPr>
              <a:t>حل چالش ها و نیازهای ملی</a:t>
            </a:r>
            <a:endParaRPr lang="en-US" altLang="en-US" sz="2000">
              <a:cs typeface="B Koodak" pitchFamily="2" charset="-78"/>
            </a:endParaRPr>
          </a:p>
        </p:txBody>
      </p:sp>
      <p:pic>
        <p:nvPicPr>
          <p:cNvPr id="94220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1316038"/>
            <a:ext cx="5651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Isosceles Triangle 51"/>
          <p:cNvSpPr/>
          <p:nvPr/>
        </p:nvSpPr>
        <p:spPr bwMode="auto">
          <a:xfrm rot="5400000">
            <a:off x="3556794" y="3142456"/>
            <a:ext cx="685800" cy="31908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3" name="Isosceles Triangle 52"/>
          <p:cNvSpPr/>
          <p:nvPr/>
        </p:nvSpPr>
        <p:spPr bwMode="auto">
          <a:xfrm rot="5400000">
            <a:off x="6510337" y="3132138"/>
            <a:ext cx="684213" cy="31908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pic>
        <p:nvPicPr>
          <p:cNvPr id="94223" name="Picture 24" descr="Image result for icon fi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900" y="2455863"/>
            <a:ext cx="4572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4" name="Picture 4" descr="Image result for icon inven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7238" y="2790825"/>
            <a:ext cx="4016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5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4963" y="1519238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6" name="Picture 4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2363" y="1943100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Isosceles Triangle 58"/>
          <p:cNvSpPr/>
          <p:nvPr/>
        </p:nvSpPr>
        <p:spPr bwMode="auto">
          <a:xfrm rot="5400000">
            <a:off x="9653587" y="3151188"/>
            <a:ext cx="684213" cy="31908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60" name="TextBox 145"/>
          <p:cNvSpPr txBox="1">
            <a:spLocks noChangeArrowheads="1"/>
          </p:cNvSpPr>
          <p:nvPr/>
        </p:nvSpPr>
        <p:spPr bwMode="auto">
          <a:xfrm>
            <a:off x="10212388" y="2649538"/>
            <a:ext cx="1908175" cy="1384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rtl="1">
              <a:defRPr sz="2000" b="1">
                <a:cs typeface="B Koodak" panose="00000700000000000000" pitchFamily="2" charset="-78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a-IR" altLang="en-US" sz="2800" dirty="0" smtClean="0"/>
              <a:t>توسعه اقتصاد </a:t>
            </a:r>
            <a:r>
              <a:rPr lang="fa-IR" altLang="en-US" sz="2800" dirty="0" err="1" smtClean="0"/>
              <a:t>دانش‌بنیان</a:t>
            </a:r>
            <a:r>
              <a:rPr lang="fa-IR" altLang="en-US" sz="2800" dirty="0" smtClean="0"/>
              <a:t> و مقاومتی</a:t>
            </a:r>
            <a:endParaRPr lang="en-US" altLang="en-US" sz="2800" dirty="0" smtClean="0"/>
          </a:p>
        </p:txBody>
      </p:sp>
      <p:pic>
        <p:nvPicPr>
          <p:cNvPr id="94229" name="Picture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75" y="2647950"/>
            <a:ext cx="5635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0" name="Picture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" y="2108200"/>
            <a:ext cx="56356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1" name="Picture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3386138"/>
            <a:ext cx="5635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2" name="Picture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75" y="3959225"/>
            <a:ext cx="56356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>
            <a:off x="3840163" y="1943100"/>
            <a:ext cx="23812" cy="27209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45"/>
          <p:cNvSpPr txBox="1">
            <a:spLocks noChangeArrowheads="1"/>
          </p:cNvSpPr>
          <p:nvPr/>
        </p:nvSpPr>
        <p:spPr bwMode="auto">
          <a:xfrm>
            <a:off x="6808788" y="5795963"/>
            <a:ext cx="2965450" cy="10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rtl="1">
              <a:defRPr sz="2000" b="1">
                <a:cs typeface="B Koodak" panose="00000700000000000000" pitchFamily="2" charset="-78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a-IR" altLang="en-US" dirty="0" smtClean="0">
                <a:solidFill>
                  <a:srgbClr val="FF0000"/>
                </a:solidFill>
              </a:rPr>
              <a:t>بهبود محیط کسب و کار</a:t>
            </a:r>
            <a:r>
              <a:rPr lang="fa-IR" altLang="en-US" dirty="0" smtClean="0"/>
              <a:t>، </a:t>
            </a:r>
            <a:r>
              <a:rPr lang="fa-IR" altLang="en-US" dirty="0" smtClean="0">
                <a:solidFill>
                  <a:srgbClr val="FF0000"/>
                </a:solidFill>
              </a:rPr>
              <a:t>صیانت از بازار</a:t>
            </a:r>
            <a:r>
              <a:rPr lang="fa-IR" altLang="en-US" dirty="0" smtClean="0"/>
              <a:t> داخلی و اثرگذاری بر بخش‌های اصلی اقتصاد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-14288" y="2120900"/>
            <a:ext cx="4383088" cy="2341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0" y="5557838"/>
            <a:ext cx="6786563" cy="1228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140575" y="5581650"/>
            <a:ext cx="4987925" cy="1230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820150" y="2190750"/>
            <a:ext cx="2725738" cy="22717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616325" y="152400"/>
            <a:ext cx="5059363" cy="1674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926138" y="3306763"/>
            <a:ext cx="1354137" cy="133985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5240" name="Rectangle 2"/>
          <p:cNvSpPr>
            <a:spLocks noChangeArrowheads="1"/>
          </p:cNvSpPr>
          <p:nvPr/>
        </p:nvSpPr>
        <p:spPr bwMode="auto">
          <a:xfrm>
            <a:off x="5872163" y="3460750"/>
            <a:ext cx="1425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altLang="en-US" sz="2000">
                <a:cs typeface="B Mitra" pitchFamily="2" charset="-78"/>
              </a:rPr>
              <a:t>شاخص‌های عملکرد زیست‌بوم کشور</a:t>
            </a:r>
            <a:endParaRPr lang="en-US" altLang="en-US" sz="2000">
              <a:cs typeface="B Mitra" pitchFamily="2" charset="-78"/>
            </a:endParaRPr>
          </a:p>
        </p:txBody>
      </p:sp>
      <p:grpSp>
        <p:nvGrpSpPr>
          <p:cNvPr id="95241" name="Group 11"/>
          <p:cNvGrpSpPr>
            <a:grpSpLocks/>
          </p:cNvGrpSpPr>
          <p:nvPr/>
        </p:nvGrpSpPr>
        <p:grpSpPr bwMode="auto">
          <a:xfrm>
            <a:off x="3641725" y="188913"/>
            <a:ext cx="4799013" cy="2725737"/>
            <a:chOff x="3628569" y="173487"/>
            <a:chExt cx="4798473" cy="2726431"/>
          </a:xfrm>
        </p:grpSpPr>
        <p:sp>
          <p:nvSpPr>
            <p:cNvPr id="114" name="Rounded Rectangle 113"/>
            <p:cNvSpPr/>
            <p:nvPr/>
          </p:nvSpPr>
          <p:spPr>
            <a:xfrm>
              <a:off x="5942884" y="1847138"/>
              <a:ext cx="1225412" cy="105278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  <p:pic>
          <p:nvPicPr>
            <p:cNvPr id="95280" name="Picture 2" descr="Image result for icon startup"/>
            <p:cNvPicPr>
              <a:picLocks noChangeAspect="1" noChangeArrowheads="1"/>
            </p:cNvPicPr>
            <p:nvPr/>
          </p:nvPicPr>
          <p:blipFill>
            <a:blip r:embed="rId3" cstate="print"/>
            <a:srcRect b="11053"/>
            <a:stretch>
              <a:fillRect/>
            </a:stretch>
          </p:blipFill>
          <p:spPr bwMode="auto">
            <a:xfrm>
              <a:off x="6090564" y="1912427"/>
              <a:ext cx="546965" cy="50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5281" name="Group 7"/>
            <p:cNvGrpSpPr>
              <a:grpSpLocks/>
            </p:cNvGrpSpPr>
            <p:nvPr/>
          </p:nvGrpSpPr>
          <p:grpSpPr bwMode="auto">
            <a:xfrm>
              <a:off x="3628569" y="173487"/>
              <a:ext cx="4798473" cy="1597449"/>
              <a:chOff x="3656134" y="526336"/>
              <a:chExt cx="4798473" cy="1597449"/>
            </a:xfrm>
          </p:grpSpPr>
          <p:grpSp>
            <p:nvGrpSpPr>
              <p:cNvPr id="95282" name="Group 97"/>
              <p:cNvGrpSpPr>
                <a:grpSpLocks/>
              </p:cNvGrpSpPr>
              <p:nvPr/>
            </p:nvGrpSpPr>
            <p:grpSpPr bwMode="auto">
              <a:xfrm>
                <a:off x="3824625" y="526336"/>
                <a:ext cx="687840" cy="899447"/>
                <a:chOff x="3963185" y="3466872"/>
                <a:chExt cx="1094797" cy="1716701"/>
              </a:xfrm>
            </p:grpSpPr>
            <p:pic>
              <p:nvPicPr>
                <p:cNvPr id="95286" name="Picture 2" descr="http://downloadicons.net/sites/default/files/office-building-icon-68715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6113" t="5859" r="19434" b="4784"/>
                <a:stretch>
                  <a:fillRect/>
                </a:stretch>
              </p:blipFill>
              <p:spPr bwMode="auto">
                <a:xfrm>
                  <a:off x="4029961" y="3967019"/>
                  <a:ext cx="1028021" cy="1216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287" name="Picture 5" descr="http://static1.squarespace.com/static/554928f9e4b00615d45aadf1/t/5616b6c0e4b0461a99327c90/1444329154828/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52526" y="3593150"/>
                  <a:ext cx="573788" cy="515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288" name="Picture 2" descr="http://downloadicons.net/sites/default/files/office-building-icon-68715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6113" t="5859" r="19434" b="4784"/>
                <a:stretch>
                  <a:fillRect/>
                </a:stretch>
              </p:blipFill>
              <p:spPr bwMode="auto">
                <a:xfrm>
                  <a:off x="3963185" y="3840741"/>
                  <a:ext cx="1028021" cy="1216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289" name="Picture 5" descr="http://static1.squarespace.com/static/554928f9e4b00615d45aadf1/t/5616b6c0e4b0461a99327c90/1444329154828/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085750" y="3466872"/>
                  <a:ext cx="573787" cy="515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5283" name="TextBox 5"/>
              <p:cNvSpPr txBox="1">
                <a:spLocks noChangeArrowheads="1"/>
              </p:cNvSpPr>
              <p:nvPr/>
            </p:nvSpPr>
            <p:spPr bwMode="auto">
              <a:xfrm>
                <a:off x="3656134" y="1477471"/>
                <a:ext cx="1787576" cy="646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1"/>
                <a:r>
                  <a:rPr lang="fa-IR" altLang="en-US" b="1" u="sng">
                    <a:solidFill>
                      <a:srgbClr val="FF0000"/>
                    </a:solidFill>
                    <a:cs typeface="B Mitra" pitchFamily="2" charset="-78"/>
                  </a:rPr>
                  <a:t>6000</a:t>
                </a:r>
                <a:r>
                  <a:rPr lang="fa-IR" altLang="en-US" b="1">
                    <a:cs typeface="B Mitra" pitchFamily="2" charset="-78"/>
                  </a:rPr>
                  <a:t> استارتاپ جدید</a:t>
                </a:r>
                <a:endParaRPr lang="en-US" altLang="en-US" b="1">
                  <a:cs typeface="B Mitra" pitchFamily="2" charset="-78"/>
                </a:endParaRPr>
              </a:p>
            </p:txBody>
          </p:sp>
          <p:pic>
            <p:nvPicPr>
              <p:cNvPr id="95284" name="Picture 6" descr="Image result for icon startu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92042" y="579488"/>
                <a:ext cx="662565" cy="66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285" name="TextBox 103"/>
              <p:cNvSpPr txBox="1">
                <a:spLocks noChangeArrowheads="1"/>
              </p:cNvSpPr>
              <p:nvPr/>
            </p:nvSpPr>
            <p:spPr bwMode="auto">
              <a:xfrm>
                <a:off x="5853239" y="1432398"/>
                <a:ext cx="2541552" cy="646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1"/>
                <a:r>
                  <a:rPr lang="fa-IR" altLang="en-US" b="1" u="sng">
                    <a:solidFill>
                      <a:srgbClr val="FF0000"/>
                    </a:solidFill>
                    <a:cs typeface="B Mitra" pitchFamily="2" charset="-78"/>
                  </a:rPr>
                  <a:t>205 </a:t>
                </a:r>
                <a:r>
                  <a:rPr lang="fa-IR" altLang="en-US" b="1">
                    <a:cs typeface="B Mitra" pitchFamily="2" charset="-78"/>
                  </a:rPr>
                  <a:t>مرکز نوآوری</a:t>
                </a:r>
              </a:p>
              <a:p>
                <a:pPr algn="ctr" rtl="1"/>
                <a:r>
                  <a:rPr lang="fa-IR" altLang="en-US" b="1" u="sng">
                    <a:solidFill>
                      <a:srgbClr val="FF0000"/>
                    </a:solidFill>
                    <a:cs typeface="B Mitra" pitchFamily="2" charset="-78"/>
                  </a:rPr>
                  <a:t>144 </a:t>
                </a:r>
                <a:r>
                  <a:rPr lang="fa-IR" altLang="en-US" b="1">
                    <a:cs typeface="B Mitra" pitchFamily="2" charset="-78"/>
                  </a:rPr>
                  <a:t>شتابدهنده  نوآوری</a:t>
                </a:r>
              </a:p>
            </p:txBody>
          </p:sp>
        </p:grpSp>
      </p:grpSp>
      <p:grpSp>
        <p:nvGrpSpPr>
          <p:cNvPr id="95242" name="Group 12"/>
          <p:cNvGrpSpPr>
            <a:grpSpLocks/>
          </p:cNvGrpSpPr>
          <p:nvPr/>
        </p:nvGrpSpPr>
        <p:grpSpPr bwMode="auto">
          <a:xfrm>
            <a:off x="7672388" y="2374900"/>
            <a:ext cx="3673475" cy="1973263"/>
            <a:chOff x="7671998" y="2375022"/>
            <a:chExt cx="3673570" cy="1972872"/>
          </a:xfrm>
        </p:grpSpPr>
        <p:sp>
          <p:nvSpPr>
            <p:cNvPr id="126" name="Rounded Rectangle 125"/>
            <p:cNvSpPr/>
            <p:nvPr/>
          </p:nvSpPr>
          <p:spPr>
            <a:xfrm>
              <a:off x="7716449" y="2809911"/>
              <a:ext cx="998563" cy="140148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  <p:pic>
          <p:nvPicPr>
            <p:cNvPr id="95274" name="Picture 8" descr="Related imag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1998" y="2981892"/>
              <a:ext cx="826464" cy="47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75" name="TextBox 107"/>
            <p:cNvSpPr txBox="1">
              <a:spLocks noChangeArrowheads="1"/>
            </p:cNvSpPr>
            <p:nvPr/>
          </p:nvSpPr>
          <p:spPr bwMode="auto">
            <a:xfrm>
              <a:off x="8993647" y="2375022"/>
              <a:ext cx="1627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FF0000"/>
                  </a:solidFill>
                  <a:cs typeface="B Mitra" pitchFamily="2" charset="-78"/>
                </a:rPr>
                <a:t>5200 </a:t>
              </a:r>
              <a:r>
                <a:rPr lang="fa-IR" altLang="en-US" b="1">
                  <a:cs typeface="B Mitra" pitchFamily="2" charset="-78"/>
                </a:rPr>
                <a:t>شرکت دانش‌بنیان</a:t>
              </a:r>
              <a:endParaRPr lang="en-US" altLang="en-US" b="1">
                <a:cs typeface="B Mitra" pitchFamily="2" charset="-78"/>
              </a:endParaRPr>
            </a:p>
          </p:txBody>
        </p:sp>
        <p:sp>
          <p:nvSpPr>
            <p:cNvPr id="95276" name="TextBox 108"/>
            <p:cNvSpPr txBox="1">
              <a:spLocks noChangeArrowheads="1"/>
            </p:cNvSpPr>
            <p:nvPr/>
          </p:nvSpPr>
          <p:spPr bwMode="auto">
            <a:xfrm>
              <a:off x="8930576" y="3029518"/>
              <a:ext cx="1673605" cy="6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FF0000"/>
                  </a:solidFill>
                  <a:cs typeface="B Mitra" pitchFamily="2" charset="-78"/>
                </a:rPr>
                <a:t>120 </a:t>
              </a:r>
              <a:r>
                <a:rPr lang="fa-IR" altLang="en-US" b="1">
                  <a:cs typeface="B Mitra" pitchFamily="2" charset="-78"/>
                </a:rPr>
                <a:t>هزار میلیارد تومان درآمد</a:t>
              </a:r>
              <a:endParaRPr lang="en-US" altLang="en-US" b="1">
                <a:cs typeface="B Mitra" pitchFamily="2" charset="-78"/>
              </a:endParaRPr>
            </a:p>
          </p:txBody>
        </p:sp>
        <p:sp>
          <p:nvSpPr>
            <p:cNvPr id="95277" name="TextBox 109"/>
            <p:cNvSpPr txBox="1">
              <a:spLocks noChangeArrowheads="1"/>
            </p:cNvSpPr>
            <p:nvPr/>
          </p:nvSpPr>
          <p:spPr bwMode="auto">
            <a:xfrm>
              <a:off x="9052457" y="3701802"/>
              <a:ext cx="1505132" cy="6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FF0000"/>
                  </a:solidFill>
                  <a:cs typeface="B Mitra" pitchFamily="2" charset="-78"/>
                </a:rPr>
                <a:t>300</a:t>
              </a:r>
              <a:r>
                <a:rPr lang="fa-IR" altLang="en-US" b="1">
                  <a:cs typeface="B Mitra" pitchFamily="2" charset="-78"/>
                </a:rPr>
                <a:t> هزار نفر اشتغال مستقیم</a:t>
              </a:r>
              <a:endParaRPr lang="en-US" altLang="en-US" b="1">
                <a:cs typeface="B Mitra" pitchFamily="2" charset="-78"/>
              </a:endParaRPr>
            </a:p>
          </p:txBody>
        </p:sp>
        <p:pic>
          <p:nvPicPr>
            <p:cNvPr id="95278" name="Picture 10" descr="Image result for icon firm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57589" y="2949976"/>
              <a:ext cx="787979" cy="79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243" name="Group 14"/>
          <p:cNvGrpSpPr>
            <a:grpSpLocks/>
          </p:cNvGrpSpPr>
          <p:nvPr/>
        </p:nvGrpSpPr>
        <p:grpSpPr bwMode="auto">
          <a:xfrm>
            <a:off x="7140575" y="4927600"/>
            <a:ext cx="2252663" cy="627063"/>
            <a:chOff x="7914901" y="4900945"/>
            <a:chExt cx="2253360" cy="627104"/>
          </a:xfrm>
        </p:grpSpPr>
        <p:sp>
          <p:nvSpPr>
            <p:cNvPr id="133" name="Rounded Rectangle 132"/>
            <p:cNvSpPr/>
            <p:nvPr/>
          </p:nvSpPr>
          <p:spPr>
            <a:xfrm>
              <a:off x="7914901" y="4900945"/>
              <a:ext cx="2253360" cy="62710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  <p:pic>
          <p:nvPicPr>
            <p:cNvPr id="134" name="Picture 16" descr="Image result for icon science park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rcRect/>
            <a:stretch>
              <a:fillRect/>
            </a:stretch>
          </p:blipFill>
          <p:spPr bwMode="auto">
            <a:xfrm>
              <a:off x="7984755" y="4973525"/>
              <a:ext cx="721773" cy="548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135" name="Rounded Rectangle 134"/>
          <p:cNvSpPr/>
          <p:nvPr/>
        </p:nvSpPr>
        <p:spPr bwMode="auto">
          <a:xfrm>
            <a:off x="4459288" y="2898775"/>
            <a:ext cx="1041400" cy="12985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95245" name="Picture 20" descr="Image result for icon science c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3100" y="2916238"/>
            <a:ext cx="6254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6" name="TextBox 9"/>
          <p:cNvSpPr txBox="1">
            <a:spLocks noChangeArrowheads="1"/>
          </p:cNvSpPr>
          <p:nvPr/>
        </p:nvSpPr>
        <p:spPr bwMode="auto">
          <a:xfrm>
            <a:off x="2386013" y="3306763"/>
            <a:ext cx="186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 u="sng">
                <a:solidFill>
                  <a:srgbClr val="FF0000"/>
                </a:solidFill>
                <a:cs typeface="B Mitra" pitchFamily="2" charset="-78"/>
              </a:rPr>
              <a:t>9 </a:t>
            </a:r>
            <a:r>
              <a:rPr lang="fa-IR" altLang="en-US" b="1">
                <a:cs typeface="B Mitra" pitchFamily="2" charset="-78"/>
              </a:rPr>
              <a:t>کارخانه نوآوری</a:t>
            </a:r>
          </a:p>
          <a:p>
            <a:pPr algn="ctr" rtl="1"/>
            <a:r>
              <a:rPr lang="fa-IR" altLang="en-US" b="1">
                <a:cs typeface="B Mitra" pitchFamily="2" charset="-78"/>
              </a:rPr>
              <a:t>در تهران و شهرای بزرگ کشور</a:t>
            </a:r>
          </a:p>
          <a:p>
            <a:pPr algn="ctr" rtl="1"/>
            <a:endParaRPr lang="en-US" altLang="en-US" b="1">
              <a:cs typeface="B Mitra" pitchFamily="2" charset="-78"/>
            </a:endParaRPr>
          </a:p>
        </p:txBody>
      </p:sp>
      <p:sp>
        <p:nvSpPr>
          <p:cNvPr id="95247" name="TextBox 122"/>
          <p:cNvSpPr txBox="1">
            <a:spLocks noChangeArrowheads="1"/>
          </p:cNvSpPr>
          <p:nvPr/>
        </p:nvSpPr>
        <p:spPr bwMode="auto">
          <a:xfrm>
            <a:off x="171450" y="3425825"/>
            <a:ext cx="204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استقرار </a:t>
            </a:r>
            <a:r>
              <a:rPr lang="fa-IR" altLang="en-US" b="1" u="sng">
                <a:solidFill>
                  <a:srgbClr val="FF0000"/>
                </a:solidFill>
                <a:cs typeface="B Mitra" pitchFamily="2" charset="-78"/>
              </a:rPr>
              <a:t>500</a:t>
            </a:r>
            <a:r>
              <a:rPr lang="fa-IR" altLang="en-US" b="1">
                <a:cs typeface="B Mitra" pitchFamily="2" charset="-78"/>
              </a:rPr>
              <a:t> شرکت در پهنه نوآوری شریف</a:t>
            </a:r>
          </a:p>
        </p:txBody>
      </p:sp>
      <p:grpSp>
        <p:nvGrpSpPr>
          <p:cNvPr id="95248" name="Group 15"/>
          <p:cNvGrpSpPr>
            <a:grpSpLocks/>
          </p:cNvGrpSpPr>
          <p:nvPr/>
        </p:nvGrpSpPr>
        <p:grpSpPr bwMode="auto">
          <a:xfrm>
            <a:off x="0" y="4899025"/>
            <a:ext cx="6786563" cy="1663700"/>
            <a:chOff x="193" y="4898281"/>
            <a:chExt cx="6785642" cy="1664975"/>
          </a:xfrm>
        </p:grpSpPr>
        <p:sp>
          <p:nvSpPr>
            <p:cNvPr id="95269" name="Rectangle 10"/>
            <p:cNvSpPr>
              <a:spLocks noChangeArrowheads="1"/>
            </p:cNvSpPr>
            <p:nvPr/>
          </p:nvSpPr>
          <p:spPr bwMode="auto">
            <a:xfrm>
              <a:off x="193" y="5715923"/>
              <a:ext cx="6785642" cy="84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justLow" rtl="1">
                <a:buFont typeface="Arial" pitchFamily="34" charset="0"/>
                <a:buChar char="•"/>
              </a:pPr>
              <a:r>
                <a:rPr lang="fa-IR" altLang="en-US" sz="1700" b="1">
                  <a:cs typeface="B Mitra" pitchFamily="2" charset="-78"/>
                </a:rPr>
                <a:t>ایجاد </a:t>
              </a:r>
              <a:r>
                <a:rPr lang="fa-IR" altLang="en-US" sz="1600" b="1">
                  <a:cs typeface="B Mitra" pitchFamily="2" charset="-78"/>
                </a:rPr>
                <a:t>ظرفیت </a:t>
              </a:r>
              <a:r>
                <a:rPr lang="fa-IR" altLang="en-US" sz="1600" b="1" u="sng">
                  <a:solidFill>
                    <a:srgbClr val="FF0000"/>
                  </a:solidFill>
                  <a:cs typeface="B Mitra" pitchFamily="2" charset="-78"/>
                </a:rPr>
                <a:t>1000</a:t>
              </a:r>
              <a:r>
                <a:rPr lang="fa-IR" altLang="en-US" sz="1600" b="1">
                  <a:cs typeface="B Mitra" pitchFamily="2" charset="-78"/>
                </a:rPr>
                <a:t> میلیارد تومانی  سرمایه‌گذاری خطرپذیر</a:t>
              </a:r>
            </a:p>
            <a:p>
              <a:pPr marL="285750" indent="-285750" algn="justLow" rtl="1">
                <a:buFont typeface="Arial" pitchFamily="34" charset="0"/>
                <a:buChar char="•"/>
              </a:pPr>
              <a:r>
                <a:rPr lang="fa-IR" altLang="en-US" sz="1600" b="1">
                  <a:cs typeface="B Mitra" pitchFamily="2" charset="-78"/>
                </a:rPr>
                <a:t>اهرم سازی </a:t>
              </a:r>
              <a:r>
                <a:rPr lang="fa-IR" altLang="en-US" sz="1600" b="1" u="sng">
                  <a:solidFill>
                    <a:srgbClr val="FF0000"/>
                  </a:solidFill>
                  <a:cs typeface="B Mitra" pitchFamily="2" charset="-78"/>
                </a:rPr>
                <a:t>2000 </a:t>
              </a:r>
              <a:r>
                <a:rPr lang="fa-IR" altLang="en-US" sz="1600" b="1">
                  <a:cs typeface="B Mitra" pitchFamily="2" charset="-78"/>
                </a:rPr>
                <a:t>میلیارد تومان منابع صندوق نوآوری و شکوفایی در نظام بانکی کشور</a:t>
              </a:r>
            </a:p>
            <a:p>
              <a:pPr marL="285750" indent="-285750" algn="justLow" rtl="1">
                <a:buFont typeface="Arial" pitchFamily="34" charset="0"/>
                <a:buChar char="•"/>
              </a:pPr>
              <a:r>
                <a:rPr lang="fa-IR" altLang="en-US" sz="1600" b="1">
                  <a:cs typeface="B Mitra" pitchFamily="2" charset="-78"/>
                </a:rPr>
                <a:t>جذب بیش از </a:t>
              </a:r>
              <a:r>
                <a:rPr lang="fa-IR" altLang="en-US" sz="1600" b="1" u="sng">
                  <a:solidFill>
                    <a:srgbClr val="FF0000"/>
                  </a:solidFill>
                  <a:cs typeface="B Mitra" pitchFamily="2" charset="-78"/>
                </a:rPr>
                <a:t>13750 </a:t>
              </a:r>
              <a:r>
                <a:rPr lang="fa-IR" altLang="en-US" sz="1600" b="1">
                  <a:cs typeface="B Mitra" pitchFamily="2" charset="-78"/>
                </a:rPr>
                <a:t>میلیاردتومان منابع از نظام بانکی کشور توسط شرکت های دانش بنیان</a:t>
              </a:r>
              <a:endParaRPr lang="en-US" altLang="en-US" sz="1600" b="1">
                <a:cs typeface="B Mitra" pitchFamily="2" charset="-78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562060" y="4898281"/>
              <a:ext cx="2252357" cy="62754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95249" name="TextBox 107"/>
          <p:cNvSpPr txBox="1">
            <a:spLocks noChangeArrowheads="1"/>
          </p:cNvSpPr>
          <p:nvPr/>
        </p:nvSpPr>
        <p:spPr bwMode="auto">
          <a:xfrm>
            <a:off x="2433638" y="2425700"/>
            <a:ext cx="1652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بازآفرینی نمادهای کارآفرینی قدیمی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5250" name="TextBox 107"/>
          <p:cNvSpPr txBox="1">
            <a:spLocks noChangeArrowheads="1"/>
          </p:cNvSpPr>
          <p:nvPr/>
        </p:nvSpPr>
        <p:spPr bwMode="auto">
          <a:xfrm>
            <a:off x="331788" y="2432050"/>
            <a:ext cx="162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ایجاد پهنه‌های نوآوری شهری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5251" name="TextBox 109"/>
          <p:cNvSpPr txBox="1">
            <a:spLocks noChangeArrowheads="1"/>
          </p:cNvSpPr>
          <p:nvPr/>
        </p:nvSpPr>
        <p:spPr bwMode="auto">
          <a:xfrm>
            <a:off x="7413625" y="5767388"/>
            <a:ext cx="202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ایجاد بیش از </a:t>
            </a:r>
            <a:r>
              <a:rPr lang="fa-IR" altLang="en-US" b="1" u="sng">
                <a:solidFill>
                  <a:srgbClr val="FF0000"/>
                </a:solidFill>
                <a:cs typeface="B Mitra" pitchFamily="2" charset="-78"/>
              </a:rPr>
              <a:t>139</a:t>
            </a:r>
            <a:r>
              <a:rPr lang="fa-IR" altLang="en-US" b="1">
                <a:cs typeface="B Mitra" pitchFamily="2" charset="-78"/>
              </a:rPr>
              <a:t>استارتاپ جدید توسط ایرانیان بازگشته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5252" name="TextBox 109"/>
          <p:cNvSpPr txBox="1">
            <a:spLocks noChangeArrowheads="1"/>
          </p:cNvSpPr>
          <p:nvPr/>
        </p:nvSpPr>
        <p:spPr bwMode="auto">
          <a:xfrm>
            <a:off x="9690100" y="5824538"/>
            <a:ext cx="2370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جذب  بیش از </a:t>
            </a:r>
            <a:r>
              <a:rPr lang="fa-IR" altLang="en-US" b="1" u="sng">
                <a:solidFill>
                  <a:srgbClr val="FF0000"/>
                </a:solidFill>
                <a:cs typeface="B Mitra" pitchFamily="2" charset="-78"/>
              </a:rPr>
              <a:t>1500</a:t>
            </a:r>
            <a:r>
              <a:rPr lang="fa-IR" altLang="en-US" b="1">
                <a:cs typeface="B Mitra" pitchFamily="2" charset="-78"/>
              </a:rPr>
              <a:t>نفر از فارغ التحصیلان یکصد دانشگاه برتر دنیا</a:t>
            </a:r>
            <a:endParaRPr lang="en-US" altLang="en-US" b="1">
              <a:cs typeface="B Mitra" pitchFamily="2" charset="-78"/>
            </a:endParaRPr>
          </a:p>
        </p:txBody>
      </p:sp>
      <p:grpSp>
        <p:nvGrpSpPr>
          <p:cNvPr id="95253" name="Group 14"/>
          <p:cNvGrpSpPr>
            <a:grpSpLocks/>
          </p:cNvGrpSpPr>
          <p:nvPr/>
        </p:nvGrpSpPr>
        <p:grpSpPr bwMode="auto">
          <a:xfrm>
            <a:off x="285750" y="-153988"/>
            <a:ext cx="2921000" cy="1924051"/>
            <a:chOff x="-159757" y="-128850"/>
            <a:chExt cx="2124525" cy="1715074"/>
          </a:xfrm>
        </p:grpSpPr>
        <p:pic>
          <p:nvPicPr>
            <p:cNvPr id="149" name="Picture 71" descr="Image result for stamp icon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 b="9866"/>
            <a:stretch/>
          </p:blipFill>
          <p:spPr bwMode="auto">
            <a:xfrm>
              <a:off x="-159757" y="-128850"/>
              <a:ext cx="2124525" cy="1715074"/>
            </a:xfrm>
            <a:prstGeom prst="rect">
              <a:avLst/>
            </a:prstGeom>
            <a:noFill/>
            <a:extLst/>
          </p:spPr>
        </p:pic>
        <p:sp>
          <p:nvSpPr>
            <p:cNvPr id="150" name="TextBox 149"/>
            <p:cNvSpPr txBox="1"/>
            <p:nvPr/>
          </p:nvSpPr>
          <p:spPr>
            <a:xfrm>
              <a:off x="328653" y="223505"/>
              <a:ext cx="1102674" cy="905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fa-IR" sz="2000" dirty="0">
                  <a:solidFill>
                    <a:schemeClr val="accent5"/>
                  </a:solidFill>
                  <a:cs typeface="B Yekan" panose="00000400000000000000" pitchFamily="2" charset="-78"/>
                </a:rPr>
                <a:t>تصویر کلان </a:t>
              </a:r>
              <a:r>
                <a:rPr lang="fa-IR" sz="2000" dirty="0" err="1">
                  <a:solidFill>
                    <a:schemeClr val="accent5"/>
                  </a:solidFill>
                  <a:cs typeface="B Yekan" panose="00000400000000000000" pitchFamily="2" charset="-78"/>
                </a:rPr>
                <a:t>زیست‌بوم</a:t>
              </a:r>
              <a:r>
                <a:rPr lang="fa-IR" sz="2000" dirty="0">
                  <a:solidFill>
                    <a:schemeClr val="accent5"/>
                  </a:solidFill>
                  <a:cs typeface="B Yekan" panose="00000400000000000000" pitchFamily="2" charset="-78"/>
                </a:rPr>
                <a:t> نوآوری</a:t>
              </a:r>
              <a:endParaRPr lang="en-US" sz="2000" dirty="0">
                <a:solidFill>
                  <a:schemeClr val="accent5"/>
                </a:solidFill>
                <a:cs typeface="B Yekan" panose="00000400000000000000" pitchFamily="2" charset="-78"/>
              </a:endParaRPr>
            </a:p>
          </p:txBody>
        </p:sp>
      </p:grpSp>
      <p:sp>
        <p:nvSpPr>
          <p:cNvPr id="151" name="Rounded Rectangle 150"/>
          <p:cNvSpPr>
            <a:spLocks/>
          </p:cNvSpPr>
          <p:nvPr/>
        </p:nvSpPr>
        <p:spPr>
          <a:xfrm>
            <a:off x="8759825" y="152400"/>
            <a:ext cx="3405188" cy="1516063"/>
          </a:xfrm>
          <a:prstGeom prst="roundRect">
            <a:avLst>
              <a:gd name="adj" fmla="val 185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Yekan" panose="00000400000000000000" pitchFamily="2" charset="-78"/>
              </a:rPr>
              <a:t>جمهوری اسلامی ایران بزرگترین زیست‌بوم نوآوری در خاورمیانه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95255" name="Picture 10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3288" y="4995863"/>
            <a:ext cx="7572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56" name="Rectangle 3"/>
          <p:cNvSpPr>
            <a:spLocks noChangeArrowheads="1"/>
          </p:cNvSpPr>
          <p:nvPr/>
        </p:nvSpPr>
        <p:spPr bwMode="auto">
          <a:xfrm>
            <a:off x="7804150" y="4916488"/>
            <a:ext cx="157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1600" b="1">
                <a:cs typeface="B Mitra" pitchFamily="2" charset="-78"/>
              </a:rPr>
              <a:t>جذب نخبگان ایرانی خارج از کشور</a:t>
            </a:r>
            <a:endParaRPr lang="en-US" altLang="en-US" sz="1600" b="1">
              <a:cs typeface="B Mitra" pitchFamily="2" charset="-78"/>
            </a:endParaRPr>
          </a:p>
        </p:txBody>
      </p:sp>
      <p:sp>
        <p:nvSpPr>
          <p:cNvPr id="95257" name="Rectangle 110"/>
          <p:cNvSpPr>
            <a:spLocks noChangeArrowheads="1"/>
          </p:cNvSpPr>
          <p:nvPr/>
        </p:nvSpPr>
        <p:spPr bwMode="auto">
          <a:xfrm>
            <a:off x="3641725" y="4911725"/>
            <a:ext cx="1062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نظام </a:t>
            </a:r>
          </a:p>
          <a:p>
            <a:pPr algn="ctr" rtl="1"/>
            <a:r>
              <a:rPr lang="fa-IR" altLang="en-US" b="1">
                <a:cs typeface="B Mitra" pitchFamily="2" charset="-78"/>
              </a:rPr>
              <a:t>تأمین مالی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5258" name="Rectangle 111"/>
          <p:cNvSpPr>
            <a:spLocks noChangeArrowheads="1"/>
          </p:cNvSpPr>
          <p:nvPr/>
        </p:nvSpPr>
        <p:spPr bwMode="auto">
          <a:xfrm>
            <a:off x="7491413" y="3348038"/>
            <a:ext cx="150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صنایع و شرکت‌های دانش‌بنیان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5259" name="Rectangle 112"/>
          <p:cNvSpPr>
            <a:spLocks noChangeArrowheads="1"/>
          </p:cNvSpPr>
          <p:nvPr/>
        </p:nvSpPr>
        <p:spPr bwMode="auto">
          <a:xfrm>
            <a:off x="4356100" y="3505200"/>
            <a:ext cx="1225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پهنه های نوآوری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5260" name="Rectangle 113"/>
          <p:cNvSpPr>
            <a:spLocks noChangeArrowheads="1"/>
          </p:cNvSpPr>
          <p:nvPr/>
        </p:nvSpPr>
        <p:spPr bwMode="auto">
          <a:xfrm>
            <a:off x="5815013" y="2457450"/>
            <a:ext cx="1412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نیروی انسانی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86563" y="1885950"/>
            <a:ext cx="373062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1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8316913" y="2822575"/>
            <a:ext cx="373062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2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178675" y="4941888"/>
            <a:ext cx="373063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3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5402263" y="4913313"/>
            <a:ext cx="373062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4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100638" y="2921000"/>
            <a:ext cx="373062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5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95266" name="Rectangle 140"/>
          <p:cNvSpPr>
            <a:spLocks noChangeArrowheads="1"/>
          </p:cNvSpPr>
          <p:nvPr/>
        </p:nvSpPr>
        <p:spPr bwMode="auto">
          <a:xfrm>
            <a:off x="4821238" y="179388"/>
            <a:ext cx="2541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مراکز استقرار و توانمندسازی تیم‌های فناور</a:t>
            </a:r>
            <a:endParaRPr lang="en-US" altLang="en-US" b="1">
              <a:cs typeface="B Mitra" pitchFamily="2" charset="-7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/>
          <p:cNvSpPr/>
          <p:nvPr/>
        </p:nvSpPr>
        <p:spPr bwMode="auto">
          <a:xfrm>
            <a:off x="5956300" y="1862138"/>
            <a:ext cx="1225550" cy="10525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96259" name="Picture 2" descr="Image result for icon startup"/>
          <p:cNvPicPr>
            <a:picLocks noChangeAspect="1" noChangeArrowheads="1"/>
          </p:cNvPicPr>
          <p:nvPr/>
        </p:nvPicPr>
        <p:blipFill>
          <a:blip r:embed="rId3" cstate="print"/>
          <a:srcRect b="11053"/>
          <a:stretch>
            <a:fillRect/>
          </a:stretch>
        </p:blipFill>
        <p:spPr bwMode="auto">
          <a:xfrm>
            <a:off x="6103938" y="1927225"/>
            <a:ext cx="546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Rounded Rectangle 147"/>
          <p:cNvSpPr/>
          <p:nvPr/>
        </p:nvSpPr>
        <p:spPr bwMode="auto">
          <a:xfrm>
            <a:off x="7716838" y="2809875"/>
            <a:ext cx="998537" cy="16446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96261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388" y="2981325"/>
            <a:ext cx="8255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Rounded Rectangle 146"/>
          <p:cNvSpPr/>
          <p:nvPr/>
        </p:nvSpPr>
        <p:spPr bwMode="auto">
          <a:xfrm>
            <a:off x="3562350" y="4899025"/>
            <a:ext cx="2252663" cy="6270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23825" y="2336800"/>
            <a:ext cx="4068763" cy="2166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77800" y="5573713"/>
            <a:ext cx="5611813" cy="12398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040563" y="5589588"/>
            <a:ext cx="5132387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024938" y="2311400"/>
            <a:ext cx="2725737" cy="2192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798888" y="71438"/>
            <a:ext cx="5313362" cy="1697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68" name="Rectangle 2"/>
          <p:cNvSpPr>
            <a:spLocks noChangeArrowheads="1"/>
          </p:cNvSpPr>
          <p:nvPr/>
        </p:nvSpPr>
        <p:spPr bwMode="auto">
          <a:xfrm>
            <a:off x="5989638" y="3333750"/>
            <a:ext cx="142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altLang="en-US" sz="2400">
                <a:cs typeface="B Mitra" pitchFamily="2" charset="-78"/>
              </a:rPr>
              <a:t>زیست‌بوم نوآوری</a:t>
            </a:r>
            <a:endParaRPr lang="en-US" altLang="en-US" sz="2400">
              <a:cs typeface="B Mitra" pitchFamily="2" charset="-78"/>
            </a:endParaRPr>
          </a:p>
        </p:txBody>
      </p:sp>
      <p:grpSp>
        <p:nvGrpSpPr>
          <p:cNvPr id="96269" name="Group 7"/>
          <p:cNvGrpSpPr>
            <a:grpSpLocks/>
          </p:cNvGrpSpPr>
          <p:nvPr/>
        </p:nvGrpSpPr>
        <p:grpSpPr bwMode="auto">
          <a:xfrm>
            <a:off x="3748088" y="111125"/>
            <a:ext cx="5335587" cy="1604963"/>
            <a:chOff x="2922788" y="678869"/>
            <a:chExt cx="5335181" cy="1605498"/>
          </a:xfrm>
        </p:grpSpPr>
        <p:grpSp>
          <p:nvGrpSpPr>
            <p:cNvPr id="96304" name="Group 97"/>
            <p:cNvGrpSpPr>
              <a:grpSpLocks/>
            </p:cNvGrpSpPr>
            <p:nvPr/>
          </p:nvGrpSpPr>
          <p:grpSpPr bwMode="auto">
            <a:xfrm>
              <a:off x="3996291" y="687568"/>
              <a:ext cx="645887" cy="834229"/>
              <a:chOff x="4236411" y="3774609"/>
              <a:chExt cx="1028023" cy="1592228"/>
            </a:xfrm>
          </p:grpSpPr>
          <p:pic>
            <p:nvPicPr>
              <p:cNvPr id="96308" name="Picture 2" descr="http://downloadicons.net/sites/default/files/office-building-icon-68715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6113" t="5859" r="19434" b="4784"/>
              <a:stretch>
                <a:fillRect/>
              </a:stretch>
            </p:blipFill>
            <p:spPr bwMode="auto">
              <a:xfrm>
                <a:off x="4236411" y="4150283"/>
                <a:ext cx="1028023" cy="121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309" name="Picture 5" descr="http://static1.squarespace.com/static/554928f9e4b00615d45aadf1/t/5616b6c0e4b0461a99327c90/1444329154828/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59551" y="3774609"/>
                <a:ext cx="573786" cy="51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6305" name="TextBox 5"/>
            <p:cNvSpPr txBox="1">
              <a:spLocks noChangeArrowheads="1"/>
            </p:cNvSpPr>
            <p:nvPr/>
          </p:nvSpPr>
          <p:spPr bwMode="auto">
            <a:xfrm>
              <a:off x="2922788" y="1618395"/>
              <a:ext cx="3274048" cy="64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00B050"/>
                  </a:solidFill>
                  <a:cs typeface="B Mitra" pitchFamily="2" charset="-78"/>
                </a:rPr>
                <a:t>10000</a:t>
              </a:r>
              <a:r>
                <a:rPr lang="fa-IR" altLang="en-US" b="1">
                  <a:cs typeface="B Mitra" pitchFamily="2" charset="-78"/>
                </a:rPr>
                <a:t> استارتاپ جدید</a:t>
              </a:r>
            </a:p>
            <a:p>
              <a:pPr algn="ctr" rtl="1"/>
              <a:r>
                <a:rPr lang="fa-IR" altLang="en-US" b="1">
                  <a:cs typeface="B Mitra" pitchFamily="2" charset="-78"/>
                </a:rPr>
                <a:t>بیش از </a:t>
              </a:r>
              <a:r>
                <a:rPr lang="fa-IR" altLang="en-US" b="1" u="sng">
                  <a:solidFill>
                    <a:srgbClr val="00B050"/>
                  </a:solidFill>
                  <a:cs typeface="B Mitra" pitchFamily="2" charset="-78"/>
                </a:rPr>
                <a:t>یک میلیون </a:t>
              </a:r>
              <a:r>
                <a:rPr lang="fa-IR" altLang="en-US" b="1">
                  <a:cs typeface="B Mitra" pitchFamily="2" charset="-78"/>
                </a:rPr>
                <a:t>مترمربع فضای جدید</a:t>
              </a:r>
              <a:endParaRPr lang="en-US" altLang="en-US" b="1">
                <a:cs typeface="B Mitra" pitchFamily="2" charset="-78"/>
              </a:endParaRPr>
            </a:p>
          </p:txBody>
        </p:sp>
        <p:pic>
          <p:nvPicPr>
            <p:cNvPr id="96306" name="Picture 6" descr="Image result for icon startu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33927" y="678869"/>
              <a:ext cx="812969" cy="81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07" name="TextBox 103"/>
            <p:cNvSpPr txBox="1">
              <a:spLocks noChangeArrowheads="1"/>
            </p:cNvSpPr>
            <p:nvPr/>
          </p:nvSpPr>
          <p:spPr bwMode="auto">
            <a:xfrm>
              <a:off x="6630657" y="1638036"/>
              <a:ext cx="1627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00B050"/>
                  </a:solidFill>
                  <a:cs typeface="B Mitra" pitchFamily="2" charset="-78"/>
                </a:rPr>
                <a:t>400 </a:t>
              </a:r>
              <a:r>
                <a:rPr lang="fa-IR" altLang="en-US" b="1">
                  <a:cs typeface="B Mitra" pitchFamily="2" charset="-78"/>
                </a:rPr>
                <a:t>شتابدهنده و مرکز نوآوری</a:t>
              </a:r>
              <a:endParaRPr lang="en-US" altLang="en-US" b="1">
                <a:cs typeface="B Mitra" pitchFamily="2" charset="-78"/>
              </a:endParaRPr>
            </a:p>
          </p:txBody>
        </p:sp>
      </p:grpSp>
      <p:grpSp>
        <p:nvGrpSpPr>
          <p:cNvPr id="96270" name="Group 12"/>
          <p:cNvGrpSpPr>
            <a:grpSpLocks/>
          </p:cNvGrpSpPr>
          <p:nvPr/>
        </p:nvGrpSpPr>
        <p:grpSpPr bwMode="auto">
          <a:xfrm>
            <a:off x="9007475" y="2335213"/>
            <a:ext cx="2519363" cy="2119312"/>
            <a:chOff x="8821036" y="2335561"/>
            <a:chExt cx="2518676" cy="2119528"/>
          </a:xfrm>
        </p:grpSpPr>
        <p:sp>
          <p:nvSpPr>
            <p:cNvPr id="96300" name="TextBox 107"/>
            <p:cNvSpPr txBox="1">
              <a:spLocks noChangeArrowheads="1"/>
            </p:cNvSpPr>
            <p:nvPr/>
          </p:nvSpPr>
          <p:spPr bwMode="auto">
            <a:xfrm>
              <a:off x="8856212" y="2335561"/>
              <a:ext cx="1627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00B050"/>
                  </a:solidFill>
                  <a:cs typeface="B Mitra" pitchFamily="2" charset="-78"/>
                </a:rPr>
                <a:t>6000</a:t>
              </a:r>
              <a:r>
                <a:rPr lang="fa-IR" altLang="en-US" b="1">
                  <a:cs typeface="B Mitra" pitchFamily="2" charset="-78"/>
                </a:rPr>
                <a:t> شرکت دانش‌بنیان</a:t>
              </a:r>
              <a:endParaRPr lang="en-US" altLang="en-US" b="1">
                <a:cs typeface="B Mitra" pitchFamily="2" charset="-78"/>
              </a:endParaRPr>
            </a:p>
          </p:txBody>
        </p:sp>
        <p:sp>
          <p:nvSpPr>
            <p:cNvPr id="96301" name="TextBox 108"/>
            <p:cNvSpPr txBox="1">
              <a:spLocks noChangeArrowheads="1"/>
            </p:cNvSpPr>
            <p:nvPr/>
          </p:nvSpPr>
          <p:spPr bwMode="auto">
            <a:xfrm>
              <a:off x="8879040" y="3083501"/>
              <a:ext cx="1673605" cy="6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00B050"/>
                  </a:solidFill>
                  <a:cs typeface="B Mitra" pitchFamily="2" charset="-78"/>
                </a:rPr>
                <a:t>150</a:t>
              </a:r>
              <a:r>
                <a:rPr lang="fa-IR" altLang="en-US" b="1">
                  <a:cs typeface="B Mitra" pitchFamily="2" charset="-78"/>
                </a:rPr>
                <a:t> هزار میلیارد تومان درآمد</a:t>
              </a:r>
              <a:endParaRPr lang="en-US" altLang="en-US" b="1">
                <a:cs typeface="B Mitra" pitchFamily="2" charset="-78"/>
              </a:endParaRPr>
            </a:p>
          </p:txBody>
        </p:sp>
        <p:sp>
          <p:nvSpPr>
            <p:cNvPr id="96302" name="TextBox 109"/>
            <p:cNvSpPr txBox="1">
              <a:spLocks noChangeArrowheads="1"/>
            </p:cNvSpPr>
            <p:nvPr/>
          </p:nvSpPr>
          <p:spPr bwMode="auto">
            <a:xfrm>
              <a:off x="8821036" y="3808997"/>
              <a:ext cx="1884397" cy="6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altLang="en-US" b="1" u="sng">
                  <a:solidFill>
                    <a:srgbClr val="00B050"/>
                  </a:solidFill>
                  <a:cs typeface="B Mitra" pitchFamily="2" charset="-78"/>
                </a:rPr>
                <a:t>700</a:t>
              </a:r>
              <a:r>
                <a:rPr lang="fa-IR" altLang="en-US" b="1">
                  <a:cs typeface="B Mitra" pitchFamily="2" charset="-78"/>
                </a:rPr>
                <a:t> هزار نفر اشتغال مستقیم</a:t>
              </a:r>
              <a:endParaRPr lang="en-US" altLang="en-US" b="1">
                <a:cs typeface="B Mitra" pitchFamily="2" charset="-78"/>
              </a:endParaRPr>
            </a:p>
          </p:txBody>
        </p:sp>
        <p:pic>
          <p:nvPicPr>
            <p:cNvPr id="96303" name="Picture 10" descr="Image result for icon firm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51733" y="2899544"/>
              <a:ext cx="787979" cy="79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6271" name="TextBox 9"/>
          <p:cNvSpPr txBox="1">
            <a:spLocks noChangeArrowheads="1"/>
          </p:cNvSpPr>
          <p:nvPr/>
        </p:nvSpPr>
        <p:spPr bwMode="auto">
          <a:xfrm>
            <a:off x="2230438" y="3333750"/>
            <a:ext cx="18653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10 </a:t>
            </a:r>
            <a:r>
              <a:rPr lang="fa-IR" altLang="en-US" b="1">
                <a:cs typeface="B Mitra" pitchFamily="2" charset="-78"/>
              </a:rPr>
              <a:t>کارخانه نوآوری</a:t>
            </a:r>
          </a:p>
          <a:p>
            <a:pPr algn="ctr" rtl="1"/>
            <a:r>
              <a:rPr lang="fa-IR" altLang="en-US" b="1">
                <a:cs typeface="B Mitra" pitchFamily="2" charset="-78"/>
              </a:rPr>
              <a:t>استقرار </a:t>
            </a:r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5000</a:t>
            </a:r>
            <a:r>
              <a:rPr lang="fa-IR" altLang="en-US" b="1">
                <a:cs typeface="B Mitra" pitchFamily="2" charset="-78"/>
              </a:rPr>
              <a:t> نفر در قالب تیم های فناور</a:t>
            </a:r>
          </a:p>
          <a:p>
            <a:pPr algn="ctr" rtl="1"/>
            <a:endParaRPr lang="en-US" altLang="en-US" b="1">
              <a:cs typeface="B Mitra" pitchFamily="2" charset="-78"/>
            </a:endParaRPr>
          </a:p>
        </p:txBody>
      </p:sp>
      <p:sp>
        <p:nvSpPr>
          <p:cNvPr id="96272" name="TextBox 122"/>
          <p:cNvSpPr txBox="1">
            <a:spLocks noChangeArrowheads="1"/>
          </p:cNvSpPr>
          <p:nvPr/>
        </p:nvSpPr>
        <p:spPr bwMode="auto">
          <a:xfrm>
            <a:off x="123825" y="3387725"/>
            <a:ext cx="204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استقرار </a:t>
            </a:r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1000</a:t>
            </a:r>
            <a:r>
              <a:rPr lang="fa-IR" altLang="en-US" b="1">
                <a:cs typeface="B Mitra" pitchFamily="2" charset="-78"/>
              </a:rPr>
              <a:t> شرکت در پهنه نوآوری شهری</a:t>
            </a:r>
          </a:p>
        </p:txBody>
      </p:sp>
      <p:sp>
        <p:nvSpPr>
          <p:cNvPr id="96273" name="Rectangle 10"/>
          <p:cNvSpPr>
            <a:spLocks noChangeArrowheads="1"/>
          </p:cNvSpPr>
          <p:nvPr/>
        </p:nvSpPr>
        <p:spPr bwMode="auto">
          <a:xfrm>
            <a:off x="3344863" y="5724525"/>
            <a:ext cx="21415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تحقق</a:t>
            </a:r>
            <a:r>
              <a:rPr lang="fa-IR" altLang="en-US" b="1">
                <a:cs typeface="B Mitra" pitchFamily="2" charset="-78"/>
              </a:rPr>
              <a:t> </a:t>
            </a:r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1000</a:t>
            </a:r>
            <a:r>
              <a:rPr lang="fa-IR" altLang="en-US" b="1">
                <a:cs typeface="B Mitra" pitchFamily="2" charset="-78"/>
              </a:rPr>
              <a:t> میلیارد تومان  سرمایه‌گذاری خطرپذیر در سال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74" name="Rectangle 10"/>
          <p:cNvSpPr>
            <a:spLocks noChangeArrowheads="1"/>
          </p:cNvSpPr>
          <p:nvPr/>
        </p:nvSpPr>
        <p:spPr bwMode="auto">
          <a:xfrm>
            <a:off x="42863" y="5746750"/>
            <a:ext cx="3438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جذب سالانه حداقل </a:t>
            </a:r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10000</a:t>
            </a:r>
            <a:r>
              <a:rPr lang="fa-IR" altLang="en-US" b="1">
                <a:cs typeface="B Mitra" pitchFamily="2" charset="-78"/>
              </a:rPr>
              <a:t>میلیاردتومان منابع از نظام بانکی کشور توسط شرکت‌های دانش بنیان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75" name="TextBox 107"/>
          <p:cNvSpPr txBox="1">
            <a:spLocks noChangeArrowheads="1"/>
          </p:cNvSpPr>
          <p:nvPr/>
        </p:nvSpPr>
        <p:spPr bwMode="auto">
          <a:xfrm>
            <a:off x="2333625" y="2555875"/>
            <a:ext cx="1652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بازآفرینی نمادهای کارآفرینی قدیمی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76" name="TextBox 107"/>
          <p:cNvSpPr txBox="1">
            <a:spLocks noChangeArrowheads="1"/>
          </p:cNvSpPr>
          <p:nvPr/>
        </p:nvSpPr>
        <p:spPr bwMode="auto">
          <a:xfrm>
            <a:off x="204788" y="2586038"/>
            <a:ext cx="1627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ایجاد پهنه‌های نوآوری شهری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77" name="TextBox 109"/>
          <p:cNvSpPr txBox="1">
            <a:spLocks noChangeArrowheads="1"/>
          </p:cNvSpPr>
          <p:nvPr/>
        </p:nvSpPr>
        <p:spPr bwMode="auto">
          <a:xfrm>
            <a:off x="7102475" y="5884863"/>
            <a:ext cx="1814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ایجاد بیش از </a:t>
            </a:r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150 </a:t>
            </a:r>
            <a:r>
              <a:rPr lang="fa-IR" altLang="en-US" b="1">
                <a:cs typeface="B Mitra" pitchFamily="2" charset="-78"/>
              </a:rPr>
              <a:t>استارتاپ جدید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78" name="TextBox 109"/>
          <p:cNvSpPr txBox="1">
            <a:spLocks noChangeArrowheads="1"/>
          </p:cNvSpPr>
          <p:nvPr/>
        </p:nvSpPr>
        <p:spPr bwMode="auto">
          <a:xfrm>
            <a:off x="9118600" y="5876925"/>
            <a:ext cx="2876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جذب  بیش از </a:t>
            </a:r>
            <a:r>
              <a:rPr lang="fa-IR" altLang="en-US" b="1" u="sng">
                <a:solidFill>
                  <a:srgbClr val="00B050"/>
                </a:solidFill>
                <a:cs typeface="B Mitra" pitchFamily="2" charset="-78"/>
              </a:rPr>
              <a:t>2000</a:t>
            </a:r>
            <a:r>
              <a:rPr lang="fa-IR" altLang="en-US" b="1">
                <a:cs typeface="B Mitra" pitchFamily="2" charset="-78"/>
              </a:rPr>
              <a:t> نفر از فارغ‌التحصیلان یکصد دانشگاه برتر دنیا و کارآفرینان برتر</a:t>
            </a:r>
            <a:endParaRPr lang="en-US" altLang="en-US" b="1">
              <a:cs typeface="B Mitra" pitchFamily="2" charset="-78"/>
            </a:endParaRPr>
          </a:p>
        </p:txBody>
      </p:sp>
      <p:pic>
        <p:nvPicPr>
          <p:cNvPr id="109" name="Picture 71" descr="Image result for stamp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b="9866"/>
          <a:stretch/>
        </p:blipFill>
        <p:spPr bwMode="auto">
          <a:xfrm>
            <a:off x="414077" y="-164812"/>
            <a:ext cx="3387140" cy="2064929"/>
          </a:xfrm>
          <a:prstGeom prst="rect">
            <a:avLst/>
          </a:prstGeom>
          <a:noFill/>
          <a:extLst/>
        </p:spPr>
      </p:pic>
      <p:sp>
        <p:nvSpPr>
          <p:cNvPr id="110" name="TextBox 109"/>
          <p:cNvSpPr txBox="1"/>
          <p:nvPr/>
        </p:nvSpPr>
        <p:spPr bwMode="auto">
          <a:xfrm>
            <a:off x="1208088" y="258763"/>
            <a:ext cx="17541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000" dirty="0">
                <a:solidFill>
                  <a:schemeClr val="accent5"/>
                </a:solidFill>
                <a:cs typeface="B Yekan" panose="00000400000000000000" pitchFamily="2" charset="-78"/>
              </a:rPr>
              <a:t>افق 1400 زیست بوم نوآوری کشور</a:t>
            </a:r>
            <a:endParaRPr lang="en-US" sz="2000" dirty="0">
              <a:solidFill>
                <a:schemeClr val="accent5"/>
              </a:solidFill>
              <a:cs typeface="B Yekan" panose="00000400000000000000" pitchFamily="2" charset="-78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926138" y="3306763"/>
            <a:ext cx="1354137" cy="133985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6282" name="Rectangle 2"/>
          <p:cNvSpPr>
            <a:spLocks noChangeArrowheads="1"/>
          </p:cNvSpPr>
          <p:nvPr/>
        </p:nvSpPr>
        <p:spPr bwMode="auto">
          <a:xfrm>
            <a:off x="5872163" y="3460750"/>
            <a:ext cx="1425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altLang="en-US" sz="2000">
                <a:cs typeface="B Mitra" pitchFamily="2" charset="-78"/>
              </a:rPr>
              <a:t>شاخص‌های عملکرد زیست‌بوم کشور</a:t>
            </a:r>
            <a:endParaRPr lang="en-US" altLang="en-US" sz="2000">
              <a:cs typeface="B Mitra" pitchFamily="2" charset="-78"/>
            </a:endParaRPr>
          </a:p>
        </p:txBody>
      </p:sp>
      <p:grpSp>
        <p:nvGrpSpPr>
          <p:cNvPr id="96283" name="Group 14"/>
          <p:cNvGrpSpPr>
            <a:grpSpLocks/>
          </p:cNvGrpSpPr>
          <p:nvPr/>
        </p:nvGrpSpPr>
        <p:grpSpPr bwMode="auto">
          <a:xfrm>
            <a:off x="7140575" y="4899025"/>
            <a:ext cx="2252663" cy="627063"/>
            <a:chOff x="7914901" y="4900945"/>
            <a:chExt cx="2253360" cy="627104"/>
          </a:xfrm>
        </p:grpSpPr>
        <p:sp>
          <p:nvSpPr>
            <p:cNvPr id="131" name="Rounded Rectangle 130"/>
            <p:cNvSpPr/>
            <p:nvPr/>
          </p:nvSpPr>
          <p:spPr>
            <a:xfrm>
              <a:off x="7914901" y="4900945"/>
              <a:ext cx="2253360" cy="62710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  <p:pic>
          <p:nvPicPr>
            <p:cNvPr id="132" name="Picture 16" descr="Image result for icon science park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rcRect/>
            <a:stretch>
              <a:fillRect/>
            </a:stretch>
          </p:blipFill>
          <p:spPr bwMode="auto">
            <a:xfrm>
              <a:off x="7984755" y="4973525"/>
              <a:ext cx="721773" cy="548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133" name="Rounded Rectangle 132"/>
          <p:cNvSpPr/>
          <p:nvPr/>
        </p:nvSpPr>
        <p:spPr bwMode="auto">
          <a:xfrm>
            <a:off x="4459288" y="2898775"/>
            <a:ext cx="1041400" cy="14874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96285" name="Picture 20" descr="Image result for icon science cit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2916238"/>
            <a:ext cx="6254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6" name="Picture 10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3288" y="4995863"/>
            <a:ext cx="7572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87" name="Rectangle 135"/>
          <p:cNvSpPr>
            <a:spLocks noChangeArrowheads="1"/>
          </p:cNvSpPr>
          <p:nvPr/>
        </p:nvSpPr>
        <p:spPr bwMode="auto">
          <a:xfrm>
            <a:off x="7804150" y="4916488"/>
            <a:ext cx="157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sz="1600" b="1">
                <a:cs typeface="B Mitra" pitchFamily="2" charset="-78"/>
              </a:rPr>
              <a:t>جذب نخبگان ایرانی خارج از کشور</a:t>
            </a:r>
            <a:endParaRPr lang="en-US" altLang="en-US" sz="1600" b="1">
              <a:cs typeface="B Mitra" pitchFamily="2" charset="-78"/>
            </a:endParaRPr>
          </a:p>
        </p:txBody>
      </p:sp>
      <p:sp>
        <p:nvSpPr>
          <p:cNvPr id="96288" name="Rectangle 136"/>
          <p:cNvSpPr>
            <a:spLocks noChangeArrowheads="1"/>
          </p:cNvSpPr>
          <p:nvPr/>
        </p:nvSpPr>
        <p:spPr bwMode="auto">
          <a:xfrm>
            <a:off x="3641725" y="4911725"/>
            <a:ext cx="1062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نظام </a:t>
            </a:r>
          </a:p>
          <a:p>
            <a:pPr algn="ctr" rtl="1"/>
            <a:r>
              <a:rPr lang="fa-IR" altLang="en-US" b="1">
                <a:cs typeface="B Mitra" pitchFamily="2" charset="-78"/>
              </a:rPr>
              <a:t>تأمین مالی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89" name="Rectangle 138"/>
          <p:cNvSpPr>
            <a:spLocks noChangeArrowheads="1"/>
          </p:cNvSpPr>
          <p:nvPr/>
        </p:nvSpPr>
        <p:spPr bwMode="auto">
          <a:xfrm>
            <a:off x="7400925" y="3462338"/>
            <a:ext cx="1649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صنایع و شرکت‌های دانش‌بنیان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90" name="Rectangle 139"/>
          <p:cNvSpPr>
            <a:spLocks noChangeArrowheads="1"/>
          </p:cNvSpPr>
          <p:nvPr/>
        </p:nvSpPr>
        <p:spPr bwMode="auto">
          <a:xfrm>
            <a:off x="4356100" y="3632200"/>
            <a:ext cx="1225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پهنه های نوآوری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96291" name="Rectangle 140"/>
          <p:cNvSpPr>
            <a:spLocks noChangeArrowheads="1"/>
          </p:cNvSpPr>
          <p:nvPr/>
        </p:nvSpPr>
        <p:spPr bwMode="auto">
          <a:xfrm>
            <a:off x="5829300" y="2468563"/>
            <a:ext cx="1468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نیروی انسانی</a:t>
            </a:r>
            <a:endParaRPr lang="en-US" altLang="en-US" b="1">
              <a:cs typeface="B Mitra" pitchFamily="2" charset="-78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729413" y="1914525"/>
            <a:ext cx="373062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1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8302625" y="2865438"/>
            <a:ext cx="373063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2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178675" y="4941888"/>
            <a:ext cx="373063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3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273675" y="4941888"/>
            <a:ext cx="373063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4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072063" y="2949575"/>
            <a:ext cx="373062" cy="396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Yekan" panose="00000400000000000000" pitchFamily="2" charset="-78"/>
              </a:rPr>
              <a:t>5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96297" name="Rectangle 140"/>
          <p:cNvSpPr>
            <a:spLocks noChangeArrowheads="1"/>
          </p:cNvSpPr>
          <p:nvPr/>
        </p:nvSpPr>
        <p:spPr bwMode="auto">
          <a:xfrm>
            <a:off x="5518150" y="90488"/>
            <a:ext cx="2386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altLang="en-US" b="1">
                <a:cs typeface="B Mitra" pitchFamily="2" charset="-78"/>
              </a:rPr>
              <a:t>مستقر در دانشگاه‌ها و پژوهشگاه‌ها و پارک‌های علم و فناوری</a:t>
            </a:r>
            <a:r>
              <a:rPr lang="en-US" altLang="en-US" b="1">
                <a:cs typeface="B Mitra" pitchFamily="2" charset="-78"/>
              </a:rPr>
              <a:t> </a:t>
            </a:r>
            <a:r>
              <a:rPr lang="fa-IR" altLang="en-US" b="1">
                <a:cs typeface="B Mitra" pitchFamily="2" charset="-78"/>
              </a:rPr>
              <a:t>و پهنه های شهری</a:t>
            </a:r>
            <a:endParaRPr lang="en-US" altLang="en-US" b="1">
              <a:cs typeface="B Mitra" pitchFamily="2" charset="-7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271463" y="2144713"/>
            <a:ext cx="3551237" cy="19177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283" name="Rectangle 27"/>
          <p:cNvSpPr>
            <a:spLocks noChangeArrowheads="1"/>
          </p:cNvSpPr>
          <p:nvPr/>
        </p:nvSpPr>
        <p:spPr bwMode="auto">
          <a:xfrm>
            <a:off x="330200" y="2625725"/>
            <a:ext cx="34559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800">
                <a:solidFill>
                  <a:schemeClr val="bg1"/>
                </a:solidFill>
                <a:cs typeface="B Koodak" pitchFamily="2" charset="-78"/>
              </a:rPr>
              <a:t>حمایت از توسعه زیست بوم نوآوری و کارآفرینی</a:t>
            </a:r>
            <a:endParaRPr 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71463" y="4540250"/>
            <a:ext cx="3551237" cy="19177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285" name="Rectangle 27"/>
          <p:cNvSpPr>
            <a:spLocks noChangeArrowheads="1"/>
          </p:cNvSpPr>
          <p:nvPr/>
        </p:nvSpPr>
        <p:spPr bwMode="auto">
          <a:xfrm>
            <a:off x="330200" y="4813300"/>
            <a:ext cx="34559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800">
                <a:solidFill>
                  <a:schemeClr val="bg1"/>
                </a:solidFill>
                <a:cs typeface="B Koodak" pitchFamily="2" charset="-78"/>
              </a:rPr>
              <a:t>هماهنگی و همکاری دستگاه‌های مسئول در توسعه زیست بوم نوآوری</a:t>
            </a:r>
            <a:endParaRPr 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pic>
        <p:nvPicPr>
          <p:cNvPr id="97286" name="Picture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0175" y="0"/>
            <a:ext cx="1692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1"/>
          <p:cNvPicPr>
            <a:picLocks noChangeAspect="1"/>
          </p:cNvPicPr>
          <p:nvPr/>
        </p:nvPicPr>
        <p:blipFill>
          <a:blip r:embed="rId4" cstate="print"/>
          <a:srcRect t="18459"/>
          <a:stretch>
            <a:fillRect/>
          </a:stretch>
        </p:blipFill>
        <p:spPr bwMode="auto">
          <a:xfrm>
            <a:off x="4886325" y="2216150"/>
            <a:ext cx="741997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71" descr="Image result for stamp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b="9866"/>
          <a:stretch/>
        </p:blipFill>
        <p:spPr bwMode="auto">
          <a:xfrm>
            <a:off x="435721" y="-187147"/>
            <a:ext cx="3387140" cy="2064929"/>
          </a:xfrm>
          <a:prstGeom prst="rect">
            <a:avLst/>
          </a:prstGeom>
          <a:noFill/>
          <a:extLst/>
        </p:spPr>
      </p:pic>
      <p:sp>
        <p:nvSpPr>
          <p:cNvPr id="114" name="TextBox 113"/>
          <p:cNvSpPr txBox="1"/>
          <p:nvPr/>
        </p:nvSpPr>
        <p:spPr bwMode="auto">
          <a:xfrm>
            <a:off x="1230313" y="268288"/>
            <a:ext cx="17541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000" dirty="0">
                <a:solidFill>
                  <a:schemeClr val="accent5"/>
                </a:solidFill>
                <a:cs typeface="B Yekan" panose="00000400000000000000" pitchFamily="2" charset="-78"/>
              </a:rPr>
              <a:t>تغییرات رتبه و شاخص ایران در شاخص جهانی نوآوری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71950" y="3700463"/>
            <a:ext cx="714375" cy="1228725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7768" y="3955475"/>
            <a:ext cx="11858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Nazanin" panose="00000400000000000000" pitchFamily="2" charset="-78"/>
              </a:rPr>
              <a:t>2019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/>
          </p:cNvPicPr>
          <p:nvPr/>
        </p:nvPicPr>
        <p:blipFill>
          <a:blip r:embed="rId2" cstate="print"/>
          <a:srcRect r="16911"/>
          <a:stretch>
            <a:fillRect/>
          </a:stretch>
        </p:blipFill>
        <p:spPr bwMode="auto">
          <a:xfrm>
            <a:off x="0" y="0"/>
            <a:ext cx="12192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7164388" y="134938"/>
            <a:ext cx="4613275" cy="17367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endParaRPr lang="fa-IR" sz="3200" b="1" dirty="0">
              <a:cs typeface="B Koodak" panose="00000700000000000000" pitchFamily="2" charset="-78"/>
            </a:endParaRPr>
          </a:p>
        </p:txBody>
      </p:sp>
      <p:sp>
        <p:nvSpPr>
          <p:cNvPr id="98308" name="Rectangle 85"/>
          <p:cNvSpPr>
            <a:spLocks noChangeArrowheads="1"/>
          </p:cNvSpPr>
          <p:nvPr/>
        </p:nvSpPr>
        <p:spPr bwMode="auto">
          <a:xfrm>
            <a:off x="7416800" y="227013"/>
            <a:ext cx="4200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3200" b="1">
                <a:solidFill>
                  <a:schemeClr val="bg1"/>
                </a:solidFill>
                <a:cs typeface="B Koodak" pitchFamily="2" charset="-78"/>
              </a:rPr>
              <a:t>توسعه پهنه نوآوری در دل شهر و در مجاورت مراکز علمی مستعد</a:t>
            </a:r>
          </a:p>
        </p:txBody>
      </p:sp>
      <p:grpSp>
        <p:nvGrpSpPr>
          <p:cNvPr id="98309" name="Group 87"/>
          <p:cNvGrpSpPr>
            <a:grpSpLocks/>
          </p:cNvGrpSpPr>
          <p:nvPr/>
        </p:nvGrpSpPr>
        <p:grpSpPr bwMode="auto">
          <a:xfrm>
            <a:off x="3152775" y="2746375"/>
            <a:ext cx="8993188" cy="800100"/>
            <a:chOff x="854246" y="1774511"/>
            <a:chExt cx="11002474" cy="937808"/>
          </a:xfrm>
        </p:grpSpPr>
        <p:sp>
          <p:nvSpPr>
            <p:cNvPr id="90" name="TextBox 89"/>
            <p:cNvSpPr txBox="1"/>
            <p:nvPr/>
          </p:nvSpPr>
          <p:spPr>
            <a:xfrm>
              <a:off x="9606619" y="1866900"/>
              <a:ext cx="1484679" cy="7530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 algn="ctr" rtl="1">
                <a:defRPr/>
              </a:pPr>
              <a:r>
                <a:rPr lang="fa-IR" sz="4000" b="1" dirty="0">
                  <a:solidFill>
                    <a:schemeClr val="tx2"/>
                  </a:solidFill>
                  <a:cs typeface="B Yekan" panose="00000400000000000000" pitchFamily="2" charset="-78"/>
                </a:rPr>
                <a:t>1</a:t>
              </a:r>
              <a:endParaRPr lang="en-US" sz="4000" b="1" dirty="0">
                <a:solidFill>
                  <a:schemeClr val="tx2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91" name="Oval 46"/>
            <p:cNvSpPr>
              <a:spLocks noChangeArrowheads="1"/>
            </p:cNvSpPr>
            <p:nvPr/>
          </p:nvSpPr>
          <p:spPr bwMode="gray">
            <a:xfrm>
              <a:off x="10918912" y="1774511"/>
              <a:ext cx="937808" cy="937808"/>
            </a:xfrm>
            <a:prstGeom prst="ellipse">
              <a:avLst/>
            </a:prstGeom>
            <a:solidFill>
              <a:srgbClr val="00DEFF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0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4246" y="1878044"/>
              <a:ext cx="8716751" cy="752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Low" rtl="1">
                <a:defRPr/>
              </a:pPr>
              <a:r>
                <a:rPr lang="fa-IR" sz="2800" b="1" dirty="0">
                  <a:cs typeface="B Yekan" panose="00000400000000000000" pitchFamily="2" charset="-78"/>
                </a:rPr>
                <a:t>استقرار 4 پژوهشکده و مرکز تحقیقاتی دولتی</a:t>
              </a:r>
            </a:p>
          </p:txBody>
        </p:sp>
      </p:grpSp>
      <p:grpSp>
        <p:nvGrpSpPr>
          <p:cNvPr id="98310" name="Group 92"/>
          <p:cNvGrpSpPr>
            <a:grpSpLocks/>
          </p:cNvGrpSpPr>
          <p:nvPr/>
        </p:nvGrpSpPr>
        <p:grpSpPr bwMode="auto">
          <a:xfrm>
            <a:off x="11479213" y="2771775"/>
            <a:ext cx="568325" cy="750888"/>
            <a:chOff x="6685616" y="3722839"/>
            <a:chExt cx="1028022" cy="1589982"/>
          </a:xfrm>
        </p:grpSpPr>
        <p:pic>
          <p:nvPicPr>
            <p:cNvPr id="98355" name="Picture 2" descr="http://downloadicons.net/sites/default/files/office-building-icon-68715.png"/>
            <p:cNvPicPr>
              <a:picLocks noChangeAspect="1" noChangeArrowheads="1"/>
            </p:cNvPicPr>
            <p:nvPr/>
          </p:nvPicPr>
          <p:blipFill>
            <a:blip r:embed="rId3" cstate="print"/>
            <a:srcRect l="16113" t="5859" r="19434" b="4784"/>
            <a:stretch>
              <a:fillRect/>
            </a:stretch>
          </p:blipFill>
          <p:spPr bwMode="auto">
            <a:xfrm>
              <a:off x="6685616" y="4096269"/>
              <a:ext cx="1028022" cy="1216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56" name="Picture 5" descr="http://static1.squarespace.com/static/554928f9e4b00615d45aadf1/t/5616b6c0e4b0461a99327c90/1444329154828/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36833" y="3722839"/>
              <a:ext cx="573787" cy="515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8311" name="Group 95"/>
          <p:cNvGrpSpPr>
            <a:grpSpLocks/>
          </p:cNvGrpSpPr>
          <p:nvPr/>
        </p:nvGrpSpPr>
        <p:grpSpPr bwMode="auto">
          <a:xfrm>
            <a:off x="3152775" y="3640138"/>
            <a:ext cx="9034463" cy="800100"/>
            <a:chOff x="1772090" y="1774511"/>
            <a:chExt cx="10084630" cy="937808"/>
          </a:xfrm>
        </p:grpSpPr>
        <p:sp>
          <p:nvSpPr>
            <p:cNvPr id="97" name="TextBox 96"/>
            <p:cNvSpPr txBox="1"/>
            <p:nvPr/>
          </p:nvSpPr>
          <p:spPr>
            <a:xfrm>
              <a:off x="9778762" y="1866900"/>
              <a:ext cx="1312536" cy="7530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 algn="ctr" rtl="1">
                <a:defRPr/>
              </a:pPr>
              <a:r>
                <a:rPr lang="fa-IR" sz="4000" b="1" dirty="0">
                  <a:solidFill>
                    <a:schemeClr val="tx2"/>
                  </a:solidFill>
                  <a:cs typeface="B Yekan" panose="00000400000000000000" pitchFamily="2" charset="-78"/>
                </a:rPr>
                <a:t>2</a:t>
              </a:r>
              <a:endParaRPr lang="en-US" sz="4000" b="1" dirty="0">
                <a:solidFill>
                  <a:schemeClr val="tx2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98" name="Oval 46"/>
            <p:cNvSpPr>
              <a:spLocks noChangeArrowheads="1"/>
            </p:cNvSpPr>
            <p:nvPr/>
          </p:nvSpPr>
          <p:spPr bwMode="gray">
            <a:xfrm>
              <a:off x="10918912" y="1774511"/>
              <a:ext cx="937808" cy="937808"/>
            </a:xfrm>
            <a:prstGeom prst="ellipse">
              <a:avLst/>
            </a:prstGeom>
            <a:solidFill>
              <a:srgbClr val="00DEFF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0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72090" y="1878044"/>
              <a:ext cx="7991782" cy="752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Low" rtl="1">
                <a:defRPr/>
              </a:pPr>
              <a:r>
                <a:rPr lang="fa-IR" sz="2800" b="1" dirty="0">
                  <a:cs typeface="B Yekan" panose="00000400000000000000" pitchFamily="2" charset="-78"/>
                </a:rPr>
                <a:t>ایجاد یک </a:t>
              </a:r>
              <a:r>
                <a:rPr lang="fa-IR" sz="2800" b="1" dirty="0" err="1">
                  <a:cs typeface="B Yekan" panose="00000400000000000000" pitchFamily="2" charset="-78"/>
                </a:rPr>
                <a:t>هاب</a:t>
              </a:r>
              <a:r>
                <a:rPr lang="fa-IR" sz="2800" b="1" dirty="0">
                  <a:cs typeface="B Yekan" panose="00000400000000000000" pitchFamily="2" charset="-78"/>
                </a:rPr>
                <a:t> نوآوری (ایستگاه نوآوری شریف)</a:t>
              </a:r>
            </a:p>
          </p:txBody>
        </p:sp>
      </p:grpSp>
      <p:grpSp>
        <p:nvGrpSpPr>
          <p:cNvPr id="98312" name="Group 100"/>
          <p:cNvGrpSpPr>
            <a:grpSpLocks/>
          </p:cNvGrpSpPr>
          <p:nvPr/>
        </p:nvGrpSpPr>
        <p:grpSpPr bwMode="auto">
          <a:xfrm>
            <a:off x="3152775" y="4495800"/>
            <a:ext cx="9042400" cy="798513"/>
            <a:chOff x="795523" y="1774511"/>
            <a:chExt cx="11061197" cy="937808"/>
          </a:xfrm>
        </p:grpSpPr>
        <p:sp>
          <p:nvSpPr>
            <p:cNvPr id="102" name="TextBox 101"/>
            <p:cNvSpPr txBox="1"/>
            <p:nvPr/>
          </p:nvSpPr>
          <p:spPr>
            <a:xfrm>
              <a:off x="9606619" y="1866900"/>
              <a:ext cx="1484679" cy="7530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 algn="ctr" rtl="1">
                <a:defRPr/>
              </a:pPr>
              <a:r>
                <a:rPr lang="fa-IR" sz="4000" b="1" dirty="0">
                  <a:solidFill>
                    <a:schemeClr val="tx2"/>
                  </a:solidFill>
                  <a:cs typeface="B Yekan" panose="00000400000000000000" pitchFamily="2" charset="-78"/>
                </a:rPr>
                <a:t>3</a:t>
              </a:r>
              <a:endParaRPr lang="en-US" sz="4000" b="1" dirty="0">
                <a:solidFill>
                  <a:schemeClr val="tx2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103" name="Oval 46"/>
            <p:cNvSpPr>
              <a:spLocks noChangeArrowheads="1"/>
            </p:cNvSpPr>
            <p:nvPr/>
          </p:nvSpPr>
          <p:spPr bwMode="gray">
            <a:xfrm>
              <a:off x="10918912" y="1774511"/>
              <a:ext cx="937808" cy="937808"/>
            </a:xfrm>
            <a:prstGeom prst="ellipse">
              <a:avLst/>
            </a:prstGeom>
            <a:solidFill>
              <a:srgbClr val="00DEFF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0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95523" y="1878044"/>
              <a:ext cx="8775474" cy="752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Low" rtl="1">
                <a:defRPr/>
              </a:pPr>
              <a:r>
                <a:rPr lang="fa-IR" sz="2800" b="1" dirty="0">
                  <a:cs typeface="B Yekan" panose="00000400000000000000" pitchFamily="2" charset="-78"/>
                </a:rPr>
                <a:t>استقرار 5 مرکز نوآوری و  7 </a:t>
              </a:r>
              <a:r>
                <a:rPr lang="fa-IR" sz="2800" b="1" dirty="0" err="1">
                  <a:cs typeface="B Yekan" panose="00000400000000000000" pitchFamily="2" charset="-78"/>
                </a:rPr>
                <a:t>شتابدهنده</a:t>
              </a:r>
              <a:r>
                <a:rPr lang="fa-IR" sz="2800" b="1" dirty="0">
                  <a:cs typeface="B Yekan" panose="00000400000000000000" pitchFamily="2" charset="-78"/>
                </a:rPr>
                <a:t> و مرکز رشد</a:t>
              </a:r>
            </a:p>
          </p:txBody>
        </p:sp>
      </p:grpSp>
      <p:grpSp>
        <p:nvGrpSpPr>
          <p:cNvPr id="98313" name="Group 108"/>
          <p:cNvGrpSpPr>
            <a:grpSpLocks/>
          </p:cNvGrpSpPr>
          <p:nvPr/>
        </p:nvGrpSpPr>
        <p:grpSpPr bwMode="auto">
          <a:xfrm>
            <a:off x="3152775" y="5338763"/>
            <a:ext cx="9028113" cy="800100"/>
            <a:chOff x="811841" y="1774511"/>
            <a:chExt cx="11044879" cy="937808"/>
          </a:xfrm>
        </p:grpSpPr>
        <p:sp>
          <p:nvSpPr>
            <p:cNvPr id="110" name="TextBox 109"/>
            <p:cNvSpPr txBox="1"/>
            <p:nvPr/>
          </p:nvSpPr>
          <p:spPr>
            <a:xfrm>
              <a:off x="9606619" y="1866900"/>
              <a:ext cx="1484679" cy="7530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 algn="ctr" rtl="1">
                <a:defRPr/>
              </a:pPr>
              <a:r>
                <a:rPr lang="fa-IR" sz="4000" b="1" dirty="0">
                  <a:solidFill>
                    <a:schemeClr val="tx2"/>
                  </a:solidFill>
                  <a:cs typeface="B Yekan" panose="00000400000000000000" pitchFamily="2" charset="-78"/>
                </a:rPr>
                <a:t>4</a:t>
              </a:r>
              <a:endParaRPr lang="en-US" sz="4000" b="1" dirty="0">
                <a:solidFill>
                  <a:schemeClr val="tx2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gray">
            <a:xfrm>
              <a:off x="10918912" y="1774511"/>
              <a:ext cx="937808" cy="937808"/>
            </a:xfrm>
            <a:prstGeom prst="ellipse">
              <a:avLst/>
            </a:prstGeom>
            <a:solidFill>
              <a:srgbClr val="00DEFF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0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11841" y="1878044"/>
              <a:ext cx="8759155" cy="752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Low" rtl="1">
                <a:defRPr/>
              </a:pPr>
              <a:r>
                <a:rPr lang="fa-IR" sz="2800" b="1" dirty="0">
                  <a:cs typeface="B Yekan" panose="00000400000000000000" pitchFamily="2" charset="-78"/>
                </a:rPr>
                <a:t>ایجاد 5 برج فناوری</a:t>
              </a:r>
            </a:p>
          </p:txBody>
        </p:sp>
      </p:grpSp>
      <p:pic>
        <p:nvPicPr>
          <p:cNvPr id="98314" name="Picture 2" descr="http://downloadicons.net/sites/default/files/office-building-icon-68715.png"/>
          <p:cNvPicPr>
            <a:picLocks noChangeAspect="1" noChangeArrowheads="1"/>
          </p:cNvPicPr>
          <p:nvPr/>
        </p:nvPicPr>
        <p:blipFill>
          <a:blip r:embed="rId3" cstate="print"/>
          <a:srcRect l="16113" t="5859" r="19434" b="4784"/>
          <a:stretch>
            <a:fillRect/>
          </a:stretch>
        </p:blipFill>
        <p:spPr bwMode="auto">
          <a:xfrm>
            <a:off x="11514138" y="5540375"/>
            <a:ext cx="5683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15" name="Group 115"/>
          <p:cNvGrpSpPr>
            <a:grpSpLocks/>
          </p:cNvGrpSpPr>
          <p:nvPr/>
        </p:nvGrpSpPr>
        <p:grpSpPr bwMode="auto">
          <a:xfrm>
            <a:off x="3152775" y="6172200"/>
            <a:ext cx="9028113" cy="798513"/>
            <a:chOff x="811842" y="1774511"/>
            <a:chExt cx="11044878" cy="937808"/>
          </a:xfrm>
        </p:grpSpPr>
        <p:sp>
          <p:nvSpPr>
            <p:cNvPr id="117" name="TextBox 116"/>
            <p:cNvSpPr txBox="1"/>
            <p:nvPr/>
          </p:nvSpPr>
          <p:spPr>
            <a:xfrm>
              <a:off x="9606619" y="1866900"/>
              <a:ext cx="1484679" cy="7530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 algn="ctr" rtl="1">
                <a:defRPr/>
              </a:pPr>
              <a:r>
                <a:rPr lang="fa-IR" sz="4000" b="1" dirty="0">
                  <a:solidFill>
                    <a:schemeClr val="tx2"/>
                  </a:solidFill>
                  <a:cs typeface="B Yekan" panose="00000400000000000000" pitchFamily="2" charset="-78"/>
                </a:rPr>
                <a:t>5</a:t>
              </a:r>
              <a:endParaRPr lang="en-US" sz="4000" b="1" dirty="0">
                <a:solidFill>
                  <a:schemeClr val="tx2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118" name="Oval 46"/>
            <p:cNvSpPr>
              <a:spLocks noChangeArrowheads="1"/>
            </p:cNvSpPr>
            <p:nvPr/>
          </p:nvSpPr>
          <p:spPr bwMode="gray">
            <a:xfrm>
              <a:off x="10918912" y="1774511"/>
              <a:ext cx="937808" cy="937808"/>
            </a:xfrm>
            <a:prstGeom prst="ellipse">
              <a:avLst/>
            </a:prstGeom>
            <a:solidFill>
              <a:srgbClr val="00DEFF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00" kern="0" dirty="0">
                <a:solidFill>
                  <a:prstClr val="black"/>
                </a:solidFill>
                <a:cs typeface="B Yekan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11842" y="1878044"/>
              <a:ext cx="8759155" cy="752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Low" rtl="1">
                <a:defRPr/>
              </a:pPr>
              <a:r>
                <a:rPr lang="fa-IR" sz="2800" b="1" dirty="0">
                  <a:cs typeface="B Yekan" panose="00000400000000000000" pitchFamily="2" charset="-78"/>
                </a:rPr>
                <a:t>استقرار 5 سرمایه گذار </a:t>
              </a:r>
              <a:r>
                <a:rPr lang="fa-IR" sz="2800" b="1" dirty="0" err="1">
                  <a:cs typeface="B Yekan" panose="00000400000000000000" pitchFamily="2" charset="-78"/>
                </a:rPr>
                <a:t>خطرپذیر</a:t>
              </a:r>
              <a:endParaRPr lang="fa-IR" sz="2800" b="1" dirty="0">
                <a:cs typeface="B Yekan" panose="00000400000000000000" pitchFamily="2" charset="-78"/>
              </a:endParaRPr>
            </a:p>
          </p:txBody>
        </p:sp>
      </p:grpSp>
      <p:pic>
        <p:nvPicPr>
          <p:cNvPr id="9831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6838" y="4598988"/>
            <a:ext cx="568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8" descr="Image result for BRAIN DRAIN icon png black and white transpar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3650" y="3754438"/>
            <a:ext cx="7889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2" descr="Image result for loan icon png black and white transparent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1544300" y="6269038"/>
            <a:ext cx="5730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9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t="9688" r="16109" b="19331"/>
          <a:stretch>
            <a:fillRect/>
          </a:stretch>
        </p:blipFill>
        <p:spPr bwMode="auto">
          <a:xfrm>
            <a:off x="-31750" y="0"/>
            <a:ext cx="1222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テキスト プレースホルダー 5"/>
          <p:cNvSpPr>
            <a:spLocks noGrp="1"/>
          </p:cNvSpPr>
          <p:nvPr>
            <p:ph type="body" sz="quarter" idx="4294967295"/>
          </p:nvPr>
        </p:nvSpPr>
        <p:spPr bwMode="auto">
          <a:xfrm>
            <a:off x="6562725" y="4464050"/>
            <a:ext cx="5662613" cy="1193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cs typeface="B Yekan" pitchFamily="2" charset="-78"/>
              </a:rPr>
              <a:t>بزرگ‌ترین مرکز استقرار استارت‌آپ‌ها در منطقه با مشارکت دولت و بخش خصوصی</a:t>
            </a:r>
            <a:endParaRPr lang="en-US" sz="3600" b="1" smtClean="0">
              <a:cs typeface="B Yeka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950" y="363538"/>
            <a:ext cx="58705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b="1" dirty="0">
                <a:cs typeface="B Yekan" panose="00000400000000000000" pitchFamily="2" charset="-78"/>
              </a:rPr>
              <a:t>کارخانه آزادی: </a:t>
            </a:r>
            <a:r>
              <a:rPr lang="fa-IR" sz="4800" dirty="0">
                <a:solidFill>
                  <a:srgbClr val="FF0000"/>
                </a:solidFill>
                <a:latin typeface="Calibri"/>
                <a:cs typeface="B Yekan" panose="00000400000000000000" pitchFamily="2" charset="-78"/>
              </a:rPr>
              <a:t>اولین کارخانه نوآوری</a:t>
            </a:r>
            <a:r>
              <a:rPr lang="fa-IR" sz="5400" dirty="0">
                <a:solidFill>
                  <a:srgbClr val="FF0000"/>
                </a:solidFill>
                <a:latin typeface="Calibri"/>
                <a:cs typeface="B Yekan" panose="00000400000000000000" pitchFamily="2" charset="-78"/>
              </a:rPr>
              <a:t> در ایران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sz="3600" b="1" dirty="0">
              <a:solidFill>
                <a:schemeClr val="accent2">
                  <a:lumMod val="50000"/>
                </a:schemeClr>
              </a:solidFill>
              <a:cs typeface="B Yekan" panose="00000400000000000000" pitchFamily="2" charset="-7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در بستر یک کارخانه قدیمی و متروکه «</a:t>
            </a:r>
            <a:r>
              <a:rPr lang="fa-IR" sz="3600" b="1" dirty="0" err="1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الکترودسازی</a:t>
            </a: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3600" b="1" dirty="0" err="1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آما</a:t>
            </a: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»</a:t>
            </a:r>
            <a:endParaRPr lang="fa-IR" sz="3600" dirty="0">
              <a:solidFill>
                <a:srgbClr val="FF0000"/>
              </a:solidFill>
              <a:latin typeface="Calibri"/>
              <a:cs typeface="B Yekan" panose="00000400000000000000" pitchFamily="2" charset="-78"/>
            </a:endParaRPr>
          </a:p>
        </p:txBody>
      </p:sp>
      <p:sp>
        <p:nvSpPr>
          <p:cNvPr id="99333" name="AutoShape 2" descr="blob:https://web.whatsapp.com/98793872-5bbf-441f-95f9-19e2861925b6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46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31750" y="4538663"/>
            <a:ext cx="6594475" cy="23193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647" name="Picture 4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31750" y="2591771"/>
            <a:ext cx="3184525" cy="18923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/>
          <a:srcRect l="-1387" t="-129" r="1387" b="63296"/>
          <a:stretch/>
        </p:blipFill>
        <p:spPr>
          <a:xfrm>
            <a:off x="449263" y="-110455"/>
            <a:ext cx="5470854" cy="271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9" name="Picture 6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198813" y="2591771"/>
            <a:ext cx="3363912" cy="18923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Unlimited-Multiple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B89A"/>
      </a:accent1>
      <a:accent2>
        <a:srgbClr val="3B97D3"/>
      </a:accent2>
      <a:accent3>
        <a:srgbClr val="9CBE5C"/>
      </a:accent3>
      <a:accent4>
        <a:srgbClr val="F29C1F"/>
      </a:accent4>
      <a:accent5>
        <a:srgbClr val="C20E68"/>
      </a:accent5>
      <a:accent6>
        <a:srgbClr val="2C3E50"/>
      </a:accent6>
      <a:hlink>
        <a:srgbClr val="0563C1"/>
      </a:hlink>
      <a:folHlink>
        <a:srgbClr val="954F72"/>
      </a:folHlink>
    </a:clrScheme>
    <a:fontScheme name="Evolve-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limited-Multiple Col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5B89A"/>
    </a:accent1>
    <a:accent2>
      <a:srgbClr val="3B97D3"/>
    </a:accent2>
    <a:accent3>
      <a:srgbClr val="9CBE5C"/>
    </a:accent3>
    <a:accent4>
      <a:srgbClr val="F29C1F"/>
    </a:accent4>
    <a:accent5>
      <a:srgbClr val="C20E68"/>
    </a:accent5>
    <a:accent6>
      <a:srgbClr val="2C3E50"/>
    </a:accent6>
    <a:hlink>
      <a:srgbClr val="0563C1"/>
    </a:hlink>
    <a:folHlink>
      <a:srgbClr val="954F72"/>
    </a:folHlink>
  </a:clrScheme>
  <a:fontScheme name="Evolve-Font">
    <a:majorFont>
      <a:latin typeface="Open Sans"/>
      <a:ea typeface=""/>
      <a:cs typeface=""/>
    </a:majorFont>
    <a:minorFont>
      <a:latin typeface="Open San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15143</TotalTime>
  <Words>1756</Words>
  <Application>Microsoft Office PowerPoint</Application>
  <PresentationFormat>Custom</PresentationFormat>
  <Paragraphs>430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50" baseType="lpstr">
      <vt:lpstr>Calibri</vt:lpstr>
      <vt:lpstr>Arial</vt:lpstr>
      <vt:lpstr>Calibri Light</vt:lpstr>
      <vt:lpstr>Candara</vt:lpstr>
      <vt:lpstr>B Yagut</vt:lpstr>
      <vt:lpstr>Badr</vt:lpstr>
      <vt:lpstr>Symbol</vt:lpstr>
      <vt:lpstr>Open Sans</vt:lpstr>
      <vt:lpstr>IranNastaliq</vt:lpstr>
      <vt:lpstr>B Titr</vt:lpstr>
      <vt:lpstr>B Nazanin</vt:lpstr>
      <vt:lpstr>B Yekan</vt:lpstr>
      <vt:lpstr>Tahoma</vt:lpstr>
      <vt:lpstr>B Koodak</vt:lpstr>
      <vt:lpstr>B Mitra</vt:lpstr>
      <vt:lpstr>Times New Roman</vt:lpstr>
      <vt:lpstr>B Zar</vt:lpstr>
      <vt:lpstr>BMitraB</vt:lpstr>
      <vt:lpstr>Aller Bold</vt:lpstr>
      <vt:lpstr>Raleway</vt:lpstr>
      <vt:lpstr>Segoe UI Light</vt:lpstr>
      <vt:lpstr>B Compset</vt:lpstr>
      <vt:lpstr>Theme1</vt:lpstr>
      <vt:lpstr>Waveform</vt:lpstr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محسن خوش سیرت</dc:creator>
  <cp:lastModifiedBy>m.ramezani</cp:lastModifiedBy>
  <cp:revision>1221</cp:revision>
  <cp:lastPrinted>2019-09-24T08:38:25Z</cp:lastPrinted>
  <dcterms:created xsi:type="dcterms:W3CDTF">2016-01-13T06:41:05Z</dcterms:created>
  <dcterms:modified xsi:type="dcterms:W3CDTF">2020-07-22T10:07:07Z</dcterms:modified>
</cp:coreProperties>
</file>